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2" r:id="rId2"/>
    <p:sldId id="281" r:id="rId3"/>
    <p:sldId id="287" r:id="rId4"/>
    <p:sldId id="261" r:id="rId5"/>
    <p:sldId id="294" r:id="rId6"/>
    <p:sldId id="283" r:id="rId7"/>
    <p:sldId id="284" r:id="rId8"/>
    <p:sldId id="285" r:id="rId9"/>
    <p:sldId id="286" r:id="rId10"/>
    <p:sldId id="291" r:id="rId11"/>
    <p:sldId id="295" r:id="rId12"/>
    <p:sldId id="288" r:id="rId13"/>
    <p:sldId id="292" r:id="rId14"/>
    <p:sldId id="293" r:id="rId15"/>
    <p:sldId id="289" r:id="rId16"/>
    <p:sldId id="290" r:id="rId17"/>
    <p:sldId id="272" r:id="rId18"/>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 initials="R"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576" autoAdjust="0"/>
  </p:normalViewPr>
  <p:slideViewPr>
    <p:cSldViewPr>
      <p:cViewPr>
        <p:scale>
          <a:sx n="70" d="100"/>
          <a:sy n="70" d="100"/>
        </p:scale>
        <p:origin x="-1974" y="-450"/>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11-14T15:29:18.636" idx="1">
    <p:pos x="2267" y="1847"/>
    <p:text>Feldmanis, 315-316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11/16/2019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smtClean="0"/>
              <a:t>Soģu.7:1-22 </a:t>
            </a:r>
            <a:r>
              <a:rPr lang="lv-LV" sz="3600" b="1" dirty="0" smtClean="0"/>
              <a:t>Latvijas neatkarība</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110"/>
          </a:xfrm>
          <a:prstGeom prst="rect">
            <a:avLst/>
          </a:prstGeom>
          <a:noFill/>
          <a:ln w="9525">
            <a:noFill/>
            <a:miter lim="800000"/>
            <a:headEnd/>
            <a:tailEnd/>
          </a:ln>
        </p:spPr>
        <p:txBody>
          <a:bodyPr>
            <a:spAutoFit/>
          </a:bodyPr>
          <a:lstStyle/>
          <a:p>
            <a:pPr>
              <a:spcBef>
                <a:spcPct val="50000"/>
              </a:spcBef>
            </a:pPr>
            <a:r>
              <a:rPr lang="lv-LV" sz="2000" dirty="0" smtClean="0"/>
              <a:t>18.nov.2019.</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6"/>
          <p:cNvPicPr>
            <a:picLocks noChangeAspect="1" noChangeArrowheads="1"/>
          </p:cNvPicPr>
          <p:nvPr/>
        </p:nvPicPr>
        <p:blipFill>
          <a:blip r:embed="rId3"/>
          <a:srcRect/>
          <a:stretch>
            <a:fillRect/>
          </a:stretch>
        </p:blipFill>
        <p:spPr bwMode="auto">
          <a:xfrm>
            <a:off x="195696" y="1428736"/>
            <a:ext cx="8337117" cy="5286412"/>
          </a:xfrm>
          <a:prstGeom prst="rect">
            <a:avLst/>
          </a:prstGeom>
          <a:noFill/>
          <a:ln w="9525">
            <a:noFill/>
            <a:miter lim="800000"/>
            <a:headEnd/>
            <a:tailEnd/>
          </a:ln>
        </p:spPr>
      </p:pic>
      <p:pic>
        <p:nvPicPr>
          <p:cNvPr id="8" name="Picture 5"/>
          <p:cNvPicPr>
            <a:picLocks noChangeAspect="1" noChangeArrowheads="1"/>
          </p:cNvPicPr>
          <p:nvPr/>
        </p:nvPicPr>
        <p:blipFill>
          <a:blip r:embed="rId4"/>
          <a:srcRect/>
          <a:stretch>
            <a:fillRect/>
          </a:stretch>
        </p:blipFill>
        <p:spPr bwMode="auto">
          <a:xfrm>
            <a:off x="428596" y="1571612"/>
            <a:ext cx="4091703" cy="18714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2017-12-24 16.58.06.jpg"/>
          <p:cNvPicPr>
            <a:picLocks noGrp="1" noChangeAspect="1"/>
          </p:cNvPicPr>
          <p:nvPr>
            <p:ph idx="1"/>
          </p:nvPr>
        </p:nvPicPr>
        <p:blipFill>
          <a:blip r:embed="rId2" cstate="print">
            <a:duotone>
              <a:prstClr val="black"/>
              <a:schemeClr val="accent1">
                <a:tint val="45000"/>
                <a:satMod val="400000"/>
              </a:schemeClr>
            </a:duotone>
          </a:blip>
          <a:srcRect t="40021"/>
          <a:stretch>
            <a:fillRect/>
          </a:stretch>
        </p:blipFill>
        <p:spPr>
          <a:xfrm>
            <a:off x="214282" y="3286124"/>
            <a:ext cx="8831543" cy="3571876"/>
          </a:xfrm>
          <a:prstGeom prst="rect">
            <a:avLst/>
          </a:prstGeom>
          <a:ln>
            <a:noFill/>
          </a:ln>
          <a:effectLst>
            <a:softEdge rad="112500"/>
          </a:effectLst>
        </p:spPr>
      </p:pic>
      <p:sp>
        <p:nvSpPr>
          <p:cNvPr id="6" name="Title 5"/>
          <p:cNvSpPr>
            <a:spLocks noGrp="1"/>
          </p:cNvSpPr>
          <p:nvPr>
            <p:ph type="title"/>
          </p:nvPr>
        </p:nvSpPr>
        <p:spPr>
          <a:xfrm>
            <a:off x="500034" y="0"/>
            <a:ext cx="8229600" cy="928670"/>
          </a:xfrm>
        </p:spPr>
        <p:txBody>
          <a:bodyPr/>
          <a:lstStyle/>
          <a:p>
            <a:r>
              <a:rPr lang="lv-LV" b="1" dirty="0" smtClean="0"/>
              <a:t>Brāļu draudžu atmoda</a:t>
            </a:r>
            <a:endParaRPr lang="en-US" b="1" dirty="0"/>
          </a:p>
        </p:txBody>
      </p:sp>
      <p:sp>
        <p:nvSpPr>
          <p:cNvPr id="8" name="Content Placeholder 2"/>
          <p:cNvSpPr txBox="1">
            <a:spLocks/>
          </p:cNvSpPr>
          <p:nvPr/>
        </p:nvSpPr>
        <p:spPr bwMode="auto">
          <a:xfrm>
            <a:off x="0" y="928670"/>
            <a:ext cx="9144000" cy="264320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nSpc>
                <a:spcPts val="3000"/>
              </a:lnSpc>
              <a:buFont typeface="Wingdings" pitchFamily="2" charset="2"/>
              <a:buChar char="§"/>
            </a:pPr>
            <a:r>
              <a:rPr lang="lv-LV" sz="2800" dirty="0" smtClean="0"/>
              <a:t>Tieši </a:t>
            </a:r>
            <a:r>
              <a:rPr lang="lv-LV" sz="2800" b="1" dirty="0" smtClean="0"/>
              <a:t>Baznīcas atmoda </a:t>
            </a:r>
            <a:r>
              <a:rPr lang="lv-LV" sz="2800" dirty="0" smtClean="0"/>
              <a:t>caur </a:t>
            </a:r>
            <a:r>
              <a:rPr lang="lv-LV" sz="2800" b="1" dirty="0" smtClean="0"/>
              <a:t>Brāļu draudzēm </a:t>
            </a:r>
            <a:r>
              <a:rPr lang="lv-LV" sz="2800" dirty="0" smtClean="0"/>
              <a:t>19.gs. noveda pie domas, ka </a:t>
            </a:r>
            <a:r>
              <a:rPr lang="lv-LV" sz="2800" b="1" dirty="0" smtClean="0"/>
              <a:t>latviešu tauta </a:t>
            </a:r>
            <a:r>
              <a:rPr lang="lv-LV" sz="2800" dirty="0" smtClean="0"/>
              <a:t>spētu </a:t>
            </a:r>
            <a:r>
              <a:rPr lang="lv-LV" sz="2800" b="1" dirty="0" smtClean="0"/>
              <a:t>pastāvēt</a:t>
            </a:r>
            <a:r>
              <a:rPr lang="lv-LV" sz="2800" dirty="0" smtClean="0"/>
              <a:t> pati </a:t>
            </a:r>
            <a:r>
              <a:rPr lang="lv-LV" sz="2800" b="1" dirty="0" smtClean="0"/>
              <a:t>par sevi </a:t>
            </a:r>
            <a:r>
              <a:rPr lang="lv-LV" sz="2800" dirty="0" smtClean="0"/>
              <a:t>un </a:t>
            </a:r>
            <a:r>
              <a:rPr lang="lv-LV" sz="2800" b="1" dirty="0" smtClean="0"/>
              <a:t>Latvijas</a:t>
            </a:r>
            <a:r>
              <a:rPr lang="lv-LV" sz="2800" dirty="0" smtClean="0"/>
              <a:t> </a:t>
            </a:r>
            <a:r>
              <a:rPr lang="lv-LV" sz="2800" b="1" dirty="0" smtClean="0"/>
              <a:t>neatkarības</a:t>
            </a:r>
            <a:r>
              <a:rPr lang="lv-LV" sz="2800" dirty="0" smtClean="0"/>
              <a:t> </a:t>
            </a:r>
            <a:r>
              <a:rPr lang="lv-LV" sz="2800" b="1" dirty="0" smtClean="0"/>
              <a:t>1918.g</a:t>
            </a:r>
            <a:r>
              <a:rPr lang="lv-LV" sz="2800" dirty="0" smtClean="0"/>
              <a:t>. </a:t>
            </a:r>
            <a:r>
              <a:rPr lang="lv-LV" sz="2800" b="1" dirty="0" smtClean="0"/>
              <a:t>18. nov. </a:t>
            </a:r>
            <a:endParaRPr lang="en-US" sz="2800" b="1" dirty="0" smtClean="0"/>
          </a:p>
          <a:p>
            <a:pPr>
              <a:lnSpc>
                <a:spcPts val="3000"/>
              </a:lnSpc>
              <a:buFont typeface="Wingdings" pitchFamily="2" charset="2"/>
              <a:buChar char="§"/>
            </a:pPr>
            <a:r>
              <a:rPr lang="lv-LV" sz="2800" b="1" dirty="0" smtClean="0"/>
              <a:t>1872</a:t>
            </a:r>
            <a:r>
              <a:rPr lang="lv-LV" sz="2800" dirty="0" smtClean="0"/>
              <a:t>.g. </a:t>
            </a:r>
            <a:r>
              <a:rPr lang="lv-LV" sz="2800" b="1" dirty="0" smtClean="0"/>
              <a:t>Rīgas</a:t>
            </a:r>
            <a:r>
              <a:rPr lang="lv-LV" sz="2800" dirty="0" smtClean="0"/>
              <a:t> </a:t>
            </a:r>
            <a:r>
              <a:rPr lang="lv-LV" sz="2800" b="1" dirty="0" smtClean="0"/>
              <a:t>Mārtiņa</a:t>
            </a:r>
            <a:r>
              <a:rPr lang="lv-LV" sz="2800" dirty="0" smtClean="0"/>
              <a:t> draudzē bija 22 000 locekļu, </a:t>
            </a:r>
            <a:r>
              <a:rPr lang="lv-LV" sz="2800" b="1" dirty="0" smtClean="0"/>
              <a:t>Pāvila</a:t>
            </a:r>
            <a:r>
              <a:rPr lang="lv-LV" sz="2800" dirty="0" smtClean="0"/>
              <a:t> – 22t., </a:t>
            </a:r>
            <a:r>
              <a:rPr lang="lv-LV" sz="2800" b="1" dirty="0" smtClean="0"/>
              <a:t>Jēzus</a:t>
            </a:r>
            <a:r>
              <a:rPr lang="lv-LV" sz="2800" dirty="0" smtClean="0"/>
              <a:t> </a:t>
            </a:r>
            <a:r>
              <a:rPr lang="lv-LV" sz="2800" dirty="0" err="1" smtClean="0"/>
              <a:t>dr</a:t>
            </a:r>
            <a:r>
              <a:rPr lang="lv-LV" sz="2800" dirty="0" smtClean="0"/>
              <a:t>. 19t., </a:t>
            </a:r>
            <a:r>
              <a:rPr lang="lv-LV" sz="2800" b="1" dirty="0" smtClean="0"/>
              <a:t>Lutera</a:t>
            </a:r>
            <a:r>
              <a:rPr lang="lv-LV" sz="2800" dirty="0" smtClean="0"/>
              <a:t> – 14t., </a:t>
            </a:r>
            <a:r>
              <a:rPr lang="lv-LV" sz="2800" b="1" dirty="0" smtClean="0"/>
              <a:t>Trīsvienībā</a:t>
            </a:r>
            <a:r>
              <a:rPr lang="lv-LV" sz="2800" dirty="0" smtClean="0"/>
              <a:t> - 12t., </a:t>
            </a:r>
            <a:r>
              <a:rPr lang="lv-LV" sz="2800" b="1" dirty="0" smtClean="0"/>
              <a:t>Ģertrūdes</a:t>
            </a:r>
            <a:r>
              <a:rPr lang="lv-LV" sz="2800" dirty="0" smtClean="0"/>
              <a:t> – 50t.</a:t>
            </a:r>
            <a:endParaRPr lang="lv-LV" sz="2800" dirty="0"/>
          </a:p>
        </p:txBody>
      </p:sp>
      <p:pic>
        <p:nvPicPr>
          <p:cNvPr id="9" name="Picture 7" descr="http://www.ohiosfirstvillage.com/%7Eschoen/uploads/Moravians.gif"/>
          <p:cNvPicPr>
            <a:picLocks noChangeAspect="1" noChangeArrowheads="1"/>
          </p:cNvPicPr>
          <p:nvPr/>
        </p:nvPicPr>
        <p:blipFill>
          <a:blip r:embed="rId3"/>
          <a:srcRect/>
          <a:stretch>
            <a:fillRect/>
          </a:stretch>
        </p:blipFill>
        <p:spPr bwMode="auto">
          <a:xfrm>
            <a:off x="7489841" y="4357694"/>
            <a:ext cx="1654159" cy="164776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sz="4300" b="1" smtClean="0">
                <a:solidFill>
                  <a:schemeClr val="tx1"/>
                </a:solidFill>
              </a:rPr>
              <a:t>Brāļu draudzes</a:t>
            </a:r>
          </a:p>
        </p:txBody>
      </p:sp>
      <p:sp>
        <p:nvSpPr>
          <p:cNvPr id="6" name="Rectangle 5"/>
          <p:cNvSpPr>
            <a:spLocks noChangeArrowheads="1"/>
          </p:cNvSpPr>
          <p:nvPr/>
        </p:nvSpPr>
        <p:spPr bwMode="auto">
          <a:xfrm>
            <a:off x="0" y="620713"/>
            <a:ext cx="9144000" cy="5693866"/>
          </a:xfrm>
          <a:prstGeom prst="rect">
            <a:avLst/>
          </a:prstGeom>
          <a:noFill/>
          <a:ln w="9525">
            <a:noFill/>
            <a:miter lim="800000"/>
            <a:headEnd/>
            <a:tailEnd/>
          </a:ln>
        </p:spPr>
        <p:txBody>
          <a:bodyPr>
            <a:spAutoFit/>
          </a:bodyPr>
          <a:lstStyle/>
          <a:p>
            <a:pPr>
              <a:buFont typeface="Wingdings" pitchFamily="2" charset="2"/>
              <a:buChar char="§"/>
            </a:pPr>
            <a:r>
              <a:rPr lang="lv-LV" sz="2600" dirty="0"/>
              <a:t>“</a:t>
            </a:r>
            <a:r>
              <a:rPr lang="lv-LV" sz="2600" i="1" dirty="0"/>
              <a:t>Brāļu draudze kā meteors nejauši parādījās pie latvju zemes apvāršņa, modināja tautu no </a:t>
            </a:r>
            <a:r>
              <a:rPr lang="lv-LV" sz="2600" i="1" dirty="0" err="1"/>
              <a:t>daudzgadusimtīgā</a:t>
            </a:r>
            <a:r>
              <a:rPr lang="lv-LV" sz="2600" i="1" dirty="0"/>
              <a:t> miega</a:t>
            </a:r>
            <a:r>
              <a:rPr lang="lv-LV" sz="2600" dirty="0"/>
              <a:t>” /J.Krodzinieks – LV 1. vēsturnieks (1851-1924)/</a:t>
            </a:r>
          </a:p>
          <a:p>
            <a:pPr>
              <a:buFont typeface="Wingdings" pitchFamily="2" charset="2"/>
              <a:buChar char="§"/>
            </a:pPr>
            <a:r>
              <a:rPr lang="lv-LV" sz="2600" b="1" dirty="0"/>
              <a:t>Brāļu draudze </a:t>
            </a:r>
            <a:r>
              <a:rPr lang="lv-LV" sz="2600" dirty="0"/>
              <a:t>bija </a:t>
            </a:r>
            <a:r>
              <a:rPr lang="lv-LV" sz="2600" b="1" dirty="0"/>
              <a:t>atraisījusi latviešu cilvēkos garīgās</a:t>
            </a:r>
            <a:r>
              <a:rPr lang="lv-LV" sz="2600" dirty="0"/>
              <a:t> </a:t>
            </a:r>
            <a:r>
              <a:rPr lang="lv-LV" sz="2600" b="1" dirty="0"/>
              <a:t>patstāvības</a:t>
            </a:r>
            <a:r>
              <a:rPr lang="lv-LV" sz="2600" dirty="0"/>
              <a:t> un </a:t>
            </a:r>
            <a:r>
              <a:rPr lang="lv-LV" sz="2600" b="1" dirty="0"/>
              <a:t>rosmes</a:t>
            </a:r>
            <a:r>
              <a:rPr lang="lv-LV" sz="2600" dirty="0"/>
              <a:t>, kam līdzi </a:t>
            </a:r>
            <a:r>
              <a:rPr lang="lv-LV" sz="2600" b="1" dirty="0"/>
              <a:t>atmodās</a:t>
            </a:r>
            <a:r>
              <a:rPr lang="lv-LV" sz="2600" dirty="0"/>
              <a:t> kāda</a:t>
            </a:r>
            <a:r>
              <a:rPr lang="lv-LV" sz="2600" b="1" dirty="0"/>
              <a:t> ilgi nomākta īpašība</a:t>
            </a:r>
            <a:r>
              <a:rPr lang="lv-LV" sz="2600" dirty="0"/>
              <a:t> latviešu dabā – </a:t>
            </a:r>
            <a:r>
              <a:rPr lang="lv-LV" sz="2600" b="1" dirty="0"/>
              <a:t>iniciatīva</a:t>
            </a:r>
            <a:r>
              <a:rPr lang="lv-LV" sz="2600" dirty="0"/>
              <a:t> un </a:t>
            </a:r>
            <a:r>
              <a:rPr lang="lv-LV" sz="2600" b="1" dirty="0"/>
              <a:t>aktivitāte</a:t>
            </a:r>
            <a:r>
              <a:rPr lang="lv-LV" sz="2600" dirty="0"/>
              <a:t>. Šī </a:t>
            </a:r>
            <a:r>
              <a:rPr lang="lv-LV" sz="2600" b="1" dirty="0"/>
              <a:t>inertā masa</a:t>
            </a:r>
            <a:r>
              <a:rPr lang="lv-LV" sz="2600" dirty="0"/>
              <a:t>, kura pakļāvīgi gāja smagajos vergu darbos, pacietīgi </a:t>
            </a:r>
            <a:r>
              <a:rPr lang="lv-LV" sz="2600" b="1" dirty="0"/>
              <a:t>pacieta sitienus </a:t>
            </a:r>
            <a:r>
              <a:rPr lang="lv-LV" sz="2600" dirty="0"/>
              <a:t>un baismīgos </a:t>
            </a:r>
            <a:r>
              <a:rPr lang="lv-LV" sz="2600" b="1" dirty="0"/>
              <a:t>spīdzinājumus</a:t>
            </a:r>
            <a:r>
              <a:rPr lang="lv-LV" sz="2600" dirty="0"/>
              <a:t>, kas daudzus </a:t>
            </a:r>
            <a:r>
              <a:rPr lang="lv-LV" sz="2600" b="1" dirty="0"/>
              <a:t>noveda</a:t>
            </a:r>
            <a:r>
              <a:rPr lang="lv-LV" sz="2600" dirty="0"/>
              <a:t> pat līdz </a:t>
            </a:r>
            <a:r>
              <a:rPr lang="lv-LV" sz="2600" b="1" dirty="0"/>
              <a:t>nāvei</a:t>
            </a:r>
            <a:r>
              <a:rPr lang="lv-LV" sz="2600" dirty="0"/>
              <a:t>, tagad šī </a:t>
            </a:r>
            <a:r>
              <a:rPr lang="lv-LV" sz="2600" b="1" dirty="0"/>
              <a:t>masa</a:t>
            </a:r>
            <a:r>
              <a:rPr lang="lv-LV" sz="2600" dirty="0"/>
              <a:t> bija </a:t>
            </a:r>
            <a:r>
              <a:rPr lang="lv-LV" sz="2600" b="1" dirty="0"/>
              <a:t>ieguvusi</a:t>
            </a:r>
            <a:r>
              <a:rPr lang="lv-LV" sz="2600" dirty="0"/>
              <a:t> </a:t>
            </a:r>
            <a:r>
              <a:rPr lang="lv-LV" sz="2600" b="1" dirty="0"/>
              <a:t>spēju domāt</a:t>
            </a:r>
            <a:r>
              <a:rPr lang="lv-LV" sz="2600" dirty="0"/>
              <a:t>, spriest, </a:t>
            </a:r>
            <a:r>
              <a:rPr lang="lv-LV" sz="2600" b="1" dirty="0"/>
              <a:t>vērtēt</a:t>
            </a:r>
            <a:r>
              <a:rPr lang="lv-LV" sz="2600" dirty="0"/>
              <a:t>, izrādīt </a:t>
            </a:r>
            <a:r>
              <a:rPr lang="lv-LV" sz="2600" b="1" dirty="0"/>
              <a:t>iniciatīvu</a:t>
            </a:r>
            <a:r>
              <a:rPr lang="lv-LV" sz="2600" dirty="0"/>
              <a:t> un </a:t>
            </a:r>
            <a:r>
              <a:rPr lang="lv-LV" sz="2600" b="1" dirty="0"/>
              <a:t>aktivitāti</a:t>
            </a:r>
            <a:r>
              <a:rPr lang="lv-LV" sz="2600" dirty="0"/>
              <a:t>.</a:t>
            </a:r>
          </a:p>
          <a:p>
            <a:pPr>
              <a:buFont typeface="Wingdings" pitchFamily="2" charset="2"/>
              <a:buChar char="§"/>
            </a:pPr>
            <a:r>
              <a:rPr lang="lv-LV" sz="2600" dirty="0" smtClean="0"/>
              <a:t>“</a:t>
            </a:r>
            <a:r>
              <a:rPr lang="lv-LV" sz="2600" i="1" dirty="0"/>
              <a:t>Kad 19.gs. 30. un 40. gados radās vajadzība ievēlēt pagasta pārstāvjus, vecākus, tiesnešus, skolotājus, tad nereti izvēlējās Brāļu draudzes vadošās personas.” </a:t>
            </a:r>
            <a:r>
              <a:rPr lang="lv-LV" sz="2600" dirty="0"/>
              <a:t>/R.Feldmanis/</a:t>
            </a:r>
          </a:p>
        </p:txBody>
      </p:sp>
      <p:sp>
        <p:nvSpPr>
          <p:cNvPr id="11268" name="Slide Number Placeholder 6"/>
          <p:cNvSpPr>
            <a:spLocks noGrp="1"/>
          </p:cNvSpPr>
          <p:nvPr>
            <p:ph type="sldNum" sz="quarter" idx="12"/>
          </p:nvPr>
        </p:nvSpPr>
        <p:spPr>
          <a:noFill/>
        </p:spPr>
        <p:txBody>
          <a:bodyPr/>
          <a:lstStyle/>
          <a:p>
            <a:fld id="{0097FD3F-832D-49B5-80A6-B338C580B7F2}" type="slidenum">
              <a:rPr lang="lv-LV" smtClean="0"/>
              <a:pPr/>
              <a:t>11</a:t>
            </a:fld>
            <a:endParaRPr lang="lv-LV" smtClean="0"/>
          </a:p>
        </p:txBody>
      </p:sp>
      <p:pic>
        <p:nvPicPr>
          <p:cNvPr id="7" name="Picture 5"/>
          <p:cNvPicPr>
            <a:picLocks noChangeAspect="1" noChangeArrowheads="1"/>
          </p:cNvPicPr>
          <p:nvPr/>
        </p:nvPicPr>
        <p:blipFill>
          <a:blip r:embed="rId2"/>
          <a:srcRect/>
          <a:stretch>
            <a:fillRect/>
          </a:stretch>
        </p:blipFill>
        <p:spPr bwMode="auto">
          <a:xfrm>
            <a:off x="2428875" y="5829300"/>
            <a:ext cx="6715125" cy="1028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7"/>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additive="base">
                                        <p:cTn id="14"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r>
              <a:rPr lang="lv-LV" sz="4000" b="1" dirty="0" smtClean="0"/>
              <a:t>Latvijas valstij </a:t>
            </a:r>
            <a:r>
              <a:rPr lang="lv-LV" sz="4000" b="1" dirty="0" smtClean="0"/>
              <a:t>101 gads!!!</a:t>
            </a:r>
            <a:endParaRPr lang="lv-LV" sz="4000" b="1" dirty="0" smtClean="0"/>
          </a:p>
        </p:txBody>
      </p:sp>
      <p:sp>
        <p:nvSpPr>
          <p:cNvPr id="6" name="Rectangle 5"/>
          <p:cNvSpPr>
            <a:spLocks noChangeArrowheads="1"/>
          </p:cNvSpPr>
          <p:nvPr/>
        </p:nvSpPr>
        <p:spPr bwMode="auto">
          <a:xfrm>
            <a:off x="0" y="642918"/>
            <a:ext cx="9144000" cy="1292662"/>
          </a:xfrm>
          <a:prstGeom prst="rect">
            <a:avLst/>
          </a:prstGeom>
          <a:noFill/>
          <a:ln w="9525">
            <a:noFill/>
            <a:miter lim="800000"/>
            <a:headEnd/>
            <a:tailEnd/>
          </a:ln>
        </p:spPr>
        <p:txBody>
          <a:bodyPr>
            <a:spAutoFit/>
          </a:bodyPr>
          <a:lstStyle/>
          <a:p>
            <a:pPr>
              <a:buFont typeface="Wingdings" pitchFamily="2" charset="2"/>
              <a:buChar char="§"/>
            </a:pPr>
            <a:r>
              <a:rPr lang="lv-LV" sz="2600" dirty="0" smtClean="0"/>
              <a:t>1918.g. 18.novembrī tika pasludināta Latvijas neatkarība.</a:t>
            </a:r>
          </a:p>
          <a:p>
            <a:pPr>
              <a:buFont typeface="Wingdings" pitchFamily="2" charset="2"/>
              <a:buChar char="§"/>
            </a:pPr>
            <a:r>
              <a:rPr lang="lv-LV" sz="2600" dirty="0" smtClean="0"/>
              <a:t>1919.g. 11.novembrī Rīga tiek atbrīvota no ienaidniekiem.</a:t>
            </a:r>
          </a:p>
          <a:p>
            <a:pPr>
              <a:buFont typeface="Wingdings" pitchFamily="2" charset="2"/>
              <a:buChar char="§"/>
            </a:pPr>
            <a:r>
              <a:rPr lang="en-US" sz="2600" dirty="0" smtClean="0"/>
              <a:t>1921</a:t>
            </a:r>
            <a:r>
              <a:rPr lang="lv-LV" sz="2600" dirty="0" smtClean="0"/>
              <a:t>.</a:t>
            </a:r>
            <a:r>
              <a:rPr lang="en-US" sz="2600" dirty="0" smtClean="0"/>
              <a:t>g</a:t>
            </a:r>
            <a:r>
              <a:rPr lang="lv-LV" sz="2600" dirty="0" smtClean="0"/>
              <a:t>.</a:t>
            </a:r>
            <a:r>
              <a:rPr lang="en-US" sz="2600" dirty="0" smtClean="0"/>
              <a:t> 26.</a:t>
            </a:r>
            <a:r>
              <a:rPr lang="lv-LV" sz="2600" dirty="0" smtClean="0"/>
              <a:t>janvārī</a:t>
            </a:r>
            <a:r>
              <a:rPr lang="en-US" sz="2600" dirty="0" smtClean="0"/>
              <a:t> </a:t>
            </a:r>
            <a:r>
              <a:rPr lang="en-US" sz="2600" dirty="0" err="1" smtClean="0"/>
              <a:t>Latvij</a:t>
            </a:r>
            <a:r>
              <a:rPr lang="lv-LV" sz="2600" dirty="0" smtClean="0"/>
              <a:t>as atzīšana </a:t>
            </a:r>
            <a:r>
              <a:rPr lang="lv-LV" sz="2600" i="1" dirty="0" err="1" smtClean="0"/>
              <a:t>de</a:t>
            </a:r>
            <a:r>
              <a:rPr lang="lv-LV" sz="2600" i="1" dirty="0" smtClean="0"/>
              <a:t> </a:t>
            </a:r>
            <a:r>
              <a:rPr lang="lv-LV" sz="2600" i="1" dirty="0" err="1" smtClean="0"/>
              <a:t>iure</a:t>
            </a:r>
            <a:endParaRPr lang="lv-LV" sz="2600" i="1" dirty="0"/>
          </a:p>
        </p:txBody>
      </p:sp>
      <p:sp>
        <p:nvSpPr>
          <p:cNvPr id="9220" name="Slide Number Placeholder 6"/>
          <p:cNvSpPr>
            <a:spLocks noGrp="1"/>
          </p:cNvSpPr>
          <p:nvPr>
            <p:ph type="sldNum" sz="quarter" idx="12"/>
          </p:nvPr>
        </p:nvSpPr>
        <p:spPr>
          <a:noFill/>
        </p:spPr>
        <p:txBody>
          <a:bodyPr/>
          <a:lstStyle/>
          <a:p>
            <a:fld id="{D24864F0-B3B4-4FF0-AC53-0F33A8B0E887}" type="slidenum">
              <a:rPr lang="lv-LV" smtClean="0"/>
              <a:pPr/>
              <a:t>12</a:t>
            </a:fld>
            <a:endParaRPr lang="lv-LV" smtClean="0"/>
          </a:p>
        </p:txBody>
      </p:sp>
      <p:pic>
        <p:nvPicPr>
          <p:cNvPr id="11266" name="Picture 2" descr="https://upload.wikimedia.org/wikipedia/lv/2/29/Latvijas_Republikas_pasludin%C4%81%C5%A1ana_1918._gada_18._novembr%C4%AB.jpg"/>
          <p:cNvPicPr>
            <a:picLocks noChangeAspect="1" noChangeArrowheads="1"/>
          </p:cNvPicPr>
          <p:nvPr/>
        </p:nvPicPr>
        <p:blipFill>
          <a:blip r:embed="rId2"/>
          <a:srcRect/>
          <a:stretch>
            <a:fillRect/>
          </a:stretch>
        </p:blipFill>
        <p:spPr bwMode="auto">
          <a:xfrm>
            <a:off x="214282" y="2000241"/>
            <a:ext cx="8654146" cy="48577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38"/>
            <a:ext cx="6429375" cy="1143000"/>
          </a:xfrm>
        </p:spPr>
        <p:txBody>
          <a:bodyPr/>
          <a:lstStyle/>
          <a:p>
            <a:r>
              <a:rPr lang="lv-LV" b="1" dirty="0" smtClean="0"/>
              <a:t>Latvijas valsts himna</a:t>
            </a:r>
          </a:p>
        </p:txBody>
      </p:sp>
      <p:sp>
        <p:nvSpPr>
          <p:cNvPr id="12292" name="Slide Number Placeholder 3"/>
          <p:cNvSpPr>
            <a:spLocks noGrp="1"/>
          </p:cNvSpPr>
          <p:nvPr>
            <p:ph type="sldNum" sz="quarter" idx="12"/>
          </p:nvPr>
        </p:nvSpPr>
        <p:spPr>
          <a:noFill/>
        </p:spPr>
        <p:txBody>
          <a:bodyPr/>
          <a:lstStyle/>
          <a:p>
            <a:fld id="{2F754D05-5B1D-4154-B93D-C146DDEF8B11}" type="slidenum">
              <a:rPr lang="lv-LV" smtClean="0"/>
              <a:pPr/>
              <a:t>13</a:t>
            </a:fld>
            <a:endParaRPr lang="lv-LV" smtClean="0"/>
          </a:p>
        </p:txBody>
      </p:sp>
      <p:pic>
        <p:nvPicPr>
          <p:cNvPr id="57346" name="Picture 2" descr="http://spi3uk.itvnet.lv/upload/articles/39/399447/images/Latvijas-valsts-himnas-1.jpg"/>
          <p:cNvPicPr>
            <a:picLocks noChangeAspect="1" noChangeArrowheads="1"/>
          </p:cNvPicPr>
          <p:nvPr/>
        </p:nvPicPr>
        <p:blipFill>
          <a:blip r:embed="rId2"/>
          <a:srcRect/>
          <a:stretch>
            <a:fillRect/>
          </a:stretch>
        </p:blipFill>
        <p:spPr bwMode="auto">
          <a:xfrm>
            <a:off x="443001" y="2571744"/>
            <a:ext cx="7663762" cy="4286256"/>
          </a:xfrm>
          <a:prstGeom prst="rect">
            <a:avLst/>
          </a:prstGeom>
          <a:ln>
            <a:noFill/>
          </a:ln>
          <a:effectLst>
            <a:softEdge rad="112500"/>
          </a:effectLst>
        </p:spPr>
      </p:pic>
      <p:pic>
        <p:nvPicPr>
          <p:cNvPr id="57348" name="Picture 4" descr="http://spi4uk.itvnet.lv/upload/articles/47/472380/images/Latvijas-simboli-9.jpg"/>
          <p:cNvPicPr>
            <a:picLocks noChangeAspect="1" noChangeArrowheads="1"/>
          </p:cNvPicPr>
          <p:nvPr/>
        </p:nvPicPr>
        <p:blipFill>
          <a:blip r:embed="rId3"/>
          <a:srcRect t="45652"/>
          <a:stretch>
            <a:fillRect/>
          </a:stretch>
        </p:blipFill>
        <p:spPr bwMode="auto">
          <a:xfrm>
            <a:off x="7072330" y="1"/>
            <a:ext cx="2071669" cy="1322299"/>
          </a:xfrm>
          <a:prstGeom prst="rect">
            <a:avLst/>
          </a:prstGeom>
          <a:ln>
            <a:noFill/>
          </a:ln>
          <a:effectLst>
            <a:softEdge rad="112500"/>
          </a:effectLst>
        </p:spPr>
      </p:pic>
      <p:sp>
        <p:nvSpPr>
          <p:cNvPr id="8" name="Rectangle 7"/>
          <p:cNvSpPr/>
          <p:nvPr/>
        </p:nvSpPr>
        <p:spPr>
          <a:xfrm>
            <a:off x="0" y="1214422"/>
            <a:ext cx="9144000" cy="1384995"/>
          </a:xfrm>
          <a:prstGeom prst="rect">
            <a:avLst/>
          </a:prstGeom>
        </p:spPr>
        <p:txBody>
          <a:bodyPr wrap="square">
            <a:spAutoFit/>
          </a:bodyPr>
          <a:lstStyle/>
          <a:p>
            <a:pPr>
              <a:buFont typeface="Wingdings" pitchFamily="2" charset="2"/>
              <a:buChar char="§"/>
            </a:pPr>
            <a:r>
              <a:rPr lang="lv-LV" sz="2800" dirty="0" smtClean="0"/>
              <a:t>“</a:t>
            </a:r>
            <a:r>
              <a:rPr lang="lv-LV" sz="2800" b="1" dirty="0" smtClean="0"/>
              <a:t>Dievs svētī Latvija</a:t>
            </a:r>
            <a:r>
              <a:rPr lang="lv-LV" sz="2800" dirty="0" smtClean="0"/>
              <a:t>”</a:t>
            </a:r>
          </a:p>
          <a:p>
            <a:pPr>
              <a:buFont typeface="Wingdings" pitchFamily="2" charset="2"/>
              <a:buChar char="§"/>
            </a:pPr>
            <a:r>
              <a:rPr lang="lv-LV" sz="2800" dirty="0" smtClean="0"/>
              <a:t>Šī himna ir </a:t>
            </a:r>
            <a:r>
              <a:rPr lang="lv-LV" sz="2800" b="1" dirty="0" smtClean="0"/>
              <a:t>apliecinājums gan tautas ticībai</a:t>
            </a:r>
            <a:r>
              <a:rPr lang="lv-LV" sz="2800" dirty="0" smtClean="0"/>
              <a:t>, gan arī </a:t>
            </a:r>
            <a:r>
              <a:rPr lang="lv-LV" sz="2800" b="1" dirty="0" smtClean="0"/>
              <a:t>lūgšana par nākotni.</a:t>
            </a:r>
            <a:endParaRPr lang="lv-LV"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7348"/>
                                        </p:tgtEl>
                                        <p:attrNameLst>
                                          <p:attrName>style.visibility</p:attrName>
                                        </p:attrNameLst>
                                      </p:cBhvr>
                                      <p:to>
                                        <p:strVal val="visible"/>
                                      </p:to>
                                    </p:set>
                                    <p:anim calcmode="lin" valueType="num">
                                      <p:cBhvr additive="base">
                                        <p:cTn id="11" dur="500" fill="hold"/>
                                        <p:tgtEl>
                                          <p:spTgt spid="57348"/>
                                        </p:tgtEl>
                                        <p:attrNameLst>
                                          <p:attrName>ppt_x</p:attrName>
                                        </p:attrNameLst>
                                      </p:cBhvr>
                                      <p:tavLst>
                                        <p:tav tm="0">
                                          <p:val>
                                            <p:strVal val="#ppt_x"/>
                                          </p:val>
                                        </p:tav>
                                        <p:tav tm="100000">
                                          <p:val>
                                            <p:strVal val="#ppt_x"/>
                                          </p:val>
                                        </p:tav>
                                      </p:tavLst>
                                    </p:anim>
                                    <p:anim calcmode="lin" valueType="num">
                                      <p:cBhvr additive="base">
                                        <p:cTn id="12" dur="500" fill="hold"/>
                                        <p:tgtEl>
                                          <p:spTgt spid="5734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7346"/>
                                        </p:tgtEl>
                                        <p:attrNameLst>
                                          <p:attrName>style.visibility</p:attrName>
                                        </p:attrNameLst>
                                      </p:cBhvr>
                                      <p:to>
                                        <p:strVal val="visible"/>
                                      </p:to>
                                    </p:set>
                                    <p:anim calcmode="lin" valueType="num">
                                      <p:cBhvr additive="base">
                                        <p:cTn id="15" dur="500" fill="hold"/>
                                        <p:tgtEl>
                                          <p:spTgt spid="57346"/>
                                        </p:tgtEl>
                                        <p:attrNameLst>
                                          <p:attrName>ppt_x</p:attrName>
                                        </p:attrNameLst>
                                      </p:cBhvr>
                                      <p:tavLst>
                                        <p:tav tm="0">
                                          <p:val>
                                            <p:strVal val="#ppt_x"/>
                                          </p:val>
                                        </p:tav>
                                        <p:tav tm="100000">
                                          <p:val>
                                            <p:strVal val="#ppt_x"/>
                                          </p:val>
                                        </p:tav>
                                      </p:tavLst>
                                    </p:anim>
                                    <p:anim calcmode="lin" valueType="num">
                                      <p:cBhvr additive="base">
                                        <p:cTn id="16" dur="500" fill="hold"/>
                                        <p:tgtEl>
                                          <p:spTgt spid="5734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8" name="Picture 6" descr="Attēlu rezultāti vaicājumam “Latvija pasaulē”&quot;"/>
          <p:cNvPicPr>
            <a:picLocks noChangeAspect="1" noChangeArrowheads="1"/>
          </p:cNvPicPr>
          <p:nvPr/>
        </p:nvPicPr>
        <p:blipFill>
          <a:blip r:embed="rId2"/>
          <a:srcRect/>
          <a:stretch>
            <a:fillRect/>
          </a:stretch>
        </p:blipFill>
        <p:spPr bwMode="auto">
          <a:xfrm>
            <a:off x="4286256" y="3619504"/>
            <a:ext cx="4857744" cy="3238496"/>
          </a:xfrm>
          <a:prstGeom prst="rect">
            <a:avLst/>
          </a:prstGeom>
          <a:noFill/>
        </p:spPr>
      </p:pic>
      <p:pic>
        <p:nvPicPr>
          <p:cNvPr id="28676" name="Picture 4" descr="Attēlu rezultāti vaicājumam “Latvija pasaulē”&quot;"/>
          <p:cNvPicPr>
            <a:picLocks noChangeAspect="1" noChangeArrowheads="1"/>
          </p:cNvPicPr>
          <p:nvPr/>
        </p:nvPicPr>
        <p:blipFill>
          <a:blip r:embed="rId3"/>
          <a:srcRect/>
          <a:stretch>
            <a:fillRect/>
          </a:stretch>
        </p:blipFill>
        <p:spPr bwMode="auto">
          <a:xfrm>
            <a:off x="0" y="3071810"/>
            <a:ext cx="4500594" cy="3000396"/>
          </a:xfrm>
          <a:prstGeom prst="rect">
            <a:avLst/>
          </a:prstGeom>
          <a:noFill/>
        </p:spPr>
      </p:pic>
      <p:sp>
        <p:nvSpPr>
          <p:cNvPr id="6147" name="Rectangle 2"/>
          <p:cNvSpPr>
            <a:spLocks noGrp="1" noChangeArrowheads="1"/>
          </p:cNvSpPr>
          <p:nvPr>
            <p:ph type="title"/>
          </p:nvPr>
        </p:nvSpPr>
        <p:spPr>
          <a:xfrm>
            <a:off x="0" y="0"/>
            <a:ext cx="9144000" cy="692150"/>
          </a:xfrm>
        </p:spPr>
        <p:txBody>
          <a:bodyPr/>
          <a:lstStyle/>
          <a:p>
            <a:r>
              <a:rPr lang="lv-LV" sz="4000" b="1" dirty="0" smtClean="0"/>
              <a:t>Latviešiem sava valsts!</a:t>
            </a:r>
          </a:p>
        </p:txBody>
      </p:sp>
      <p:sp>
        <p:nvSpPr>
          <p:cNvPr id="6" name="Rectangle 5"/>
          <p:cNvSpPr>
            <a:spLocks noChangeArrowheads="1"/>
          </p:cNvSpPr>
          <p:nvPr/>
        </p:nvSpPr>
        <p:spPr bwMode="auto">
          <a:xfrm>
            <a:off x="0" y="642918"/>
            <a:ext cx="9144000" cy="2492990"/>
          </a:xfrm>
          <a:prstGeom prst="rect">
            <a:avLst/>
          </a:prstGeom>
          <a:noFill/>
          <a:ln w="9525">
            <a:noFill/>
            <a:miter lim="800000"/>
            <a:headEnd/>
            <a:tailEnd/>
          </a:ln>
        </p:spPr>
        <p:txBody>
          <a:bodyPr wrap="square">
            <a:spAutoFit/>
          </a:bodyPr>
          <a:lstStyle/>
          <a:p>
            <a:pPr>
              <a:buFont typeface="Arial" pitchFamily="34" charset="0"/>
              <a:buChar char="•"/>
            </a:pPr>
            <a:r>
              <a:rPr lang="lv-LV" sz="2600" dirty="0" smtClean="0"/>
              <a:t>Tikai </a:t>
            </a:r>
            <a:r>
              <a:rPr lang="lv-LV" sz="2600" b="1" dirty="0" smtClean="0"/>
              <a:t>200 no 2500 tautām</a:t>
            </a:r>
            <a:r>
              <a:rPr lang="lv-LV" sz="2600" dirty="0" smtClean="0"/>
              <a:t> ir </a:t>
            </a:r>
            <a:r>
              <a:rPr lang="lv-LV" sz="2600" b="1" dirty="0" smtClean="0"/>
              <a:t>sava valsts</a:t>
            </a:r>
            <a:r>
              <a:rPr lang="lv-LV" sz="2600" dirty="0" smtClean="0"/>
              <a:t>.</a:t>
            </a:r>
          </a:p>
          <a:p>
            <a:pPr>
              <a:buFont typeface="Arial" pitchFamily="34" charset="0"/>
              <a:buChar char="•"/>
            </a:pPr>
            <a:r>
              <a:rPr lang="lv-LV" sz="2600" b="1" dirty="0" smtClean="0"/>
              <a:t>Latvija</a:t>
            </a:r>
            <a:r>
              <a:rPr lang="lv-LV" sz="2600" dirty="0" smtClean="0"/>
              <a:t> ir viena no tām </a:t>
            </a:r>
            <a:r>
              <a:rPr lang="lv-LV" sz="2600" b="1" dirty="0" smtClean="0"/>
              <a:t>Dieva izredzētajām tautām</a:t>
            </a:r>
            <a:r>
              <a:rPr lang="lv-LV" sz="2600" dirty="0" smtClean="0"/>
              <a:t>, kam ir </a:t>
            </a:r>
            <a:r>
              <a:rPr lang="lv-LV" sz="2600" b="1" dirty="0" smtClean="0"/>
              <a:t>sava valsts</a:t>
            </a:r>
            <a:r>
              <a:rPr lang="lv-LV" sz="2600" dirty="0" smtClean="0"/>
              <a:t>. Dievs visu </a:t>
            </a:r>
            <a:r>
              <a:rPr lang="lv-LV" sz="2600" b="1" dirty="0" smtClean="0"/>
              <a:t>situāciju salicis </a:t>
            </a:r>
            <a:r>
              <a:rPr lang="lv-LV" sz="2600" dirty="0" smtClean="0"/>
              <a:t>tā, ka </a:t>
            </a:r>
            <a:r>
              <a:rPr lang="lv-LV" sz="2600" b="1" dirty="0" smtClean="0"/>
              <a:t>Latvija varēja iegūt neatkarību!</a:t>
            </a:r>
          </a:p>
          <a:p>
            <a:pPr>
              <a:buFont typeface="Arial" pitchFamily="34" charset="0"/>
              <a:buChar char="•"/>
            </a:pPr>
            <a:r>
              <a:rPr lang="lv-LV" sz="2600" dirty="0" smtClean="0"/>
              <a:t>Ir citas </a:t>
            </a:r>
            <a:r>
              <a:rPr lang="lv-LV" sz="2600" b="1" dirty="0" smtClean="0"/>
              <a:t>tautas</a:t>
            </a:r>
            <a:r>
              <a:rPr lang="lv-LV" sz="2600" dirty="0" smtClean="0"/>
              <a:t>, </a:t>
            </a:r>
            <a:r>
              <a:rPr lang="lv-LV" sz="2600" b="1" dirty="0" smtClean="0"/>
              <a:t>skaitā</a:t>
            </a:r>
            <a:r>
              <a:rPr lang="lv-LV" sz="2600" dirty="0" smtClean="0"/>
              <a:t> daudz </a:t>
            </a:r>
            <a:r>
              <a:rPr lang="lv-LV" sz="2600" b="1" dirty="0" smtClean="0"/>
              <a:t>lielākas</a:t>
            </a:r>
            <a:r>
              <a:rPr lang="lv-LV" sz="2600" dirty="0" smtClean="0"/>
              <a:t>, kurām </a:t>
            </a:r>
            <a:r>
              <a:rPr lang="lv-LV" sz="2600" b="1" dirty="0" smtClean="0"/>
              <a:t>nav savas valsts</a:t>
            </a:r>
            <a:r>
              <a:rPr lang="lv-LV" sz="2600" dirty="0" smtClean="0"/>
              <a:t>, bet </a:t>
            </a:r>
            <a:r>
              <a:rPr lang="lv-LV" sz="2600" b="1" dirty="0" smtClean="0"/>
              <a:t>latviešiem</a:t>
            </a:r>
            <a:r>
              <a:rPr lang="lv-LV" sz="2600" dirty="0" smtClean="0"/>
              <a:t> </a:t>
            </a:r>
            <a:r>
              <a:rPr lang="lv-LV" sz="2600" b="1" dirty="0" smtClean="0"/>
              <a:t>ir sava valsts</a:t>
            </a:r>
            <a:r>
              <a:rPr lang="lv-LV" sz="2600" dirty="0" smtClean="0"/>
              <a:t>!</a:t>
            </a:r>
          </a:p>
        </p:txBody>
      </p:sp>
      <p:sp>
        <p:nvSpPr>
          <p:cNvPr id="9220" name="Slide Number Placeholder 6"/>
          <p:cNvSpPr>
            <a:spLocks noGrp="1"/>
          </p:cNvSpPr>
          <p:nvPr>
            <p:ph type="sldNum" sz="quarter" idx="12"/>
          </p:nvPr>
        </p:nvSpPr>
        <p:spPr>
          <a:noFill/>
        </p:spPr>
        <p:txBody>
          <a:bodyPr/>
          <a:lstStyle/>
          <a:p>
            <a:fld id="{D24864F0-B3B4-4FF0-AC53-0F33A8B0E887}"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3" descr="http://www.ntz.lv/wp-content/uploads/2012/04/photo/289/25/149.jpg"/>
          <p:cNvPicPr>
            <a:picLocks noChangeAspect="1" noChangeArrowheads="1"/>
          </p:cNvPicPr>
          <p:nvPr/>
        </p:nvPicPr>
        <p:blipFill>
          <a:blip r:embed="rId2"/>
          <a:srcRect/>
          <a:stretch>
            <a:fillRect/>
          </a:stretch>
        </p:blipFill>
        <p:spPr bwMode="auto">
          <a:xfrm>
            <a:off x="4027430" y="3429000"/>
            <a:ext cx="5116569" cy="3429000"/>
          </a:xfrm>
          <a:prstGeom prst="rect">
            <a:avLst/>
          </a:prstGeom>
          <a:ln>
            <a:noFill/>
          </a:ln>
          <a:effectLst>
            <a:softEdge rad="112500"/>
          </a:effectLst>
        </p:spPr>
      </p:pic>
      <p:pic>
        <p:nvPicPr>
          <p:cNvPr id="8" name="Picture 11" descr="http://www.kasjauns.lv/galerijas/doma_laukuma_iekur_barikazu_piem/doma_laukums_3.jpg"/>
          <p:cNvPicPr>
            <a:picLocks noChangeAspect="1" noChangeArrowheads="1"/>
          </p:cNvPicPr>
          <p:nvPr/>
        </p:nvPicPr>
        <p:blipFill>
          <a:blip r:embed="rId3"/>
          <a:srcRect/>
          <a:stretch>
            <a:fillRect/>
          </a:stretch>
        </p:blipFill>
        <p:spPr bwMode="auto">
          <a:xfrm>
            <a:off x="0" y="4333887"/>
            <a:ext cx="3895913" cy="2524113"/>
          </a:xfrm>
          <a:prstGeom prst="rect">
            <a:avLst/>
          </a:prstGeom>
          <a:ln>
            <a:noFill/>
          </a:ln>
          <a:effectLst>
            <a:softEdge rad="112500"/>
          </a:effectLst>
        </p:spPr>
      </p:pic>
      <p:sp>
        <p:nvSpPr>
          <p:cNvPr id="6147" name="Rectangle 2"/>
          <p:cNvSpPr>
            <a:spLocks noGrp="1" noChangeArrowheads="1"/>
          </p:cNvSpPr>
          <p:nvPr>
            <p:ph type="title"/>
          </p:nvPr>
        </p:nvSpPr>
        <p:spPr>
          <a:xfrm>
            <a:off x="0" y="0"/>
            <a:ext cx="9144000" cy="692150"/>
          </a:xfrm>
        </p:spPr>
        <p:txBody>
          <a:bodyPr/>
          <a:lstStyle/>
          <a:p>
            <a:pPr eaLnBrk="1" hangingPunct="1"/>
            <a:r>
              <a:rPr lang="lv-LV" sz="4300" b="1" dirty="0" smtClean="0">
                <a:solidFill>
                  <a:schemeClr val="tx1"/>
                </a:solidFill>
              </a:rPr>
              <a:t>2.Latvijas neatkarība</a:t>
            </a:r>
          </a:p>
        </p:txBody>
      </p:sp>
      <p:sp>
        <p:nvSpPr>
          <p:cNvPr id="6" name="Rectangle 5"/>
          <p:cNvSpPr>
            <a:spLocks noChangeArrowheads="1"/>
          </p:cNvSpPr>
          <p:nvPr/>
        </p:nvSpPr>
        <p:spPr bwMode="auto">
          <a:xfrm>
            <a:off x="0" y="500042"/>
            <a:ext cx="9144000" cy="3693319"/>
          </a:xfrm>
          <a:prstGeom prst="rect">
            <a:avLst/>
          </a:prstGeom>
          <a:noFill/>
          <a:ln w="9525">
            <a:noFill/>
            <a:miter lim="800000"/>
            <a:headEnd/>
            <a:tailEnd/>
          </a:ln>
        </p:spPr>
        <p:txBody>
          <a:bodyPr>
            <a:spAutoFit/>
          </a:bodyPr>
          <a:lstStyle/>
          <a:p>
            <a:pPr>
              <a:buFont typeface="Wingdings" pitchFamily="2" charset="2"/>
              <a:buChar char="§"/>
            </a:pPr>
            <a:r>
              <a:rPr lang="lv-LV" sz="2600" dirty="0" smtClean="0"/>
              <a:t>Kad </a:t>
            </a:r>
            <a:r>
              <a:rPr lang="lv-LV" sz="2600" b="1" dirty="0" smtClean="0"/>
              <a:t>tautai palika ļoti grūti </a:t>
            </a:r>
            <a:r>
              <a:rPr lang="lv-LV" sz="2600" dirty="0" smtClean="0"/>
              <a:t>tā </a:t>
            </a:r>
            <a:r>
              <a:rPr lang="lv-LV" sz="2600" b="1" dirty="0" smtClean="0"/>
              <a:t>atkal atcerējās Dievu </a:t>
            </a:r>
            <a:r>
              <a:rPr lang="lv-LV" sz="2600" dirty="0" smtClean="0"/>
              <a:t>un griezās pie Viņa </a:t>
            </a:r>
            <a:r>
              <a:rPr lang="lv-LV" sz="2600" b="1" dirty="0" smtClean="0"/>
              <a:t>lūgšanās</a:t>
            </a:r>
            <a:r>
              <a:rPr lang="lv-LV" sz="2600" dirty="0" smtClean="0"/>
              <a:t>, </a:t>
            </a:r>
            <a:r>
              <a:rPr lang="lv-LV" sz="2600" b="1" dirty="0" smtClean="0"/>
              <a:t>baznīcas atkal pildījās!</a:t>
            </a:r>
            <a:endParaRPr lang="lv-LV" sz="2600" dirty="0" smtClean="0"/>
          </a:p>
          <a:p>
            <a:pPr>
              <a:buFont typeface="Wingdings" pitchFamily="2" charset="2"/>
              <a:buChar char="§"/>
            </a:pPr>
            <a:r>
              <a:rPr lang="lv-LV" sz="2600" dirty="0" smtClean="0"/>
              <a:t>Kā </a:t>
            </a:r>
            <a:r>
              <a:rPr lang="lv-LV" sz="2600" dirty="0"/>
              <a:t>L</a:t>
            </a:r>
            <a:r>
              <a:rPr lang="lv-LV" sz="2600" dirty="0" smtClean="0"/>
              <a:t>atvija ieguva </a:t>
            </a:r>
            <a:r>
              <a:rPr lang="lv-LV" sz="2600" b="1" dirty="0" smtClean="0"/>
              <a:t>savu otro neatkarību 1990.g.</a:t>
            </a:r>
            <a:r>
              <a:rPr lang="lv-LV" sz="2600" dirty="0" smtClean="0"/>
              <a:t>? Ar </a:t>
            </a:r>
            <a:r>
              <a:rPr lang="lv-LV" sz="2600" b="1" dirty="0" err="1" smtClean="0"/>
              <a:t>bezvardardarbīgu</a:t>
            </a:r>
            <a:r>
              <a:rPr lang="lv-LV" sz="2600" b="1" dirty="0" smtClean="0"/>
              <a:t> pretošanos</a:t>
            </a:r>
            <a:r>
              <a:rPr lang="lv-LV" sz="2600" dirty="0" smtClean="0"/>
              <a:t>! </a:t>
            </a:r>
            <a:r>
              <a:rPr lang="lv-LV" sz="2600" b="1" dirty="0" smtClean="0"/>
              <a:t>Pārdabiska doma!</a:t>
            </a:r>
            <a:r>
              <a:rPr lang="lv-LV" sz="2600" dirty="0" smtClean="0"/>
              <a:t> Kur cilvēki rada domu, ka ar </a:t>
            </a:r>
            <a:r>
              <a:rPr lang="lv-LV" sz="2600" b="1" dirty="0" smtClean="0"/>
              <a:t>mīlestību var uzvarēt naidu</a:t>
            </a:r>
            <a:r>
              <a:rPr lang="lv-LV" sz="2600" dirty="0" smtClean="0"/>
              <a:t>?</a:t>
            </a:r>
          </a:p>
          <a:p>
            <a:pPr>
              <a:buFont typeface="Wingdings" pitchFamily="2" charset="2"/>
              <a:buChar char="§"/>
            </a:pPr>
            <a:r>
              <a:rPr lang="lv-LV" sz="2600" dirty="0" smtClean="0"/>
              <a:t>Pie </a:t>
            </a:r>
            <a:r>
              <a:rPr lang="lv-LV" sz="2600" b="1" dirty="0"/>
              <a:t>neatkarības atgūšanas </a:t>
            </a:r>
            <a:r>
              <a:rPr lang="lv-LV" sz="2600" b="1" dirty="0" smtClean="0"/>
              <a:t>kristīgā ticība</a:t>
            </a:r>
            <a:r>
              <a:rPr lang="lv-LV" sz="2600" dirty="0" smtClean="0"/>
              <a:t> </a:t>
            </a:r>
            <a:r>
              <a:rPr lang="lv-LV" sz="2600" dirty="0"/>
              <a:t>spēlēja </a:t>
            </a:r>
            <a:r>
              <a:rPr lang="lv-LV" sz="2600" b="1" dirty="0"/>
              <a:t>milzīgu lomu</a:t>
            </a:r>
            <a:r>
              <a:rPr lang="lv-LV" sz="2600" dirty="0"/>
              <a:t>, jo tieši </a:t>
            </a:r>
            <a:r>
              <a:rPr lang="lv-LV" sz="2600" b="1" dirty="0"/>
              <a:t>Baznīcā</a:t>
            </a:r>
            <a:r>
              <a:rPr lang="lv-LV" sz="2600" dirty="0"/>
              <a:t>, klausoties </a:t>
            </a:r>
            <a:r>
              <a:rPr lang="lv-LV" sz="2600" b="1" dirty="0"/>
              <a:t>Jēzus</a:t>
            </a:r>
            <a:r>
              <a:rPr lang="lv-LV" sz="2600" dirty="0"/>
              <a:t> </a:t>
            </a:r>
            <a:r>
              <a:rPr lang="lv-LV" sz="2600" b="1" dirty="0"/>
              <a:t>vārdus</a:t>
            </a:r>
            <a:r>
              <a:rPr lang="lv-LV" sz="2600" dirty="0"/>
              <a:t>, cilvēki </a:t>
            </a:r>
            <a:r>
              <a:rPr lang="lv-LV" sz="2600" b="1" dirty="0"/>
              <a:t>guva pārliecību</a:t>
            </a:r>
            <a:r>
              <a:rPr lang="lv-LV" sz="2600" dirty="0"/>
              <a:t>, ka caur </a:t>
            </a:r>
            <a:r>
              <a:rPr lang="lv-LV" sz="2600" b="1" dirty="0" err="1"/>
              <a:t>bezvardarbīgo</a:t>
            </a:r>
            <a:r>
              <a:rPr lang="lv-LV" sz="2600" dirty="0"/>
              <a:t> </a:t>
            </a:r>
            <a:r>
              <a:rPr lang="lv-LV" sz="2600" b="1" dirty="0"/>
              <a:t>pretošanos,</a:t>
            </a:r>
            <a:r>
              <a:rPr lang="lv-LV" sz="2600" dirty="0"/>
              <a:t> pēc </a:t>
            </a:r>
            <a:r>
              <a:rPr lang="lv-LV" sz="2600" b="1" dirty="0"/>
              <a:t>Jēzus</a:t>
            </a:r>
            <a:r>
              <a:rPr lang="lv-LV" sz="2600" dirty="0"/>
              <a:t> </a:t>
            </a:r>
            <a:r>
              <a:rPr lang="lv-LV" sz="2600" b="1" dirty="0"/>
              <a:t>parauga</a:t>
            </a:r>
            <a:r>
              <a:rPr lang="lv-LV" sz="2600" dirty="0"/>
              <a:t>, var </a:t>
            </a:r>
            <a:r>
              <a:rPr lang="lv-LV" sz="2600" b="1" dirty="0"/>
              <a:t>gūt</a:t>
            </a:r>
            <a:r>
              <a:rPr lang="lv-LV" sz="2600" dirty="0"/>
              <a:t> </a:t>
            </a:r>
            <a:r>
              <a:rPr lang="lv-LV" sz="2600" b="1" dirty="0"/>
              <a:t>uzvaru</a:t>
            </a:r>
            <a:r>
              <a:rPr lang="lv-LV" sz="2600" dirty="0"/>
              <a:t>.</a:t>
            </a:r>
          </a:p>
        </p:txBody>
      </p:sp>
      <p:sp>
        <p:nvSpPr>
          <p:cNvPr id="15364" name="Slide Number Placeholder 6"/>
          <p:cNvSpPr>
            <a:spLocks noGrp="1"/>
          </p:cNvSpPr>
          <p:nvPr>
            <p:ph type="sldNum" sz="quarter" idx="12"/>
          </p:nvPr>
        </p:nvSpPr>
        <p:spPr>
          <a:noFill/>
        </p:spPr>
        <p:txBody>
          <a:bodyPr/>
          <a:lstStyle/>
          <a:p>
            <a:fld id="{74DC128C-2D64-48D9-BDCE-FFC73C0E6ECA}" type="slidenum">
              <a:rPr lang="lv-LV" smtClean="0">
                <a:latin typeface="Arial" pitchFamily="34" charset="0"/>
              </a:rPr>
              <a:pPr/>
              <a:t>15</a:t>
            </a:fld>
            <a:endParaRPr lang="lv-LV" smtClean="0">
              <a:latin typeface="Arial" pitchFamily="34" charset="0"/>
            </a:endParaRPr>
          </a:p>
        </p:txBody>
      </p:sp>
      <p:pic>
        <p:nvPicPr>
          <p:cNvPr id="9" name="Picture 5"/>
          <p:cNvPicPr>
            <a:picLocks noChangeAspect="1" noChangeArrowheads="1"/>
          </p:cNvPicPr>
          <p:nvPr/>
        </p:nvPicPr>
        <p:blipFill>
          <a:blip r:embed="rId4"/>
          <a:srcRect/>
          <a:stretch>
            <a:fillRect/>
          </a:stretch>
        </p:blipFill>
        <p:spPr bwMode="auto">
          <a:xfrm>
            <a:off x="5643570" y="3735277"/>
            <a:ext cx="3101970" cy="126535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calcmode="lin" valueType="num">
                                      <p:cBhvr additive="base">
                                        <p:cTn id="1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1214422"/>
            <a:ext cx="6429388" cy="5493812"/>
          </a:xfrm>
          <a:prstGeom prst="rect">
            <a:avLst/>
          </a:prstGeom>
          <a:noFill/>
          <a:ln w="9525">
            <a:noFill/>
            <a:miter lim="800000"/>
            <a:headEnd/>
            <a:tailEnd/>
          </a:ln>
        </p:spPr>
        <p:txBody>
          <a:bodyPr wrap="square">
            <a:spAutoFit/>
          </a:bodyPr>
          <a:lstStyle/>
          <a:p>
            <a:pPr>
              <a:buFont typeface="Arial" charset="0"/>
              <a:buChar char="•"/>
            </a:pPr>
            <a:r>
              <a:rPr lang="lv-LV" sz="2700" b="1" dirty="0" smtClean="0"/>
              <a:t>Tauta</a:t>
            </a:r>
            <a:r>
              <a:rPr lang="lv-LV" sz="2700" dirty="0" smtClean="0"/>
              <a:t> ir tik </a:t>
            </a:r>
            <a:r>
              <a:rPr lang="lv-LV" sz="2700" b="1" dirty="0" smtClean="0"/>
              <a:t>stipra</a:t>
            </a:r>
            <a:r>
              <a:rPr lang="lv-LV" sz="2700" dirty="0" smtClean="0"/>
              <a:t>, cik tā </a:t>
            </a:r>
            <a:r>
              <a:rPr lang="lv-LV" sz="2700" b="1" dirty="0" smtClean="0"/>
              <a:t>paļaujas</a:t>
            </a:r>
            <a:r>
              <a:rPr lang="lv-LV" sz="2700" dirty="0" smtClean="0"/>
              <a:t> uz </a:t>
            </a:r>
            <a:r>
              <a:rPr lang="lv-LV" sz="2700" b="1" dirty="0" smtClean="0"/>
              <a:t>3vienīgo Dievu</a:t>
            </a:r>
            <a:r>
              <a:rPr lang="lv-LV" sz="2700" dirty="0" smtClean="0"/>
              <a:t>!</a:t>
            </a:r>
          </a:p>
          <a:p>
            <a:pPr>
              <a:buFont typeface="Arial" charset="0"/>
              <a:buChar char="•"/>
            </a:pPr>
            <a:r>
              <a:rPr lang="lv-LV" sz="2700" b="1" dirty="0" smtClean="0"/>
              <a:t>Dievs jau 2x sadzirdēja šīs lūgšanas </a:t>
            </a:r>
            <a:r>
              <a:rPr lang="lv-LV" sz="2700" dirty="0" smtClean="0"/>
              <a:t>un </a:t>
            </a:r>
            <a:r>
              <a:rPr lang="lv-LV" sz="2700" b="1" dirty="0" smtClean="0"/>
              <a:t>deva mums brīvu zemi, brīvu Latviju</a:t>
            </a:r>
            <a:r>
              <a:rPr lang="lv-LV" sz="2700" dirty="0" smtClean="0"/>
              <a:t>, kur </a:t>
            </a:r>
            <a:r>
              <a:rPr lang="lv-LV" sz="2700" b="1" dirty="0" smtClean="0"/>
              <a:t>pašiem</a:t>
            </a:r>
            <a:r>
              <a:rPr lang="lv-LV" sz="2700" dirty="0" smtClean="0"/>
              <a:t> tagad </a:t>
            </a:r>
            <a:r>
              <a:rPr lang="lv-LV" sz="2700" b="1" dirty="0" smtClean="0"/>
              <a:t>jāsaimnieko</a:t>
            </a:r>
            <a:r>
              <a:rPr lang="lv-LV" sz="2700" dirty="0" smtClean="0"/>
              <a:t>, viss </a:t>
            </a:r>
            <a:r>
              <a:rPr lang="lv-LV" sz="2700" b="1" dirty="0" smtClean="0"/>
              <a:t>šodien nav perfekti</a:t>
            </a:r>
            <a:r>
              <a:rPr lang="lv-LV" sz="2700" dirty="0" smtClean="0"/>
              <a:t>, tā ir </a:t>
            </a:r>
            <a:r>
              <a:rPr lang="lv-LV" sz="2700" b="1" dirty="0" smtClean="0"/>
              <a:t>liela atbildība</a:t>
            </a:r>
            <a:r>
              <a:rPr lang="lv-LV" sz="2700" dirty="0" smtClean="0"/>
              <a:t>!</a:t>
            </a:r>
            <a:endParaRPr lang="lv-LV" sz="2700" dirty="0"/>
          </a:p>
          <a:p>
            <a:pPr>
              <a:buFont typeface="Arial" charset="0"/>
              <a:buChar char="•"/>
            </a:pPr>
            <a:r>
              <a:rPr lang="lv-LV" sz="2700" b="1" dirty="0" smtClean="0"/>
              <a:t>Laika gaitā par Dievu aizmirstam</a:t>
            </a:r>
            <a:r>
              <a:rPr lang="lv-LV" sz="2700" dirty="0" smtClean="0"/>
              <a:t>!</a:t>
            </a:r>
          </a:p>
          <a:p>
            <a:pPr>
              <a:buFont typeface="Arial" charset="0"/>
              <a:buChar char="•"/>
            </a:pPr>
            <a:r>
              <a:rPr lang="lv-LV" sz="2700" dirty="0" smtClean="0"/>
              <a:t>Ja no </a:t>
            </a:r>
            <a:r>
              <a:rPr lang="lv-LV" sz="2700" b="1" dirty="0" smtClean="0"/>
              <a:t>Viņa vēl vairāk novērsīsimies</a:t>
            </a:r>
            <a:r>
              <a:rPr lang="lv-LV" sz="2700" dirty="0" smtClean="0"/>
              <a:t>, tad </a:t>
            </a:r>
            <a:r>
              <a:rPr lang="lv-LV" sz="2700" b="1" dirty="0" smtClean="0"/>
              <a:t>Dievs var atkal savu žēlastību no mums atņemt</a:t>
            </a:r>
            <a:r>
              <a:rPr lang="lv-LV" sz="2700" dirty="0" smtClean="0"/>
              <a:t>! </a:t>
            </a:r>
          </a:p>
          <a:p>
            <a:pPr>
              <a:buFont typeface="Arial" charset="0"/>
              <a:buChar char="•"/>
            </a:pPr>
            <a:r>
              <a:rPr lang="lv-LV" sz="2700" dirty="0" smtClean="0"/>
              <a:t>Tāpēc </a:t>
            </a:r>
            <a:r>
              <a:rPr lang="lv-LV" sz="2700" b="1" dirty="0" smtClean="0"/>
              <a:t>pieķersimies Dievam vēl vairāk</a:t>
            </a:r>
            <a:r>
              <a:rPr lang="lv-LV" sz="2700" dirty="0" smtClean="0"/>
              <a:t>, lai </a:t>
            </a:r>
            <a:r>
              <a:rPr lang="lv-LV" sz="2700" b="1" dirty="0" smtClean="0"/>
              <a:t>Dievs</a:t>
            </a:r>
            <a:r>
              <a:rPr lang="lv-LV" sz="2700" dirty="0" smtClean="0"/>
              <a:t> </a:t>
            </a:r>
            <a:r>
              <a:rPr lang="lv-LV" sz="2700" b="1" dirty="0" smtClean="0"/>
              <a:t>patiesi svētī Latviju! </a:t>
            </a:r>
            <a:r>
              <a:rPr lang="lv-LV" sz="2700" dirty="0" smtClean="0"/>
              <a:t>Ā</a:t>
            </a:r>
            <a:endParaRPr lang="lv-LV" sz="2700" dirty="0"/>
          </a:p>
        </p:txBody>
      </p:sp>
      <p:sp>
        <p:nvSpPr>
          <p:cNvPr id="13316" name="Slide Number Placeholder 3"/>
          <p:cNvSpPr>
            <a:spLocks noGrp="1"/>
          </p:cNvSpPr>
          <p:nvPr>
            <p:ph type="sldNum" sz="quarter" idx="12"/>
          </p:nvPr>
        </p:nvSpPr>
        <p:spPr>
          <a:noFill/>
        </p:spPr>
        <p:txBody>
          <a:bodyPr/>
          <a:lstStyle/>
          <a:p>
            <a:fld id="{18A31C49-FC59-472C-A587-2EBE6D73ADD8}" type="slidenum">
              <a:rPr lang="lv-LV" smtClean="0"/>
              <a:pPr/>
              <a:t>16</a:t>
            </a:fld>
            <a:endParaRPr lang="lv-LV" dirty="0" smtClean="0"/>
          </a:p>
        </p:txBody>
      </p:sp>
      <p:pic>
        <p:nvPicPr>
          <p:cNvPr id="9222" name="Picture 6" descr="http://2.bp.blogspot.com/-CLqxtjHUG3k/TrzawPP2wnI/AAAAAAAAASA/tT2tHHIREpc/s1600/11novembris_sveces_lacplesa_dienaIMG_5836.jpg"/>
          <p:cNvPicPr>
            <a:picLocks noChangeAspect="1" noChangeArrowheads="1"/>
          </p:cNvPicPr>
          <p:nvPr/>
        </p:nvPicPr>
        <p:blipFill>
          <a:blip r:embed="rId2"/>
          <a:srcRect/>
          <a:stretch>
            <a:fillRect/>
          </a:stretch>
        </p:blipFill>
        <p:spPr bwMode="auto">
          <a:xfrm>
            <a:off x="6215074" y="1071546"/>
            <a:ext cx="2928926" cy="50006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 calcmode="lin" valueType="num">
                                      <p:cBhvr additive="base">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7"/>
            <a:ext cx="8964612" cy="1071563"/>
          </a:xfrm>
        </p:spPr>
        <p:txBody>
          <a:bodyPr/>
          <a:lstStyle/>
          <a:p>
            <a:pPr eaLnBrk="1" hangingPunct="1"/>
            <a:r>
              <a:rPr lang="lv-LV" sz="3600" b="1" dirty="0" smtClean="0"/>
              <a:t>Soģu.7:2-9,12 Latvijas neatkarība</a:t>
            </a:r>
          </a:p>
        </p:txBody>
      </p:sp>
      <p:pic>
        <p:nvPicPr>
          <p:cNvPr id="3075" name="Picture 3" descr="DOVE019"/>
          <p:cNvPicPr>
            <a:picLocks noChangeAspect="1" noChangeArrowheads="1"/>
          </p:cNvPicPr>
          <p:nvPr/>
        </p:nvPicPr>
        <p:blipFill>
          <a:blip r:embed="rId2"/>
          <a:srcRect/>
          <a:stretch>
            <a:fillRect/>
          </a:stretch>
        </p:blipFill>
        <p:spPr bwMode="auto">
          <a:xfrm>
            <a:off x="14258" y="2220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46498"/>
            <a:ext cx="9144000" cy="5940088"/>
          </a:xfrm>
          <a:prstGeom prst="rect">
            <a:avLst/>
          </a:prstGeom>
          <a:noFill/>
          <a:ln w="9525">
            <a:noFill/>
            <a:miter lim="800000"/>
            <a:headEnd/>
            <a:tailEnd/>
          </a:ln>
        </p:spPr>
        <p:txBody>
          <a:bodyPr>
            <a:spAutoFit/>
          </a:bodyPr>
          <a:lstStyle/>
          <a:p>
            <a:pPr algn="just"/>
            <a:r>
              <a:rPr lang="lv-LV" sz="2000" baseline="30000" dirty="0" smtClean="0"/>
              <a:t>2</a:t>
            </a:r>
            <a:r>
              <a:rPr lang="lv-LV" sz="2000" dirty="0" smtClean="0"/>
              <a:t> Un Tas Kungs teica Gideonam: “Pārāk daudz ļaužu ir kopā ar tevi, lai es nodotu </a:t>
            </a:r>
            <a:r>
              <a:rPr lang="lv-LV" sz="2000" dirty="0" err="1" smtClean="0"/>
              <a:t>Midjānu</a:t>
            </a:r>
            <a:r>
              <a:rPr lang="lv-LV" sz="2000" dirty="0" smtClean="0"/>
              <a:t> viņu rokās, ka </a:t>
            </a:r>
            <a:r>
              <a:rPr lang="lv-LV" sz="2000" dirty="0" err="1" smtClean="0"/>
              <a:t>Israēls</a:t>
            </a:r>
            <a:r>
              <a:rPr lang="lv-LV" sz="2000" dirty="0" smtClean="0"/>
              <a:t> nepaaugstinātos, sacīdams: mūsu paša roka ir mūs izglābusi! </a:t>
            </a:r>
            <a:r>
              <a:rPr lang="lv-LV" sz="2000" baseline="30000" dirty="0" smtClean="0"/>
              <a:t>3</a:t>
            </a:r>
            <a:r>
              <a:rPr lang="lv-LV" sz="2000" dirty="0" smtClean="0"/>
              <a:t> Tāpēc izziņo, ļaudīm dzirdot: kurš bīstas un baiļojas, lai griežas atpakaļ un dodas prom no </a:t>
            </a:r>
            <a:r>
              <a:rPr lang="lv-LV" sz="2000" dirty="0" err="1" smtClean="0"/>
              <a:t>Gileāda</a:t>
            </a:r>
            <a:r>
              <a:rPr lang="lv-LV" sz="2000" dirty="0" smtClean="0"/>
              <a:t> kalna!” Tad divdesmit divi tūkstoši no ļaudīm griezās atpakaļ, bet desmit tūkstoši palika. </a:t>
            </a:r>
            <a:r>
              <a:rPr lang="lv-LV" sz="2000" baseline="30000" dirty="0" smtClean="0"/>
              <a:t>4</a:t>
            </a:r>
            <a:r>
              <a:rPr lang="lv-LV" sz="2000" dirty="0" smtClean="0"/>
              <a:t> </a:t>
            </a:r>
            <a:r>
              <a:rPr lang="lv-LV" sz="2000" dirty="0" smtClean="0"/>
              <a:t>Tas Kungs </a:t>
            </a:r>
            <a:r>
              <a:rPr lang="lv-LV" sz="2000" dirty="0" smtClean="0"/>
              <a:t>teica Gideonam: “Vēl ir par daudz ļaužu. Noved tos pie ūdens, tur es tev tos atlasīšu. Par kuru es tev teikšu, ka tam jāiet tev līdzi, tas lai iet tev līdzi, bet visi, par kuriem es teikšu, ka tiem nav jāiet tev līdzi, lai neiet!” </a:t>
            </a:r>
            <a:r>
              <a:rPr lang="lv-LV" sz="2000" baseline="30000" dirty="0" smtClean="0"/>
              <a:t>5</a:t>
            </a:r>
            <a:r>
              <a:rPr lang="lv-LV" sz="2000" dirty="0" smtClean="0"/>
              <a:t> Tad viņš noveda ļaudis pie ūdens, un </a:t>
            </a:r>
            <a:r>
              <a:rPr lang="lv-LV" sz="2000" dirty="0" smtClean="0"/>
              <a:t>Tas Kungs </a:t>
            </a:r>
            <a:r>
              <a:rPr lang="lv-LV" sz="2000" dirty="0" smtClean="0"/>
              <a:t>teica Gideonam: “Visus tos, kas lok ūdeni ar mēli kā suns, nostādi atsevišķi, un tāpat visus, kas metas ceļos, lai dzertu.” </a:t>
            </a:r>
            <a:r>
              <a:rPr lang="lv-LV" sz="2000" baseline="30000" dirty="0" smtClean="0"/>
              <a:t>6</a:t>
            </a:r>
            <a:r>
              <a:rPr lang="lv-LV" sz="2000" dirty="0" smtClean="0"/>
              <a:t> Tie, kuri laka no rokas mutē, bija trīs simti vīru, bet visi pārējie ļaudis ūdeni dzēra, nometušies ceļos. </a:t>
            </a:r>
            <a:r>
              <a:rPr lang="lv-LV" sz="2000" baseline="30000" dirty="0" smtClean="0"/>
              <a:t>7</a:t>
            </a:r>
            <a:r>
              <a:rPr lang="lv-LV" sz="2000" dirty="0" smtClean="0"/>
              <a:t> Tad </a:t>
            </a:r>
            <a:r>
              <a:rPr lang="lv-LV" sz="2000" dirty="0" smtClean="0"/>
              <a:t>Tas Kungs </a:t>
            </a:r>
            <a:r>
              <a:rPr lang="lv-LV" sz="2000" dirty="0" smtClean="0"/>
              <a:t>teica Gideonam: “Ar šiem trīs simti vīriem, kuri laka, es jūs izglābšu un nodošu </a:t>
            </a:r>
            <a:r>
              <a:rPr lang="lv-LV" sz="2000" dirty="0" err="1" smtClean="0"/>
              <a:t>Midjānu</a:t>
            </a:r>
            <a:r>
              <a:rPr lang="lv-LV" sz="2000" dirty="0" smtClean="0"/>
              <a:t> jūsu rokā, bet pārējie ļaudis lai dodas mājās.” </a:t>
            </a:r>
            <a:r>
              <a:rPr lang="lv-LV" sz="2000" baseline="30000" dirty="0" smtClean="0"/>
              <a:t>8</a:t>
            </a:r>
            <a:r>
              <a:rPr lang="lv-LV" sz="2000" dirty="0" smtClean="0"/>
              <a:t> Ļaudis ņēma pārtiku un savus pūšamos ragus, un viņš aizsūtīja uz teltīm visus pārējos </a:t>
            </a:r>
            <a:r>
              <a:rPr lang="lv-LV" sz="2000" dirty="0" err="1" smtClean="0"/>
              <a:t>Israēla</a:t>
            </a:r>
            <a:r>
              <a:rPr lang="lv-LV" sz="2000" dirty="0" smtClean="0"/>
              <a:t> vīrus, bet tos trīs simtus viņš paturēja. Un </a:t>
            </a:r>
            <a:r>
              <a:rPr lang="lv-LV" sz="2000" dirty="0" err="1" smtClean="0"/>
              <a:t>midjāniešu</a:t>
            </a:r>
            <a:r>
              <a:rPr lang="lv-LV" sz="2000" dirty="0" smtClean="0"/>
              <a:t> nometne bija ielejā lejpus tiem. </a:t>
            </a:r>
            <a:r>
              <a:rPr lang="lv-LV" sz="2000" baseline="30000" dirty="0" smtClean="0"/>
              <a:t>9</a:t>
            </a:r>
            <a:r>
              <a:rPr lang="lv-LV" sz="2000" dirty="0" smtClean="0"/>
              <a:t> Tajā pašā naktī </a:t>
            </a:r>
            <a:r>
              <a:rPr lang="lv-LV" sz="2000" dirty="0" smtClean="0"/>
              <a:t>Tas Kungs </a:t>
            </a:r>
            <a:r>
              <a:rPr lang="lv-LV" sz="2000" dirty="0" smtClean="0"/>
              <a:t>viņam teica: “Celies, ej lejā pret nometni, jo es to esmu nodevis tavā rokā!</a:t>
            </a:r>
          </a:p>
          <a:p>
            <a:pPr algn="just"/>
            <a:r>
              <a:rPr lang="lv-LV" sz="2000" baseline="30000" dirty="0" smtClean="0"/>
              <a:t>12</a:t>
            </a:r>
            <a:r>
              <a:rPr lang="lv-LV" sz="2000" dirty="0" smtClean="0"/>
              <a:t> </a:t>
            </a:r>
            <a:r>
              <a:rPr lang="lv-LV" sz="2000" dirty="0" err="1" smtClean="0"/>
              <a:t>Midjānieši</a:t>
            </a:r>
            <a:r>
              <a:rPr lang="lv-LV" sz="2000" dirty="0" smtClean="0"/>
              <a:t>, </a:t>
            </a:r>
            <a:r>
              <a:rPr lang="lv-LV" sz="2000" dirty="0" err="1" smtClean="0"/>
              <a:t>amālēkieši</a:t>
            </a:r>
            <a:r>
              <a:rPr lang="lv-LV" sz="2000" dirty="0" smtClean="0"/>
              <a:t> un visi austrumnieku dēli gulēja ielejā kā siseņu bars, un viņu kamieļi bija bez skaita – tik daudz kā smiltis jūrmalā!</a:t>
            </a:r>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18.nov.2019.</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600" b="1" dirty="0" smtClean="0"/>
              <a:t>Soģu.7:16-22a Latvijas neatkarība</a:t>
            </a:r>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3</a:t>
            </a:fld>
            <a:endParaRPr lang="lv-LV" smtClean="0"/>
          </a:p>
        </p:txBody>
      </p:sp>
      <p:sp>
        <p:nvSpPr>
          <p:cNvPr id="3077" name="Rectangle 6"/>
          <p:cNvSpPr>
            <a:spLocks noChangeArrowheads="1"/>
          </p:cNvSpPr>
          <p:nvPr/>
        </p:nvSpPr>
        <p:spPr bwMode="auto">
          <a:xfrm>
            <a:off x="0" y="642918"/>
            <a:ext cx="9144000" cy="6001643"/>
          </a:xfrm>
          <a:prstGeom prst="rect">
            <a:avLst/>
          </a:prstGeom>
          <a:noFill/>
          <a:ln w="9525">
            <a:noFill/>
            <a:miter lim="800000"/>
            <a:headEnd/>
            <a:tailEnd/>
          </a:ln>
        </p:spPr>
        <p:txBody>
          <a:bodyPr>
            <a:spAutoFit/>
          </a:bodyPr>
          <a:lstStyle/>
          <a:p>
            <a:pPr algn="just"/>
            <a:r>
              <a:rPr lang="lv-LV" sz="2400" baseline="30000" dirty="0" smtClean="0"/>
              <a:t>16</a:t>
            </a:r>
            <a:r>
              <a:rPr lang="lv-LV" sz="2400" dirty="0" smtClean="0"/>
              <a:t> Viņš sadalīja tos trīs grupās ar vadītājiem, deva visiem pūšamos ragus un tukšas krūkas, kurās iekšā bija lāpas. </a:t>
            </a:r>
            <a:r>
              <a:rPr lang="lv-LV" sz="2400" baseline="30000" dirty="0" smtClean="0"/>
              <a:t>17</a:t>
            </a:r>
            <a:r>
              <a:rPr lang="lv-LV" sz="2400" dirty="0" smtClean="0"/>
              <a:t> Viņš tiem teica: “Skatieties uz mani un dariet tāpat. Redzi, kad es nonākšu līdz nometnes malai, tad dariet tāpat kā es. </a:t>
            </a:r>
            <a:r>
              <a:rPr lang="lv-LV" sz="2400" baseline="30000" dirty="0" smtClean="0"/>
              <a:t>18</a:t>
            </a:r>
            <a:r>
              <a:rPr lang="lv-LV" sz="2400" dirty="0" smtClean="0"/>
              <a:t> Kad es pūtīšu ragu – tad lai visi, kas kopā ar mani, dara tāpat kā es! Tad arī jūs pūtiet ragus visapkārt nometnei un sauciet: Tam Kungam un Gideonam!” </a:t>
            </a:r>
            <a:r>
              <a:rPr lang="lv-LV" sz="2400" baseline="30000" dirty="0" smtClean="0"/>
              <a:t>19</a:t>
            </a:r>
            <a:r>
              <a:rPr lang="lv-LV" sz="2400" dirty="0" smtClean="0"/>
              <a:t> Gideons kopā ar simts vīriem nonāca līdz nometnes malai vidējās sardzes sākumā, kad tie tikko bija nomainījuši sargus. Viņi pūta ragus un sadauzīja krūkas, kas tiem bija rokās. </a:t>
            </a:r>
            <a:r>
              <a:rPr lang="lv-LV" sz="2400" baseline="30000" dirty="0" smtClean="0"/>
              <a:t>20</a:t>
            </a:r>
            <a:r>
              <a:rPr lang="lv-LV" sz="2400" dirty="0" smtClean="0"/>
              <a:t> Visas trīs grupas pūta ragus un sasita krūkas, turēdami kreisajā rokā lāpas un labajā – ragus, ko pūst. Viņi kliedza: </a:t>
            </a:r>
            <a:r>
              <a:rPr lang="lv-LV" sz="2400" dirty="0" smtClean="0"/>
              <a:t>“Tam </a:t>
            </a:r>
            <a:r>
              <a:rPr lang="lv-LV" sz="2400" dirty="0" smtClean="0"/>
              <a:t>Kungam un </a:t>
            </a:r>
            <a:r>
              <a:rPr lang="lv-LV" sz="2400" dirty="0" smtClean="0"/>
              <a:t>Gideonam </a:t>
            </a:r>
            <a:r>
              <a:rPr lang="lv-LV" sz="2400" dirty="0" smtClean="0"/>
              <a:t>Zobens!” </a:t>
            </a:r>
            <a:r>
              <a:rPr lang="lv-LV" sz="2400" baseline="30000" dirty="0" smtClean="0"/>
              <a:t>21</a:t>
            </a:r>
            <a:r>
              <a:rPr lang="lv-LV" sz="2400" dirty="0" smtClean="0"/>
              <a:t> Ikviens palika stāvam savā vietā apkārt nometnei. Bet nometnē visi skraidīja, bļaustījās un bēga. </a:t>
            </a:r>
            <a:r>
              <a:rPr lang="lv-LV" sz="2400" baseline="30000" dirty="0" smtClean="0"/>
              <a:t>22a</a:t>
            </a:r>
            <a:r>
              <a:rPr lang="lv-LV" sz="2400" dirty="0" smtClean="0"/>
              <a:t> Kad skanēja trīs simti ragu, </a:t>
            </a:r>
            <a:r>
              <a:rPr lang="lv-LV" sz="2400" dirty="0" smtClean="0"/>
              <a:t>Tas Kungs </a:t>
            </a:r>
            <a:r>
              <a:rPr lang="lv-LV" sz="2400" dirty="0" smtClean="0"/>
              <a:t>vērsa ikviena zobenu pret katru un pret visiem, un viss karaspēks bēga.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42918"/>
            <a:ext cx="9144000" cy="2677656"/>
          </a:xfrm>
          <a:prstGeom prst="rect">
            <a:avLst/>
          </a:prstGeom>
          <a:noFill/>
          <a:ln w="9525">
            <a:noFill/>
            <a:miter lim="800000"/>
            <a:headEnd/>
            <a:tailEnd/>
          </a:ln>
        </p:spPr>
        <p:txBody>
          <a:bodyPr wrap="square">
            <a:spAutoFit/>
          </a:bodyPr>
          <a:lstStyle/>
          <a:p>
            <a:pPr>
              <a:buFontTx/>
              <a:buChar char="•"/>
            </a:pPr>
            <a:r>
              <a:rPr lang="lv-LV" sz="2800" b="1" dirty="0" smtClean="0"/>
              <a:t>Izraēla tautas vēsturē </a:t>
            </a:r>
            <a:r>
              <a:rPr lang="lv-LV" sz="2800" dirty="0" smtClean="0"/>
              <a:t>ir kāda </a:t>
            </a:r>
            <a:r>
              <a:rPr lang="lv-LV" sz="2800" b="1" dirty="0" smtClean="0"/>
              <a:t>paralēle</a:t>
            </a:r>
            <a:r>
              <a:rPr lang="lv-LV" sz="2800" dirty="0" smtClean="0"/>
              <a:t> ar </a:t>
            </a:r>
            <a:r>
              <a:rPr lang="lv-LV" sz="2800" b="1" dirty="0" smtClean="0"/>
              <a:t>Latvijas neatkarības iegūšanu</a:t>
            </a:r>
            <a:r>
              <a:rPr lang="lv-LV" sz="2800" dirty="0" smtClean="0"/>
              <a:t>.</a:t>
            </a:r>
            <a:endParaRPr lang="lv-LV" sz="2800" dirty="0"/>
          </a:p>
          <a:p>
            <a:pPr>
              <a:buFontTx/>
              <a:buChar char="•"/>
            </a:pPr>
            <a:r>
              <a:rPr lang="lv-LV" sz="2800" b="1" dirty="0" smtClean="0"/>
              <a:t>Izraēlieši</a:t>
            </a:r>
            <a:r>
              <a:rPr lang="lv-LV" sz="2800" dirty="0" smtClean="0"/>
              <a:t> nonāk </a:t>
            </a:r>
            <a:r>
              <a:rPr lang="lv-LV" sz="2800" b="1" dirty="0" err="1" smtClean="0"/>
              <a:t>Midjāna</a:t>
            </a:r>
            <a:r>
              <a:rPr lang="lv-LV" sz="2800" b="1" dirty="0" smtClean="0"/>
              <a:t> okupācijā </a:t>
            </a:r>
            <a:r>
              <a:rPr lang="lv-LV" sz="2800" dirty="0" smtClean="0"/>
              <a:t>savas </a:t>
            </a:r>
            <a:r>
              <a:rPr lang="lv-LV" sz="2800" b="1" dirty="0" smtClean="0"/>
              <a:t>nepaklausības dēļ</a:t>
            </a:r>
            <a:r>
              <a:rPr lang="lv-LV" sz="2800" dirty="0" smtClean="0"/>
              <a:t>, </a:t>
            </a:r>
            <a:r>
              <a:rPr lang="en-US" sz="2800" dirty="0" smtClean="0"/>
              <a:t>~</a:t>
            </a:r>
            <a:r>
              <a:rPr lang="lv-LV" sz="2800" b="1" dirty="0" smtClean="0"/>
              <a:t>100 000 ir aplenkuši Izraēliešus</a:t>
            </a:r>
            <a:r>
              <a:rPr lang="lv-LV" sz="2800" dirty="0" smtClean="0"/>
              <a:t>.</a:t>
            </a:r>
          </a:p>
          <a:p>
            <a:pPr>
              <a:buFontTx/>
              <a:buChar char="•"/>
            </a:pPr>
            <a:r>
              <a:rPr lang="lv-LV" sz="2800" dirty="0" smtClean="0"/>
              <a:t>Kad </a:t>
            </a:r>
            <a:r>
              <a:rPr lang="lv-LV" sz="2800" b="1" dirty="0" smtClean="0"/>
              <a:t>Izraels atcerējās par Dievu</a:t>
            </a:r>
            <a:r>
              <a:rPr lang="lv-LV" sz="2800" dirty="0" smtClean="0"/>
              <a:t>, Dievs sūt</a:t>
            </a:r>
            <a:r>
              <a:rPr lang="lv-LV" sz="2800" b="1" dirty="0" smtClean="0"/>
              <a:t>īja uzticamu vīru</a:t>
            </a:r>
            <a:r>
              <a:rPr lang="lv-LV" sz="2800" dirty="0" smtClean="0"/>
              <a:t> - </a:t>
            </a:r>
            <a:r>
              <a:rPr lang="lv-LV" sz="2800" b="1" dirty="0" smtClean="0"/>
              <a:t>Gideonu</a:t>
            </a:r>
            <a:r>
              <a:rPr lang="lv-LV" sz="2800" dirty="0" smtClean="0"/>
              <a:t>, lai </a:t>
            </a:r>
            <a:r>
              <a:rPr lang="lv-LV" sz="2800" b="1" dirty="0" smtClean="0"/>
              <a:t>viņus izglābtu</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sp>
        <p:nvSpPr>
          <p:cNvPr id="6" name="Content Placeholder 5"/>
          <p:cNvSpPr>
            <a:spLocks noGrp="1"/>
          </p:cNvSpPr>
          <p:nvPr>
            <p:ph idx="1"/>
          </p:nvPr>
        </p:nvSpPr>
        <p:spPr>
          <a:xfrm>
            <a:off x="571472" y="1"/>
            <a:ext cx="8229600" cy="785794"/>
          </a:xfrm>
        </p:spPr>
        <p:txBody>
          <a:bodyPr/>
          <a:lstStyle/>
          <a:p>
            <a:pPr algn="ctr">
              <a:buNone/>
            </a:pPr>
            <a:r>
              <a:rPr lang="lv-LV" dirty="0" smtClean="0"/>
              <a:t>Ievads</a:t>
            </a:r>
            <a:endParaRPr lang="en-US" dirty="0"/>
          </a:p>
        </p:txBody>
      </p:sp>
      <p:pic>
        <p:nvPicPr>
          <p:cNvPr id="12292" name="Picture 4" descr="Attēlu rezultāti vaicājumam “Gideon”&quot;"/>
          <p:cNvPicPr>
            <a:picLocks noChangeAspect="1" noChangeArrowheads="1"/>
          </p:cNvPicPr>
          <p:nvPr/>
        </p:nvPicPr>
        <p:blipFill>
          <a:blip r:embed="rId2"/>
          <a:srcRect/>
          <a:stretch>
            <a:fillRect/>
          </a:stretch>
        </p:blipFill>
        <p:spPr bwMode="auto">
          <a:xfrm>
            <a:off x="500034" y="3286124"/>
            <a:ext cx="7858180" cy="35718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2"/>
                                        </p:tgtEl>
                                        <p:attrNameLst>
                                          <p:attrName>style.visibility</p:attrName>
                                        </p:attrNameLst>
                                      </p:cBhvr>
                                      <p:to>
                                        <p:strVal val="visible"/>
                                      </p:to>
                                    </p:set>
                                    <p:animEffect transition="in" filter="fade">
                                      <p:cBhvr>
                                        <p:cTn id="11" dur="2000"/>
                                        <p:tgtEl>
                                          <p:spTgt spid="1229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Attēlu rezultāti vaicājumam “Gideon”&quot;"/>
          <p:cNvPicPr>
            <a:picLocks noChangeAspect="1" noChangeArrowheads="1"/>
          </p:cNvPicPr>
          <p:nvPr/>
        </p:nvPicPr>
        <p:blipFill>
          <a:blip r:embed="rId2"/>
          <a:srcRect/>
          <a:stretch>
            <a:fillRect/>
          </a:stretch>
        </p:blipFill>
        <p:spPr bwMode="auto">
          <a:xfrm>
            <a:off x="3000364" y="4071942"/>
            <a:ext cx="6143636" cy="278605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700" i="1" baseline="30000" dirty="0" smtClean="0"/>
              <a:t>2</a:t>
            </a:r>
            <a:r>
              <a:rPr lang="lv-LV" sz="2700" i="1" dirty="0" smtClean="0"/>
              <a:t> Un Tas Kungs teica Gideonam: “Pārāk daudz ļaužu ir kopā ar tevi, lai es nodotu </a:t>
            </a:r>
            <a:r>
              <a:rPr lang="lv-LV" sz="2700" i="1" dirty="0" err="1" smtClean="0"/>
              <a:t>Midjānu</a:t>
            </a:r>
            <a:r>
              <a:rPr lang="lv-LV" sz="2700" i="1" dirty="0" smtClean="0"/>
              <a:t> viņu rokās, ka </a:t>
            </a:r>
            <a:r>
              <a:rPr lang="lv-LV" sz="2700" i="1" dirty="0" err="1" smtClean="0"/>
              <a:t>Israēls</a:t>
            </a:r>
            <a:r>
              <a:rPr lang="lv-LV" sz="2700" i="1" dirty="0" smtClean="0"/>
              <a:t> nepaaugstinātos, sacīdams: mūsu paša roka ir mūs izglābusi! </a:t>
            </a:r>
            <a:r>
              <a:rPr lang="lv-LV" sz="2700" i="1" baseline="30000" dirty="0" smtClean="0"/>
              <a:t>3</a:t>
            </a:r>
            <a:r>
              <a:rPr lang="lv-LV" sz="2700" i="1" dirty="0" smtClean="0"/>
              <a:t> Tāpēc izziņo, ļaudīm dzirdot: kurš bīstas un baiļojas, lai griežas atpakaļ un dodas prom no </a:t>
            </a:r>
            <a:r>
              <a:rPr lang="lv-LV" sz="2700" i="1" dirty="0" err="1" smtClean="0"/>
              <a:t>Gileāda</a:t>
            </a:r>
            <a:r>
              <a:rPr lang="lv-LV" sz="2700" i="1" dirty="0" smtClean="0"/>
              <a:t> kalna!” Tad divdesmit divi tūkstoši no ļaudīm griezās atpakaļ, bet desmit tūkstoši palika.</a:t>
            </a:r>
          </a:p>
        </p:txBody>
      </p:sp>
      <p:sp>
        <p:nvSpPr>
          <p:cNvPr id="7" name="Rectangle 6"/>
          <p:cNvSpPr>
            <a:spLocks noChangeArrowheads="1"/>
          </p:cNvSpPr>
          <p:nvPr/>
        </p:nvSpPr>
        <p:spPr bwMode="auto">
          <a:xfrm>
            <a:off x="0" y="2253801"/>
            <a:ext cx="9144000" cy="2246769"/>
          </a:xfrm>
          <a:prstGeom prst="rect">
            <a:avLst/>
          </a:prstGeom>
          <a:noFill/>
          <a:ln w="9525">
            <a:noFill/>
            <a:miter lim="800000"/>
            <a:headEnd/>
            <a:tailEnd/>
          </a:ln>
        </p:spPr>
        <p:txBody>
          <a:bodyPr wrap="square">
            <a:spAutoFit/>
          </a:bodyPr>
          <a:lstStyle/>
          <a:p>
            <a:pPr>
              <a:buFontTx/>
              <a:buChar char="•"/>
            </a:pPr>
            <a:r>
              <a:rPr lang="lv-LV" sz="2800" b="1" dirty="0" smtClean="0"/>
              <a:t>Dievs</a:t>
            </a:r>
            <a:r>
              <a:rPr lang="lv-LV" sz="2800" dirty="0" smtClean="0"/>
              <a:t> teica, ka </a:t>
            </a:r>
            <a:r>
              <a:rPr lang="lv-LV" sz="2800" b="1" dirty="0" smtClean="0"/>
              <a:t>pārāk daudz ir ļaužu</a:t>
            </a:r>
            <a:r>
              <a:rPr lang="lv-LV" sz="2800" dirty="0" smtClean="0"/>
              <a:t>, </a:t>
            </a:r>
            <a:r>
              <a:rPr lang="en-US" sz="2800" dirty="0" smtClean="0"/>
              <a:t>cit</a:t>
            </a:r>
            <a:r>
              <a:rPr lang="lv-LV" sz="2800" dirty="0" err="1" smtClean="0"/>
              <a:t>ādāk</a:t>
            </a:r>
            <a:r>
              <a:rPr lang="lv-LV" sz="2800" dirty="0" smtClean="0"/>
              <a:t> </a:t>
            </a:r>
            <a:r>
              <a:rPr lang="lv-LV" sz="2800" b="1" dirty="0" smtClean="0"/>
              <a:t>Izraels</a:t>
            </a:r>
            <a:r>
              <a:rPr lang="lv-LV" sz="2800" dirty="0" smtClean="0"/>
              <a:t> </a:t>
            </a:r>
            <a:r>
              <a:rPr lang="lv-LV" sz="2800" b="1" dirty="0" smtClean="0"/>
              <a:t>teiks</a:t>
            </a:r>
            <a:r>
              <a:rPr lang="lv-LV" sz="2800" dirty="0" smtClean="0"/>
              <a:t>, ka viņi </a:t>
            </a:r>
            <a:r>
              <a:rPr lang="lv-LV" sz="2800" b="1" dirty="0" smtClean="0"/>
              <a:t>paši sevi izglābuši</a:t>
            </a:r>
            <a:r>
              <a:rPr lang="lv-LV" sz="2800" dirty="0" smtClean="0"/>
              <a:t>. </a:t>
            </a:r>
            <a:r>
              <a:rPr lang="lv-LV" sz="2800" b="1" dirty="0" smtClean="0"/>
              <a:t>Dievs</a:t>
            </a:r>
            <a:r>
              <a:rPr lang="lv-LV" sz="2800" dirty="0" smtClean="0"/>
              <a:t> </a:t>
            </a:r>
            <a:r>
              <a:rPr lang="lv-LV" sz="2800" b="1" dirty="0" smtClean="0"/>
              <a:t>savu godu cilvēkiem nedod</a:t>
            </a:r>
            <a:r>
              <a:rPr lang="lv-LV" sz="2800" dirty="0" smtClean="0"/>
              <a:t>! </a:t>
            </a:r>
            <a:r>
              <a:rPr lang="lv-LV" sz="2800" dirty="0" smtClean="0"/>
              <a:t>Bet kā ir </a:t>
            </a:r>
            <a:r>
              <a:rPr lang="lv-LV" sz="2800" dirty="0" smtClean="0"/>
              <a:t>ar </a:t>
            </a:r>
            <a:r>
              <a:rPr lang="lv-LV" sz="2800" b="1" dirty="0" smtClean="0"/>
              <a:t>latviešiem</a:t>
            </a:r>
            <a:r>
              <a:rPr lang="lv-LV" sz="2800" dirty="0" smtClean="0"/>
              <a:t> šodien?</a:t>
            </a:r>
            <a:endParaRPr lang="lv-LV" sz="2800" dirty="0" smtClean="0"/>
          </a:p>
          <a:p>
            <a:pPr>
              <a:buFontTx/>
              <a:buChar char="•"/>
            </a:pPr>
            <a:r>
              <a:rPr lang="lv-LV" sz="2800" dirty="0" smtClean="0"/>
              <a:t>Dievs pavēl: kas </a:t>
            </a:r>
            <a:r>
              <a:rPr lang="lv-LV" sz="2800" b="1" dirty="0" smtClean="0"/>
              <a:t>baidās</a:t>
            </a:r>
            <a:r>
              <a:rPr lang="lv-LV" sz="2800" dirty="0" smtClean="0"/>
              <a:t>, lai dodas prom: no </a:t>
            </a:r>
            <a:r>
              <a:rPr lang="lv-LV" sz="2800" b="1" dirty="0" smtClean="0"/>
              <a:t>32 000 paliek</a:t>
            </a:r>
            <a:r>
              <a:rPr lang="lv-LV" sz="2800" dirty="0" smtClean="0"/>
              <a:t> tikai </a:t>
            </a:r>
            <a:r>
              <a:rPr lang="lv-LV" sz="2800" b="1" dirty="0" smtClean="0"/>
              <a:t>10 000 vīru</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000"/>
                                        <p:tgtEl>
                                          <p:spTgt spid="122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5</a:t>
            </a:r>
            <a:r>
              <a:rPr lang="lv-LV" sz="2800" i="1" dirty="0" smtClean="0"/>
              <a:t> Tad viņš noveda ļaudis pie ūdens, un </a:t>
            </a:r>
            <a:r>
              <a:rPr lang="lv-LV" sz="2800" i="1" dirty="0" smtClean="0"/>
              <a:t>Tas Kungs </a:t>
            </a:r>
            <a:r>
              <a:rPr lang="lv-LV" sz="2800" i="1" dirty="0" smtClean="0"/>
              <a:t>teica Gideonam: “Visus tos, kas lok ūdeni ar mēli kā suns, nostādi atsevišķi, un tāpat visus, kas metas ceļos, lai dzertu.” </a:t>
            </a:r>
            <a:r>
              <a:rPr lang="lv-LV" sz="2800" i="1" baseline="30000" dirty="0" smtClean="0"/>
              <a:t>6</a:t>
            </a:r>
            <a:r>
              <a:rPr lang="lv-LV" sz="2800" i="1" dirty="0" smtClean="0"/>
              <a:t> Tie, kuri laka no rokas mutē, bija trīs simti vīru, bet visi pārējie ļaudis ūdeni dzēra, nometušies ceļos. </a:t>
            </a:r>
            <a:r>
              <a:rPr lang="lv-LV" sz="2800" i="1" baseline="30000" dirty="0" smtClean="0"/>
              <a:t>7</a:t>
            </a:r>
            <a:r>
              <a:rPr lang="lv-LV" sz="2800" i="1" dirty="0" smtClean="0"/>
              <a:t> Tad </a:t>
            </a:r>
            <a:r>
              <a:rPr lang="lv-LV" sz="2800" i="1" dirty="0" smtClean="0"/>
              <a:t>Tas Kungs </a:t>
            </a:r>
            <a:r>
              <a:rPr lang="lv-LV" sz="2800" i="1" dirty="0" smtClean="0"/>
              <a:t>teica Gideonam: “Ar šiem trīs simti vīriem, kuri laka, es jūs izglābšu un nodošu </a:t>
            </a:r>
            <a:r>
              <a:rPr lang="lv-LV" sz="2800" i="1" dirty="0" err="1" smtClean="0"/>
              <a:t>Midjānu</a:t>
            </a:r>
            <a:r>
              <a:rPr lang="lv-LV" sz="2800" i="1" dirty="0" smtClean="0"/>
              <a:t> jūsu rokā, bet pārējie ļaudis lai dodas mājās.”</a:t>
            </a:r>
          </a:p>
        </p:txBody>
      </p:sp>
      <p:sp>
        <p:nvSpPr>
          <p:cNvPr id="7" name="Rectangle 6"/>
          <p:cNvSpPr>
            <a:spLocks noChangeArrowheads="1"/>
          </p:cNvSpPr>
          <p:nvPr/>
        </p:nvSpPr>
        <p:spPr bwMode="auto">
          <a:xfrm>
            <a:off x="0" y="2786058"/>
            <a:ext cx="9144000" cy="946150"/>
          </a:xfrm>
          <a:prstGeom prst="rect">
            <a:avLst/>
          </a:prstGeom>
          <a:noFill/>
          <a:ln w="9525">
            <a:noFill/>
            <a:miter lim="800000"/>
            <a:headEnd/>
            <a:tailEnd/>
          </a:ln>
        </p:spPr>
        <p:txBody>
          <a:bodyPr wrap="square">
            <a:spAutoFit/>
          </a:bodyPr>
          <a:lstStyle/>
          <a:p>
            <a:pPr>
              <a:buFontTx/>
              <a:buChar char="•"/>
            </a:pPr>
            <a:r>
              <a:rPr lang="lv-LV" sz="2800" dirty="0" smtClean="0"/>
              <a:t>Dievs saka: </a:t>
            </a:r>
            <a:r>
              <a:rPr lang="lv-LV" sz="2800" b="1" dirty="0" smtClean="0"/>
              <a:t>10</a:t>
            </a:r>
            <a:r>
              <a:rPr lang="lv-LV" sz="2800" dirty="0" smtClean="0"/>
              <a:t> </a:t>
            </a:r>
            <a:r>
              <a:rPr lang="lv-LV" sz="2800" b="1" dirty="0" smtClean="0"/>
              <a:t>000 ir pa daudz</a:t>
            </a:r>
            <a:r>
              <a:rPr lang="lv-LV" sz="2800" dirty="0" smtClean="0"/>
              <a:t>.</a:t>
            </a:r>
          </a:p>
          <a:p>
            <a:pPr>
              <a:buFontTx/>
              <a:buChar char="•"/>
            </a:pPr>
            <a:r>
              <a:rPr lang="lv-LV" sz="2800" dirty="0" smtClean="0"/>
              <a:t>Kas </a:t>
            </a:r>
            <a:r>
              <a:rPr lang="lv-LV" sz="2800" b="1" dirty="0" smtClean="0"/>
              <a:t>lok ūdeni</a:t>
            </a:r>
            <a:r>
              <a:rPr lang="lv-LV" sz="2800" dirty="0" smtClean="0"/>
              <a:t>, nometušies ceļos – </a:t>
            </a:r>
            <a:r>
              <a:rPr lang="lv-LV" sz="2800" b="1" dirty="0" smtClean="0"/>
              <a:t>tikai 300 vīri</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pic>
        <p:nvPicPr>
          <p:cNvPr id="5" name="Picture 2" descr="Attēlu rezultāti vaicājumam “Gideon”&quot;"/>
          <p:cNvPicPr>
            <a:picLocks noChangeAspect="1" noChangeArrowheads="1"/>
          </p:cNvPicPr>
          <p:nvPr/>
        </p:nvPicPr>
        <p:blipFill>
          <a:blip r:embed="rId2"/>
          <a:srcRect/>
          <a:stretch>
            <a:fillRect/>
          </a:stretch>
        </p:blipFill>
        <p:spPr bwMode="auto">
          <a:xfrm>
            <a:off x="1214414" y="3643290"/>
            <a:ext cx="6429420" cy="32147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ts val="0"/>
              </a:spcBef>
              <a:buNone/>
            </a:pPr>
            <a:r>
              <a:rPr lang="lv-LV" sz="2800" i="1" baseline="30000" dirty="0" smtClean="0"/>
              <a:t>12</a:t>
            </a:r>
            <a:r>
              <a:rPr lang="lv-LV" sz="2800" i="1" dirty="0" smtClean="0"/>
              <a:t> </a:t>
            </a:r>
            <a:r>
              <a:rPr lang="lv-LV" sz="2800" i="1" dirty="0" err="1" smtClean="0"/>
              <a:t>Midjānieši</a:t>
            </a:r>
            <a:r>
              <a:rPr lang="lv-LV" sz="2800" i="1" dirty="0" smtClean="0"/>
              <a:t>, </a:t>
            </a:r>
            <a:r>
              <a:rPr lang="lv-LV" sz="2800" i="1" dirty="0" err="1" smtClean="0"/>
              <a:t>amālēkieši</a:t>
            </a:r>
            <a:r>
              <a:rPr lang="lv-LV" sz="2800" i="1" dirty="0" smtClean="0"/>
              <a:t> un visi austrumnieku dēli gulēja ielejā kā siseņu bars, un viņu kamieļi bija bez skaita – tik daudz kā smiltis jūrmalā!</a:t>
            </a:r>
          </a:p>
        </p:txBody>
      </p:sp>
      <p:sp>
        <p:nvSpPr>
          <p:cNvPr id="7" name="Rectangle 6"/>
          <p:cNvSpPr>
            <a:spLocks noChangeArrowheads="1"/>
          </p:cNvSpPr>
          <p:nvPr/>
        </p:nvSpPr>
        <p:spPr bwMode="auto">
          <a:xfrm>
            <a:off x="0" y="1357298"/>
            <a:ext cx="9144000" cy="946150"/>
          </a:xfrm>
          <a:prstGeom prst="rect">
            <a:avLst/>
          </a:prstGeom>
          <a:noFill/>
          <a:ln w="9525">
            <a:noFill/>
            <a:miter lim="800000"/>
            <a:headEnd/>
            <a:tailEnd/>
          </a:ln>
        </p:spPr>
        <p:txBody>
          <a:bodyPr wrap="square">
            <a:spAutoFit/>
          </a:bodyPr>
          <a:lstStyle/>
          <a:p>
            <a:pPr>
              <a:buFontTx/>
              <a:buChar char="•"/>
            </a:pPr>
            <a:r>
              <a:rPr lang="lv-LV" sz="2800" dirty="0" smtClean="0"/>
              <a:t>Kas gan ir </a:t>
            </a:r>
            <a:r>
              <a:rPr lang="lv-LV" sz="2800" b="1" dirty="0" smtClean="0"/>
              <a:t>300 vīri pret 100 000 </a:t>
            </a:r>
            <a:r>
              <a:rPr lang="lv-LV" sz="2800" b="1" dirty="0" err="1" smtClean="0"/>
              <a:t>midjāniešu</a:t>
            </a:r>
            <a:r>
              <a:rPr lang="lv-LV" sz="2800" b="1" dirty="0" smtClean="0"/>
              <a:t> </a:t>
            </a:r>
            <a:r>
              <a:rPr lang="lv-LV" sz="2800" dirty="0" smtClean="0"/>
              <a:t>vīriem? </a:t>
            </a:r>
            <a:endParaRPr lang="lv-LV" sz="2800" dirty="0"/>
          </a:p>
          <a:p>
            <a:pPr>
              <a:buFontTx/>
              <a:buChar char="•"/>
            </a:pPr>
            <a:r>
              <a:rPr lang="lv-LV" sz="2800" dirty="0" smtClean="0"/>
              <a:t>Bet </a:t>
            </a:r>
            <a:r>
              <a:rPr lang="lv-LV" sz="2800" b="1" dirty="0" smtClean="0"/>
              <a:t>Dievs</a:t>
            </a:r>
            <a:r>
              <a:rPr lang="lv-LV" sz="2800" dirty="0" smtClean="0"/>
              <a:t> ir šo </a:t>
            </a:r>
            <a:r>
              <a:rPr lang="lv-LV" sz="2800" b="1" dirty="0" smtClean="0"/>
              <a:t>300 vīru pusē</a:t>
            </a:r>
            <a:r>
              <a:rPr lang="lv-LV" sz="2800" dirty="0" smtClean="0"/>
              <a:t>, tas </a:t>
            </a:r>
            <a:r>
              <a:rPr lang="lv-LV" sz="2800" b="1" dirty="0" smtClean="0"/>
              <a:t>visu maina!</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7</a:t>
            </a:fld>
            <a:endParaRPr lang="lv-LV" smtClean="0"/>
          </a:p>
        </p:txBody>
      </p:sp>
      <p:pic>
        <p:nvPicPr>
          <p:cNvPr id="10246" name="Picture 6" descr="Attēlu rezultāti vaicājumam “Midians”&quot;"/>
          <p:cNvPicPr>
            <a:picLocks noChangeAspect="1" noChangeArrowheads="1"/>
          </p:cNvPicPr>
          <p:nvPr/>
        </p:nvPicPr>
        <p:blipFill>
          <a:blip r:embed="rId2" cstate="print"/>
          <a:srcRect/>
          <a:stretch>
            <a:fillRect/>
          </a:stretch>
        </p:blipFill>
        <p:spPr bwMode="auto">
          <a:xfrm>
            <a:off x="428596" y="2312021"/>
            <a:ext cx="7858180" cy="454597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baseline="30000" dirty="0" smtClean="0"/>
              <a:t>16</a:t>
            </a:r>
            <a:r>
              <a:rPr lang="lv-LV" sz="2800" i="1" dirty="0" smtClean="0"/>
              <a:t> Viņš sadalīja tos trīs grupās ar vadītājiem, deva visiem pūšamos ragus un tukšas krūkas, kurās iekšā bija lāpas. </a:t>
            </a:r>
            <a:r>
              <a:rPr lang="lv-LV" sz="2800" i="1" baseline="30000" dirty="0" smtClean="0"/>
              <a:t>17</a:t>
            </a:r>
            <a:r>
              <a:rPr lang="lv-LV" sz="2800" i="1" dirty="0" smtClean="0"/>
              <a:t> Viņš tiem teica: “Skatieties uz mani un dariet tāpat. Redzi, kad es nonākšu līdz nometnes malai, tad dariet tāpat kā es. </a:t>
            </a:r>
            <a:r>
              <a:rPr lang="lv-LV" sz="2800" i="1" baseline="30000" dirty="0" smtClean="0"/>
              <a:t>18</a:t>
            </a:r>
            <a:r>
              <a:rPr lang="lv-LV" sz="2800" i="1" dirty="0" smtClean="0"/>
              <a:t> Kad es pūtīšu ragu – tad lai visi, kas kopā ar mani, dara tāpat kā es! Tad arī jūs pūtiet ragus visapkārt nometnei un sauciet: Tam Kungam un Gideonam!”</a:t>
            </a:r>
          </a:p>
        </p:txBody>
      </p:sp>
      <p:sp>
        <p:nvSpPr>
          <p:cNvPr id="7" name="Rectangle 6"/>
          <p:cNvSpPr>
            <a:spLocks noChangeArrowheads="1"/>
          </p:cNvSpPr>
          <p:nvPr/>
        </p:nvSpPr>
        <p:spPr bwMode="auto">
          <a:xfrm>
            <a:off x="0" y="3143248"/>
            <a:ext cx="4929190" cy="3108543"/>
          </a:xfrm>
          <a:prstGeom prst="rect">
            <a:avLst/>
          </a:prstGeom>
          <a:noFill/>
          <a:ln w="9525">
            <a:noFill/>
            <a:miter lim="800000"/>
            <a:headEnd/>
            <a:tailEnd/>
          </a:ln>
        </p:spPr>
        <p:txBody>
          <a:bodyPr wrap="square">
            <a:spAutoFit/>
          </a:bodyPr>
          <a:lstStyle/>
          <a:p>
            <a:pPr>
              <a:buFontTx/>
              <a:buChar char="•"/>
            </a:pPr>
            <a:r>
              <a:rPr lang="lv-LV" sz="2800" b="1" dirty="0" smtClean="0"/>
              <a:t>Dievs</a:t>
            </a:r>
            <a:r>
              <a:rPr lang="lv-LV" sz="2800" dirty="0" smtClean="0"/>
              <a:t> dod </a:t>
            </a:r>
            <a:r>
              <a:rPr lang="lv-LV" sz="2800" b="1" dirty="0" smtClean="0"/>
              <a:t>Gideonam gudru plānu uzvarai</a:t>
            </a:r>
            <a:r>
              <a:rPr lang="lv-LV" sz="2800" b="1" dirty="0" smtClean="0"/>
              <a:t>!</a:t>
            </a:r>
          </a:p>
          <a:p>
            <a:pPr>
              <a:buFontTx/>
              <a:buChar char="•"/>
            </a:pPr>
            <a:r>
              <a:rPr lang="lv-LV" sz="2800" b="1" dirty="0" smtClean="0"/>
              <a:t>300 </a:t>
            </a:r>
            <a:r>
              <a:rPr lang="lv-LV" sz="2800" b="1" dirty="0" smtClean="0"/>
              <a:t>vīriem rokās nav zobeni</a:t>
            </a:r>
            <a:r>
              <a:rPr lang="lv-LV" sz="2800" dirty="0" smtClean="0"/>
              <a:t>, bet </a:t>
            </a:r>
            <a:r>
              <a:rPr lang="lv-LV" sz="2800" b="1" dirty="0" smtClean="0"/>
              <a:t>pūšamie </a:t>
            </a:r>
            <a:r>
              <a:rPr lang="lv-LV" sz="2800" b="1" dirty="0" smtClean="0"/>
              <a:t>ragi,</a:t>
            </a:r>
            <a:r>
              <a:rPr lang="lv-LV" sz="2800" dirty="0" smtClean="0"/>
              <a:t> </a:t>
            </a:r>
            <a:r>
              <a:rPr lang="lv-LV" sz="2800" b="1" dirty="0" smtClean="0"/>
              <a:t>tukšas </a:t>
            </a:r>
            <a:r>
              <a:rPr lang="lv-LV" sz="2800" b="1" dirty="0" smtClean="0"/>
              <a:t>krūkas </a:t>
            </a:r>
            <a:r>
              <a:rPr lang="lv-LV" sz="2800" dirty="0" smtClean="0"/>
              <a:t>un </a:t>
            </a:r>
            <a:r>
              <a:rPr lang="lv-LV" sz="2800" b="1" dirty="0" smtClean="0"/>
              <a:t>lāpas</a:t>
            </a:r>
            <a:r>
              <a:rPr lang="lv-LV" sz="2800" dirty="0" smtClean="0"/>
              <a:t>.</a:t>
            </a:r>
            <a:endParaRPr lang="lv-LV" sz="2800" dirty="0" smtClean="0"/>
          </a:p>
          <a:p>
            <a:pPr>
              <a:buFontTx/>
              <a:buChar char="•"/>
            </a:pPr>
            <a:r>
              <a:rPr lang="lv-LV" sz="2800" dirty="0" smtClean="0"/>
              <a:t>Sauciet: </a:t>
            </a:r>
            <a:r>
              <a:rPr lang="lv-LV" sz="2800" b="1" dirty="0" smtClean="0"/>
              <a:t>Tam </a:t>
            </a:r>
            <a:r>
              <a:rPr lang="lv-LV" sz="2800" b="1" dirty="0" smtClean="0"/>
              <a:t>Kungam un </a:t>
            </a:r>
            <a:r>
              <a:rPr lang="lv-LV" sz="2800" b="1" dirty="0" smtClean="0"/>
              <a:t>Gideonam Zobens</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8</a:t>
            </a:fld>
            <a:endParaRPr lang="lv-LV" smtClean="0"/>
          </a:p>
        </p:txBody>
      </p:sp>
      <p:pic>
        <p:nvPicPr>
          <p:cNvPr id="9218" name="Picture 2" descr="Attēlu rezultāti vaicājumam “Gideon”&quot;"/>
          <p:cNvPicPr>
            <a:picLocks noChangeAspect="1" noChangeArrowheads="1"/>
          </p:cNvPicPr>
          <p:nvPr/>
        </p:nvPicPr>
        <p:blipFill>
          <a:blip r:embed="rId2"/>
          <a:srcRect/>
          <a:stretch>
            <a:fillRect/>
          </a:stretch>
        </p:blipFill>
        <p:spPr bwMode="auto">
          <a:xfrm>
            <a:off x="4857752" y="2714620"/>
            <a:ext cx="4286248" cy="41433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700" i="1" baseline="30000" dirty="0" smtClean="0"/>
              <a:t>20</a:t>
            </a:r>
            <a:r>
              <a:rPr lang="lv-LV" sz="2700" i="1" dirty="0" smtClean="0"/>
              <a:t> Visas trīs grupas pūta ragus un sasita krūkas, turēdami kreisajā rokā lāpas un labajā – ragus, ko pūst. Viņi kliedza: </a:t>
            </a:r>
            <a:r>
              <a:rPr lang="lv-LV" sz="2700" i="1" dirty="0" smtClean="0"/>
              <a:t>“Tam </a:t>
            </a:r>
            <a:r>
              <a:rPr lang="lv-LV" sz="2700" i="1" dirty="0" smtClean="0"/>
              <a:t>Kungam un </a:t>
            </a:r>
            <a:r>
              <a:rPr lang="lv-LV" sz="2700" i="1" dirty="0" smtClean="0"/>
              <a:t>Gideonam Zobens!” </a:t>
            </a:r>
            <a:r>
              <a:rPr lang="lv-LV" sz="2700" i="1" baseline="30000" dirty="0" smtClean="0"/>
              <a:t>21</a:t>
            </a:r>
            <a:r>
              <a:rPr lang="lv-LV" sz="2700" i="1" dirty="0" smtClean="0"/>
              <a:t> Ikviens palika stāvam savā vietā apkārt nometnei. Bet nometnē visi skraidīja, bļaustījās un bēga. </a:t>
            </a:r>
            <a:r>
              <a:rPr lang="lv-LV" sz="2700" i="1" baseline="30000" dirty="0" smtClean="0"/>
              <a:t>22a</a:t>
            </a:r>
            <a:r>
              <a:rPr lang="lv-LV" sz="2700" i="1" dirty="0" smtClean="0"/>
              <a:t> Kad skanēja trīs simti ragu, </a:t>
            </a:r>
            <a:r>
              <a:rPr lang="lv-LV" sz="2700" i="1" dirty="0" smtClean="0"/>
              <a:t>Tas </a:t>
            </a:r>
            <a:r>
              <a:rPr lang="lv-LV" sz="2700" i="1" dirty="0" err="1" smtClean="0"/>
              <a:t>Tas</a:t>
            </a:r>
            <a:r>
              <a:rPr lang="lv-LV" sz="2700" i="1" dirty="0" smtClean="0"/>
              <a:t> Kungs </a:t>
            </a:r>
            <a:r>
              <a:rPr lang="lv-LV" sz="2700" i="1" dirty="0" smtClean="0"/>
              <a:t>vērsa ikviena zobenu pret katru un pret visiem, un viss karaspēks bēga.</a:t>
            </a:r>
          </a:p>
        </p:txBody>
      </p:sp>
      <p:sp>
        <p:nvSpPr>
          <p:cNvPr id="7" name="Rectangle 6"/>
          <p:cNvSpPr>
            <a:spLocks noChangeArrowheads="1"/>
          </p:cNvSpPr>
          <p:nvPr/>
        </p:nvSpPr>
        <p:spPr bwMode="auto">
          <a:xfrm>
            <a:off x="0" y="3071810"/>
            <a:ext cx="5572132" cy="3539430"/>
          </a:xfrm>
          <a:prstGeom prst="rect">
            <a:avLst/>
          </a:prstGeom>
          <a:noFill/>
          <a:ln w="9525">
            <a:noFill/>
            <a:miter lim="800000"/>
            <a:headEnd/>
            <a:tailEnd/>
          </a:ln>
        </p:spPr>
        <p:txBody>
          <a:bodyPr wrap="square">
            <a:spAutoFit/>
          </a:bodyPr>
          <a:lstStyle/>
          <a:p>
            <a:pPr>
              <a:buFontTx/>
              <a:buChar char="•"/>
            </a:pPr>
            <a:r>
              <a:rPr lang="lv-LV" sz="2800" b="1" dirty="0" smtClean="0"/>
              <a:t>Taures</a:t>
            </a:r>
            <a:r>
              <a:rPr lang="lv-LV" sz="2800" dirty="0" smtClean="0"/>
              <a:t> visapkārt </a:t>
            </a:r>
            <a:r>
              <a:rPr lang="lv-LV" sz="2800" b="1" dirty="0" smtClean="0"/>
              <a:t>pustumsā</a:t>
            </a:r>
            <a:r>
              <a:rPr lang="lv-LV" sz="2800" dirty="0" smtClean="0"/>
              <a:t> izceļ lielu </a:t>
            </a:r>
            <a:r>
              <a:rPr lang="lv-LV" sz="2800" b="1" dirty="0" smtClean="0"/>
              <a:t>haosu </a:t>
            </a:r>
            <a:r>
              <a:rPr lang="lv-LV" sz="2800" b="1" dirty="0" err="1" smtClean="0"/>
              <a:t>Midjāniešus</a:t>
            </a:r>
            <a:r>
              <a:rPr lang="lv-LV" sz="2800" b="1" dirty="0" smtClean="0"/>
              <a:t> </a:t>
            </a:r>
            <a:r>
              <a:rPr lang="lv-LV" sz="2800" dirty="0" smtClean="0"/>
              <a:t>un tie </a:t>
            </a:r>
            <a:r>
              <a:rPr lang="lv-LV" sz="2800" b="1" dirty="0" smtClean="0"/>
              <a:t>apjukumā nogalina viens otru</a:t>
            </a:r>
            <a:r>
              <a:rPr lang="lv-LV" sz="2800" dirty="0" smtClean="0"/>
              <a:t>.</a:t>
            </a:r>
            <a:endParaRPr lang="lv-LV" sz="2800" dirty="0"/>
          </a:p>
          <a:p>
            <a:pPr>
              <a:buFontTx/>
              <a:buChar char="•"/>
            </a:pPr>
            <a:r>
              <a:rPr lang="lv-LV" sz="2800" b="1" dirty="0" smtClean="0"/>
              <a:t>Dievs deva Izraēliešiem uzvaru neiespējamā kaujā!</a:t>
            </a:r>
            <a:endParaRPr lang="lv-LV" sz="2800" dirty="0" smtClean="0"/>
          </a:p>
          <a:p>
            <a:pPr>
              <a:buFontTx/>
              <a:buChar char="•"/>
            </a:pPr>
            <a:r>
              <a:rPr lang="lv-LV" sz="2800" b="1" dirty="0" smtClean="0"/>
              <a:t>Dievs deva uzvaru Latvijai </a:t>
            </a:r>
            <a:r>
              <a:rPr lang="lv-LV" sz="2800" dirty="0" smtClean="0"/>
              <a:t>pret daudz </a:t>
            </a:r>
            <a:r>
              <a:rPr lang="lv-LV" sz="2800" b="1" dirty="0" smtClean="0"/>
              <a:t>lielākām nācijām</a:t>
            </a:r>
            <a:r>
              <a:rPr lang="lv-LV" sz="2800" dirty="0" smtClean="0"/>
              <a:t>, </a:t>
            </a:r>
            <a:r>
              <a:rPr lang="lv-LV" sz="2800" b="1" dirty="0" smtClean="0"/>
              <a:t>Dievs gribēja mūsu tautas neatkarību!</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pic>
        <p:nvPicPr>
          <p:cNvPr id="8194" name="Picture 2" descr="Attēlu rezultāti vaicājumam “Gideon”&quot;"/>
          <p:cNvPicPr>
            <a:picLocks noChangeAspect="1" noChangeArrowheads="1"/>
          </p:cNvPicPr>
          <p:nvPr/>
        </p:nvPicPr>
        <p:blipFill>
          <a:blip r:embed="rId2"/>
          <a:srcRect/>
          <a:stretch>
            <a:fillRect/>
          </a:stretch>
        </p:blipFill>
        <p:spPr bwMode="auto">
          <a:xfrm>
            <a:off x="5476848" y="3000372"/>
            <a:ext cx="3429003" cy="385762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2539</TotalTime>
  <Words>1585</Words>
  <Application>Microsoft Office PowerPoint</Application>
  <PresentationFormat>On-screen Show (4:3)</PresentationFormat>
  <Paragraphs>75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Soģu.7:1-22 Latvijas neatkarība</vt:lpstr>
      <vt:lpstr>Soģu.7:2-9,12 Latvijas neatkarība</vt:lpstr>
      <vt:lpstr>Soģu.7:16-22a Latvijas neatkarība</vt:lpstr>
      <vt:lpstr>Slide 4</vt:lpstr>
      <vt:lpstr>Slide 5</vt:lpstr>
      <vt:lpstr>Slide 6</vt:lpstr>
      <vt:lpstr>Slide 7</vt:lpstr>
      <vt:lpstr>Slide 8</vt:lpstr>
      <vt:lpstr>Slide 9</vt:lpstr>
      <vt:lpstr>Brāļu draudžu atmoda</vt:lpstr>
      <vt:lpstr>Brāļu draudzes</vt:lpstr>
      <vt:lpstr>Latvijas valstij 101 gads!!!</vt:lpstr>
      <vt:lpstr>Latvijas valsts himna</vt:lpstr>
      <vt:lpstr>Latviešiem sava valsts!</vt:lpstr>
      <vt:lpstr>2.Latvijas neatkarība</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Admin</cp:lastModifiedBy>
  <cp:revision>90</cp:revision>
  <dcterms:created xsi:type="dcterms:W3CDTF">2010-10-07T14:46:11Z</dcterms:created>
  <dcterms:modified xsi:type="dcterms:W3CDTF">2019-11-17T20:05:16Z</dcterms:modified>
</cp:coreProperties>
</file>