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1" r:id="rId7"/>
    <p:sldId id="280" r:id="rId8"/>
    <p:sldId id="279" r:id="rId9"/>
    <p:sldId id="272" r:id="rId1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69" d="100"/>
          <a:sy n="69" d="100"/>
        </p:scale>
        <p:origin x="-119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1841655-F989-47C2-8EBB-9EBAD6E1AE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135C7A0-4FF0-4ACF-A78D-572CDB970F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4827AE-AA1E-4345-BA2D-FBF0134A8C3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086DD7-754C-40AD-8917-0731251600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9270E0-79FF-4024-8572-0E061421BDD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D3E8AD-2713-4D69-857D-5B90ACDDB37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D777A1B-B618-40C3-B63D-8973182365E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37F2F86-9924-49CF-9156-7C1F8E1D127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7DCC3C3-3420-4E14-BB8D-24499E9F45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62EF668-0A1F-4391-8363-65781C79E2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F8984C8-2C10-4DD7-9974-EBDEA182A31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08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4A90C7-B468-4D7B-AE47-A02417284CB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25413"/>
            <a:ext cx="8175625" cy="1071562"/>
          </a:xfrm>
        </p:spPr>
        <p:txBody>
          <a:bodyPr/>
          <a:lstStyle/>
          <a:p>
            <a:pPr eaLnBrk="1" hangingPunct="1"/>
            <a:r>
              <a:rPr lang="lv-LV" b="1" dirty="0" smtClean="0">
                <a:solidFill>
                  <a:schemeClr val="tx1"/>
                </a:solidFill>
              </a:rPr>
              <a:t>Lk.2:41-52 </a:t>
            </a:r>
            <a:r>
              <a:rPr lang="lv-LV" b="1" dirty="0" smtClean="0">
                <a:solidFill>
                  <a:schemeClr val="tx1"/>
                </a:solidFill>
              </a:rPr>
              <a:t>Mātes diena</a:t>
            </a:r>
            <a:endParaRPr lang="lv-LV" b="1" dirty="0" smtClean="0">
              <a:solidFill>
                <a:schemeClr val="tx1"/>
              </a:solidFill>
            </a:endParaRPr>
          </a:p>
        </p:txBody>
      </p:sp>
      <p:pic>
        <p:nvPicPr>
          <p:cNvPr id="2051" name="Picture 3" descr="DOVE019"/>
          <p:cNvPicPr>
            <a:picLocks noChangeAspect="1" noChangeArrowheads="1"/>
          </p:cNvPicPr>
          <p:nvPr/>
        </p:nvPicPr>
        <p:blipFill>
          <a:blip r:embed="rId2"/>
          <a:srcRect/>
          <a:stretch>
            <a:fillRect/>
          </a:stretch>
        </p:blipFill>
        <p:spPr bwMode="auto">
          <a:xfrm>
            <a:off x="1079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11.mai.2019</a:t>
            </a:r>
            <a:r>
              <a:rPr lang="lv-LV" sz="2000" dirty="0" smtClean="0"/>
              <a:t>.</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539552" y="1124744"/>
            <a:ext cx="8000435" cy="53027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25413"/>
            <a:ext cx="8175625" cy="731837"/>
          </a:xfrm>
        </p:spPr>
        <p:txBody>
          <a:bodyPr/>
          <a:lstStyle/>
          <a:p>
            <a:pPr eaLnBrk="1" hangingPunct="1"/>
            <a:r>
              <a:rPr lang="lv-LV" b="1" dirty="0" smtClean="0">
                <a:solidFill>
                  <a:schemeClr val="tx1"/>
                </a:solidFill>
              </a:rPr>
              <a:t>Lk.2:41-52 </a:t>
            </a:r>
            <a:r>
              <a:rPr lang="lv-LV" b="1" dirty="0" smtClean="0">
                <a:solidFill>
                  <a:schemeClr val="tx1"/>
                </a:solidFill>
              </a:rPr>
              <a:t>Mātes diena</a:t>
            </a:r>
            <a:endParaRPr lang="lv-LV" b="1" dirty="0" smtClean="0">
              <a:solidFill>
                <a:schemeClr val="tx1"/>
              </a:solidFill>
            </a:endParaRPr>
          </a:p>
        </p:txBody>
      </p:sp>
      <p:pic>
        <p:nvPicPr>
          <p:cNvPr id="3075" name="Picture 3" descr="DOVE019"/>
          <p:cNvPicPr>
            <a:picLocks noChangeAspect="1" noChangeArrowheads="1"/>
          </p:cNvPicPr>
          <p:nvPr/>
        </p:nvPicPr>
        <p:blipFill>
          <a:blip r:embed="rId2"/>
          <a:srcRect/>
          <a:stretch>
            <a:fillRect/>
          </a:stretch>
        </p:blipFill>
        <p:spPr bwMode="auto">
          <a:xfrm>
            <a:off x="107950" y="60325"/>
            <a:ext cx="534988" cy="7620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11.mai.2019</a:t>
            </a:r>
            <a:r>
              <a:rPr lang="lv-LV" sz="2000" dirty="0" smtClean="0"/>
              <a:t>.</a:t>
            </a:r>
            <a:endParaRPr lang="lv-LV" sz="2000" dirty="0"/>
          </a:p>
        </p:txBody>
      </p:sp>
      <p:sp>
        <p:nvSpPr>
          <p:cNvPr id="3077" name="Rectangle 5"/>
          <p:cNvSpPr>
            <a:spLocks noChangeArrowheads="1"/>
          </p:cNvSpPr>
          <p:nvPr/>
        </p:nvSpPr>
        <p:spPr bwMode="auto">
          <a:xfrm>
            <a:off x="0" y="785813"/>
            <a:ext cx="9144000" cy="7100887"/>
          </a:xfrm>
          <a:prstGeom prst="rect">
            <a:avLst/>
          </a:prstGeom>
          <a:noFill/>
          <a:ln w="9525">
            <a:noFill/>
            <a:miter lim="800000"/>
            <a:headEnd/>
            <a:tailEnd/>
          </a:ln>
        </p:spPr>
        <p:txBody>
          <a:bodyPr>
            <a:spAutoFit/>
          </a:bodyPr>
          <a:lstStyle/>
          <a:p>
            <a:pPr algn="just">
              <a:lnSpc>
                <a:spcPct val="90000"/>
              </a:lnSpc>
            </a:pPr>
            <a:r>
              <a:rPr lang="lv-LV" sz="2300" i="1"/>
              <a:t>41 Un Viņa vecāki gāja ik gadus uz Jeruzālemi Pashā svētkos. 42 Kad nu Viņš bija divpadsmit gadus vecs, tad tie pēc svētku ieraduma gāja uz Jeruzālemi. 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 46 Un pēc trim dienām tie Viņu atrada Templī sēžam starp mācītājiem, tos klausoties un tos jautājot. 47 Un visi, kas Viņu dzirdēja, iztrūkušies brīnījās par Viņa saprašanu un Viņa atbildēm. 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 51 Un Viņš nogāja tiem līdzi uz Nacareti un bija tiem paklausīgs. Bet Viņa māte visus šos vārdus paturēja savā sirdī. 52 Un Jēzus pieņēmās gudrībā, augumā un piemīlībā pie Dieva un cilvēkiem.</a:t>
            </a:r>
            <a:endParaRPr lang="en-US" sz="2300"/>
          </a:p>
          <a:p>
            <a:pPr algn="just">
              <a:lnSpc>
                <a:spcPct val="90000"/>
              </a:lnSpc>
            </a:pPr>
            <a:endParaRPr lang="en-US" sz="2300"/>
          </a:p>
          <a:p>
            <a:pPr algn="just">
              <a:lnSpc>
                <a:spcPct val="90000"/>
              </a:lnSpc>
            </a:pPr>
            <a:endParaRPr lang="en-US" sz="2300"/>
          </a:p>
          <a:p>
            <a:pPr algn="just">
              <a:lnSpc>
                <a:spcPct val="90000"/>
              </a:lnSpc>
            </a:pPr>
            <a:endParaRPr lang="en-US" sz="2300" i="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41 Un Viņa vecāki gāja ik gadus uz Jeruzālemi Pashā svētkos. 42 Kad nu Viņš bija divpadsmit gadus vecs, tad tie pēc svētku ieraduma gāja uz Jeruzālemi. </a:t>
            </a:r>
            <a:endParaRPr lang="en-US" sz="2800" smtClean="0"/>
          </a:p>
          <a:p>
            <a:pPr algn="just">
              <a:lnSpc>
                <a:spcPct val="90000"/>
              </a:lnSpc>
              <a:buFontTx/>
              <a:buNone/>
            </a:pPr>
            <a:endParaRPr lang="en-US" sz="2600" i="1" smtClean="0"/>
          </a:p>
        </p:txBody>
      </p:sp>
      <p:sp>
        <p:nvSpPr>
          <p:cNvPr id="7" name="Rectangle 6"/>
          <p:cNvSpPr>
            <a:spLocks noChangeArrowheads="1"/>
          </p:cNvSpPr>
          <p:nvPr/>
        </p:nvSpPr>
        <p:spPr bwMode="auto">
          <a:xfrm>
            <a:off x="0" y="1214438"/>
            <a:ext cx="4572000" cy="5693866"/>
          </a:xfrm>
          <a:prstGeom prst="rect">
            <a:avLst/>
          </a:prstGeom>
          <a:noFill/>
          <a:ln w="9525">
            <a:noFill/>
            <a:miter lim="800000"/>
            <a:headEnd/>
            <a:tailEnd/>
          </a:ln>
        </p:spPr>
        <p:txBody>
          <a:bodyPr wrap="square">
            <a:spAutoFit/>
          </a:bodyPr>
          <a:lstStyle/>
          <a:p>
            <a:pPr>
              <a:buFontTx/>
              <a:buChar char="•"/>
            </a:pPr>
            <a:r>
              <a:rPr lang="lv-LV" sz="2800" b="1" dirty="0" smtClean="0"/>
              <a:t>Vai var būt kāds svarīgāks uzdevums vecākiem, kā: Iemācīt bērniem nākt uz baznīcu?</a:t>
            </a:r>
          </a:p>
          <a:p>
            <a:pPr>
              <a:buFontTx/>
              <a:buChar char="•"/>
            </a:pPr>
            <a:r>
              <a:rPr lang="lv-LV" sz="2800" dirty="0" smtClean="0"/>
              <a:t>Tieši no </a:t>
            </a:r>
            <a:r>
              <a:rPr lang="lv-LV" sz="2800" b="1" dirty="0" smtClean="0"/>
              <a:t>nākšanas</a:t>
            </a:r>
            <a:r>
              <a:rPr lang="lv-LV" sz="2800" dirty="0" smtClean="0"/>
              <a:t> uz </a:t>
            </a:r>
            <a:r>
              <a:rPr lang="lv-LV" sz="2800" b="1" dirty="0" smtClean="0"/>
              <a:t>baznīcu</a:t>
            </a:r>
            <a:r>
              <a:rPr lang="lv-LV" sz="2800" dirty="0" smtClean="0"/>
              <a:t> var būt atkarīgs </a:t>
            </a:r>
            <a:r>
              <a:rPr lang="lv-LV" sz="2800" b="1" dirty="0" smtClean="0"/>
              <a:t>bērna dzīves gājums</a:t>
            </a:r>
            <a:r>
              <a:rPr lang="lv-LV" sz="2800" dirty="0" smtClean="0"/>
              <a:t>:</a:t>
            </a:r>
          </a:p>
          <a:p>
            <a:pPr marL="514350" indent="-514350">
              <a:buFont typeface="+mj-lt"/>
              <a:buAutoNum type="arabicPeriod"/>
            </a:pPr>
            <a:r>
              <a:rPr lang="lv-LV" sz="2800" dirty="0" smtClean="0"/>
              <a:t>Kādas </a:t>
            </a:r>
            <a:r>
              <a:rPr lang="lv-LV" sz="2800" b="1" dirty="0" smtClean="0"/>
              <a:t>attiecības</a:t>
            </a:r>
            <a:r>
              <a:rPr lang="lv-LV" sz="2800" dirty="0" smtClean="0"/>
              <a:t> </a:t>
            </a:r>
            <a:r>
              <a:rPr lang="lv-LV" sz="2800" b="1" dirty="0" smtClean="0"/>
              <a:t>veidosies</a:t>
            </a:r>
            <a:r>
              <a:rPr lang="lv-LV" sz="2800" dirty="0" smtClean="0"/>
              <a:t> ar </a:t>
            </a:r>
            <a:r>
              <a:rPr lang="lv-LV" sz="2800" b="1" dirty="0" smtClean="0"/>
              <a:t>vecākiem</a:t>
            </a:r>
            <a:r>
              <a:rPr lang="lv-LV" sz="2800" dirty="0" smtClean="0"/>
              <a:t>;</a:t>
            </a:r>
          </a:p>
          <a:p>
            <a:pPr marL="514350" indent="-514350">
              <a:buFont typeface="+mj-lt"/>
              <a:buAutoNum type="arabicPeriod"/>
            </a:pPr>
            <a:r>
              <a:rPr lang="lv-LV" sz="2800" dirty="0" smtClean="0"/>
              <a:t>Kāda </a:t>
            </a:r>
            <a:r>
              <a:rPr lang="lv-LV" sz="2800" b="1" dirty="0" smtClean="0"/>
              <a:t>laulība</a:t>
            </a:r>
            <a:r>
              <a:rPr lang="lv-LV" sz="2800" dirty="0" smtClean="0"/>
              <a:t> un </a:t>
            </a:r>
            <a:r>
              <a:rPr lang="lv-LV" sz="2800" b="1" dirty="0" smtClean="0"/>
              <a:t>ģimene</a:t>
            </a:r>
            <a:r>
              <a:rPr lang="lv-LV" sz="2800" dirty="0" smtClean="0"/>
              <a:t> vēlāk veidosies;</a:t>
            </a:r>
          </a:p>
          <a:p>
            <a:pPr marL="514350" indent="-514350">
              <a:buFont typeface="+mj-lt"/>
              <a:buAutoNum type="arabicPeriod"/>
            </a:pPr>
            <a:r>
              <a:rPr lang="lv-LV" sz="2800" dirty="0" smtClean="0"/>
              <a:t>Vai bērni </a:t>
            </a:r>
            <a:r>
              <a:rPr lang="lv-LV" sz="2800" b="1" dirty="0" smtClean="0"/>
              <a:t>mantos debesu valstību!</a:t>
            </a:r>
            <a:endParaRPr lang="lv-LV" sz="2800" b="1" dirty="0"/>
          </a:p>
        </p:txBody>
      </p:sp>
      <p:pic>
        <p:nvPicPr>
          <p:cNvPr id="4100" name="Picture 4"/>
          <p:cNvPicPr>
            <a:picLocks noChangeAspect="1" noChangeArrowheads="1"/>
          </p:cNvPicPr>
          <p:nvPr/>
        </p:nvPicPr>
        <p:blipFill>
          <a:blip r:embed="rId2" cstate="print"/>
          <a:srcRect/>
          <a:stretch>
            <a:fillRect/>
          </a:stretch>
        </p:blipFill>
        <p:spPr bwMode="auto">
          <a:xfrm>
            <a:off x="4505476" y="1412776"/>
            <a:ext cx="4638524" cy="54452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4100"/>
                                        </p:tgtEl>
                                        <p:attrNameLst>
                                          <p:attrName>style.visibility</p:attrName>
                                        </p:attrNameLst>
                                      </p:cBhvr>
                                      <p:to>
                                        <p:strVal val="visible"/>
                                      </p:to>
                                    </p:set>
                                    <p:animEffect transition="in" filter="fade">
                                      <p:cBhvr>
                                        <p:cTn id="36"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43 Un, kad svētku dienas bija pagājušas, tad, tiem atkal uz mājām ejot, bērns Jēzus palika Jeruzālemē, un Jāzeps un Viņa māte to nezināja. 44 Bet tie domāja, ka Viņš esot pie ceļabiedriem; un, vienas dienas gājumu nostaigājuši, tie Viņu meklēja pie radiem un pazīstamiem. 45 Un, kad tie Viņu neatrada, tad tie gāja atpakaļ uz Jeruzālemi, lai To meklētu.</a:t>
            </a:r>
            <a:endParaRPr lang="en-US" sz="2200" i="1" smtClean="0"/>
          </a:p>
        </p:txBody>
      </p:sp>
      <p:sp>
        <p:nvSpPr>
          <p:cNvPr id="7" name="Rectangle 6"/>
          <p:cNvSpPr>
            <a:spLocks noChangeArrowheads="1"/>
          </p:cNvSpPr>
          <p:nvPr/>
        </p:nvSpPr>
        <p:spPr bwMode="auto">
          <a:xfrm>
            <a:off x="0" y="2924175"/>
            <a:ext cx="3857620" cy="3539430"/>
          </a:xfrm>
          <a:prstGeom prst="rect">
            <a:avLst/>
          </a:prstGeom>
          <a:noFill/>
          <a:ln w="9525">
            <a:noFill/>
            <a:miter lim="800000"/>
            <a:headEnd/>
            <a:tailEnd/>
          </a:ln>
        </p:spPr>
        <p:txBody>
          <a:bodyPr wrap="square">
            <a:spAutoFit/>
          </a:bodyPr>
          <a:lstStyle/>
          <a:p>
            <a:pPr>
              <a:buFontTx/>
              <a:buChar char="•"/>
            </a:pPr>
            <a:r>
              <a:rPr lang="lv-LV" sz="2800" dirty="0" smtClean="0"/>
              <a:t>Kāds varētu </a:t>
            </a:r>
            <a:r>
              <a:rPr lang="lv-LV" sz="2800" b="1" dirty="0" smtClean="0"/>
              <a:t>pārmest</a:t>
            </a:r>
            <a:r>
              <a:rPr lang="lv-LV" sz="2800" dirty="0" smtClean="0"/>
              <a:t>  </a:t>
            </a:r>
            <a:r>
              <a:rPr lang="lv-LV" sz="2800" b="1" dirty="0" smtClean="0"/>
              <a:t>Marijai</a:t>
            </a:r>
            <a:r>
              <a:rPr lang="lv-LV" sz="2800" dirty="0" smtClean="0"/>
              <a:t> un </a:t>
            </a:r>
            <a:r>
              <a:rPr lang="lv-LV" sz="2800" b="1" dirty="0" smtClean="0"/>
              <a:t>Jāzepam</a:t>
            </a:r>
            <a:r>
              <a:rPr lang="lv-LV" sz="2800" dirty="0" smtClean="0"/>
              <a:t>: kāda </a:t>
            </a:r>
            <a:r>
              <a:rPr lang="lv-LV" sz="2800" b="1" dirty="0" smtClean="0"/>
              <a:t>bezatbildība!</a:t>
            </a:r>
          </a:p>
          <a:p>
            <a:pPr>
              <a:buFontTx/>
              <a:buChar char="•"/>
            </a:pPr>
            <a:r>
              <a:rPr lang="lv-LV" sz="2800" dirty="0" smtClean="0"/>
              <a:t>Vai var kāda </a:t>
            </a:r>
            <a:r>
              <a:rPr lang="lv-LV" sz="2800" b="1" dirty="0" smtClean="0"/>
              <a:t>māte</a:t>
            </a:r>
            <a:r>
              <a:rPr lang="lv-LV" sz="2800" dirty="0" smtClean="0"/>
              <a:t> būt </a:t>
            </a:r>
            <a:r>
              <a:rPr lang="lv-LV" sz="2800" b="1" dirty="0" smtClean="0"/>
              <a:t>perfekta</a:t>
            </a:r>
            <a:r>
              <a:rPr lang="lv-LV" sz="2800" dirty="0" smtClean="0"/>
              <a:t> un </a:t>
            </a:r>
            <a:r>
              <a:rPr lang="lv-LV" sz="2800" b="1" dirty="0" smtClean="0"/>
              <a:t>bez</a:t>
            </a:r>
            <a:r>
              <a:rPr lang="lv-LV" sz="2800" dirty="0" smtClean="0"/>
              <a:t> </a:t>
            </a:r>
            <a:r>
              <a:rPr lang="lv-LV" sz="2800" b="1" dirty="0" smtClean="0"/>
              <a:t>kļūdām</a:t>
            </a:r>
            <a:r>
              <a:rPr lang="lv-LV" sz="2800" dirty="0" smtClean="0"/>
              <a:t>?</a:t>
            </a:r>
          </a:p>
          <a:p>
            <a:pPr>
              <a:buFontTx/>
              <a:buChar char="•"/>
            </a:pPr>
            <a:r>
              <a:rPr lang="lv-LV" sz="2800" dirty="0" smtClean="0"/>
              <a:t>Arī </a:t>
            </a:r>
            <a:r>
              <a:rPr lang="lv-LV" sz="2800" b="1" dirty="0" smtClean="0"/>
              <a:t>Marija</a:t>
            </a:r>
            <a:r>
              <a:rPr lang="lv-LV" sz="2800" dirty="0" smtClean="0"/>
              <a:t> un </a:t>
            </a:r>
            <a:r>
              <a:rPr lang="lv-LV" sz="2800" b="1" dirty="0" smtClean="0"/>
              <a:t>Jāzeps</a:t>
            </a:r>
            <a:r>
              <a:rPr lang="lv-LV" sz="2800" dirty="0" smtClean="0"/>
              <a:t> </a:t>
            </a:r>
            <a:r>
              <a:rPr lang="lv-LV" sz="2800" b="1" dirty="0" smtClean="0"/>
              <a:t>kļūdījās</a:t>
            </a:r>
            <a:r>
              <a:rPr lang="lv-LV" sz="2800" dirty="0" smtClean="0"/>
              <a:t> un </a:t>
            </a:r>
            <a:r>
              <a:rPr lang="lv-LV" sz="2800" b="1" dirty="0" smtClean="0"/>
              <a:t>grēkoja</a:t>
            </a:r>
            <a:r>
              <a:rPr lang="lv-LV" sz="2800" dirty="0" smtClean="0"/>
              <a:t>.</a:t>
            </a:r>
            <a:endParaRPr lang="lv-LV" sz="2800" dirty="0"/>
          </a:p>
        </p:txBody>
      </p:sp>
      <p:pic>
        <p:nvPicPr>
          <p:cNvPr id="5124" name="Picture 4"/>
          <p:cNvPicPr>
            <a:picLocks noChangeAspect="1" noChangeArrowheads="1"/>
          </p:cNvPicPr>
          <p:nvPr/>
        </p:nvPicPr>
        <p:blipFill>
          <a:blip r:embed="rId2" cstate="print"/>
          <a:srcRect/>
          <a:stretch>
            <a:fillRect/>
          </a:stretch>
        </p:blipFill>
        <p:spPr bwMode="auto">
          <a:xfrm>
            <a:off x="3786182" y="2924944"/>
            <a:ext cx="5357818" cy="39330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animEffect transition="in" filter="fade">
                                      <p:cBhvr>
                                        <p:cTn id="26"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1462"/>
            <a:ext cx="9467850" cy="1052513"/>
          </a:xfrm>
        </p:spPr>
        <p:txBody>
          <a:bodyPr/>
          <a:lstStyle/>
          <a:p>
            <a:r>
              <a:rPr lang="lv-LV" sz="2800" i="1" dirty="0" smtClean="0"/>
              <a:t>46 Un pēc trim dienām tie Viņu atrada Templī sēžam starp mācītājiem, tos klausoties un tos jautājot. 47 Un visi, kas Viņu dzirdēja, iztrūkušies brīnījās par Viņa saprašanu un Viņa atbildēm. </a:t>
            </a:r>
            <a:endParaRPr lang="en-US" sz="2800" dirty="0" smtClean="0"/>
          </a:p>
        </p:txBody>
      </p:sp>
      <p:sp>
        <p:nvSpPr>
          <p:cNvPr id="7" name="Rectangle 6"/>
          <p:cNvSpPr>
            <a:spLocks noChangeArrowheads="1"/>
          </p:cNvSpPr>
          <p:nvPr/>
        </p:nvSpPr>
        <p:spPr bwMode="auto">
          <a:xfrm>
            <a:off x="0" y="1571612"/>
            <a:ext cx="5643570" cy="5365571"/>
          </a:xfrm>
          <a:prstGeom prst="rect">
            <a:avLst/>
          </a:prstGeom>
          <a:noFill/>
          <a:ln w="9525">
            <a:noFill/>
            <a:miter lim="800000"/>
            <a:headEnd/>
            <a:tailEnd/>
          </a:ln>
        </p:spPr>
        <p:txBody>
          <a:bodyPr wrap="square">
            <a:spAutoFit/>
          </a:bodyPr>
          <a:lstStyle/>
          <a:p>
            <a:pPr>
              <a:spcBef>
                <a:spcPts val="200"/>
              </a:spcBef>
              <a:buFont typeface="Arial" pitchFamily="34" charset="0"/>
              <a:buChar char="•"/>
            </a:pPr>
            <a:r>
              <a:rPr lang="lv-LV" sz="2800" dirty="0" smtClean="0"/>
              <a:t>Ko darīt tad, kad </a:t>
            </a:r>
            <a:r>
              <a:rPr lang="lv-LV" sz="2800" b="1" dirty="0" smtClean="0"/>
              <a:t>pieļauta kļūda</a:t>
            </a:r>
            <a:r>
              <a:rPr lang="lv-LV" sz="2800" dirty="0" smtClean="0"/>
              <a:t>?</a:t>
            </a:r>
          </a:p>
          <a:p>
            <a:pPr>
              <a:spcBef>
                <a:spcPts val="200"/>
              </a:spcBef>
            </a:pPr>
            <a:r>
              <a:rPr lang="lv-LV" sz="2800" b="1" dirty="0" smtClean="0">
                <a:sym typeface="Wingdings" pitchFamily="2" charset="2"/>
              </a:rPr>
              <a:t></a:t>
            </a:r>
            <a:r>
              <a:rPr lang="lv-LV" sz="2800" b="1" dirty="0" smtClean="0"/>
              <a:t>To labot</a:t>
            </a:r>
            <a:r>
              <a:rPr lang="lv-LV" sz="2800" dirty="0" smtClean="0"/>
              <a:t>! </a:t>
            </a:r>
            <a:r>
              <a:rPr lang="lv-LV" sz="2800" b="1" dirty="0" smtClean="0"/>
              <a:t>Lūgt piedošanu</a:t>
            </a:r>
            <a:r>
              <a:rPr lang="lv-LV" sz="2800" dirty="0" smtClean="0"/>
              <a:t>! </a:t>
            </a:r>
          </a:p>
          <a:p>
            <a:pPr>
              <a:spcBef>
                <a:spcPts val="200"/>
              </a:spcBef>
              <a:buFont typeface="Arial" pitchFamily="34" charset="0"/>
              <a:buChar char="•"/>
            </a:pPr>
            <a:r>
              <a:rPr lang="lv-LV" sz="2800" dirty="0" smtClean="0"/>
              <a:t>Mēs varam iedomāties, ko </a:t>
            </a:r>
            <a:r>
              <a:rPr lang="lv-LV" sz="2800" b="1" dirty="0" smtClean="0"/>
              <a:t>Marija</a:t>
            </a:r>
            <a:r>
              <a:rPr lang="lv-LV" sz="2800" dirty="0" smtClean="0"/>
              <a:t> un </a:t>
            </a:r>
            <a:r>
              <a:rPr lang="lv-LV" sz="2800" b="1" dirty="0" smtClean="0"/>
              <a:t>Jāzeps</a:t>
            </a:r>
            <a:r>
              <a:rPr lang="lv-LV" sz="2800" dirty="0" smtClean="0"/>
              <a:t> </a:t>
            </a:r>
            <a:r>
              <a:rPr lang="lv-LV" sz="2800" b="1" dirty="0" smtClean="0"/>
              <a:t>pārdzīvoja</a:t>
            </a:r>
            <a:r>
              <a:rPr lang="lv-LV" sz="2800" dirty="0" smtClean="0"/>
              <a:t> šo </a:t>
            </a:r>
            <a:r>
              <a:rPr lang="lv-LV" sz="2800" b="1" dirty="0" smtClean="0"/>
              <a:t>3 dienu laikā</a:t>
            </a:r>
            <a:r>
              <a:rPr lang="lv-LV" sz="2800" dirty="0" smtClean="0"/>
              <a:t>, kamēr </a:t>
            </a:r>
            <a:r>
              <a:rPr lang="lv-LV" sz="2800" b="1" dirty="0" smtClean="0"/>
              <a:t>mekl</a:t>
            </a:r>
            <a:r>
              <a:rPr lang="lv-LV" sz="2800" b="1" dirty="0" smtClean="0"/>
              <a:t>ēja</a:t>
            </a:r>
            <a:r>
              <a:rPr lang="lv-LV" sz="2800" dirty="0" smtClean="0"/>
              <a:t>.</a:t>
            </a:r>
          </a:p>
          <a:p>
            <a:pPr>
              <a:spcBef>
                <a:spcPts val="200"/>
              </a:spcBef>
              <a:buFont typeface="Arial" pitchFamily="34" charset="0"/>
              <a:buChar char="•"/>
            </a:pPr>
            <a:r>
              <a:rPr lang="lv-LV" sz="2800" b="1" dirty="0" smtClean="0"/>
              <a:t>Vecāku atbildība </a:t>
            </a:r>
            <a:r>
              <a:rPr lang="lv-LV" sz="2800" dirty="0" smtClean="0"/>
              <a:t>nes sev līdzi </a:t>
            </a:r>
            <a:r>
              <a:rPr lang="lv-LV" sz="2800" b="1" dirty="0" smtClean="0"/>
              <a:t>pārdzīvojumus</a:t>
            </a:r>
            <a:r>
              <a:rPr lang="lv-LV" sz="2800" dirty="0" smtClean="0"/>
              <a:t>, it īpaši </a:t>
            </a:r>
            <a:r>
              <a:rPr lang="lv-LV" sz="2800" b="1" dirty="0" smtClean="0"/>
              <a:t>mātēm</a:t>
            </a:r>
            <a:r>
              <a:rPr lang="lv-LV" sz="2800" dirty="0" smtClean="0"/>
              <a:t>.</a:t>
            </a:r>
          </a:p>
          <a:p>
            <a:pPr>
              <a:spcBef>
                <a:spcPts val="200"/>
              </a:spcBef>
              <a:buFont typeface="Arial" pitchFamily="34" charset="0"/>
              <a:buChar char="•"/>
            </a:pPr>
            <a:r>
              <a:rPr lang="lv-LV" sz="2800" dirty="0" smtClean="0"/>
              <a:t>Bet vecākiem </a:t>
            </a:r>
            <a:r>
              <a:rPr lang="lv-LV" sz="2800" b="1" dirty="0" smtClean="0"/>
              <a:t>jāatceras</a:t>
            </a:r>
            <a:r>
              <a:rPr lang="lv-LV" sz="2800" dirty="0" smtClean="0"/>
              <a:t>, ka reiz </a:t>
            </a:r>
            <a:r>
              <a:rPr lang="lv-LV" sz="2800" b="1" dirty="0" smtClean="0"/>
              <a:t>bērni būs jāpalaiž savās gaitās</a:t>
            </a:r>
            <a:r>
              <a:rPr lang="lv-LV" sz="2800" dirty="0" smtClean="0"/>
              <a:t>, </a:t>
            </a:r>
            <a:r>
              <a:rPr lang="lv-LV" sz="2800" b="1" dirty="0" smtClean="0"/>
              <a:t>jārūpējas</a:t>
            </a:r>
            <a:r>
              <a:rPr lang="lv-LV" sz="2800" dirty="0" smtClean="0"/>
              <a:t>, lai viņi būtu gatavi </a:t>
            </a:r>
            <a:r>
              <a:rPr lang="lv-LV" sz="2800" b="1" dirty="0" smtClean="0"/>
              <a:t>dzīvi vadīt kopā ar debesu Tēvu</a:t>
            </a:r>
            <a:r>
              <a:rPr lang="lv-LV" sz="2800" dirty="0" smtClean="0"/>
              <a:t>, tad viņi būs </a:t>
            </a:r>
            <a:r>
              <a:rPr lang="lv-LV" sz="2800" b="1" dirty="0" smtClean="0"/>
              <a:t>drošās rokās!</a:t>
            </a:r>
            <a:endParaRPr lang="lv-LV" sz="2400" b="1" dirty="0"/>
          </a:p>
        </p:txBody>
      </p:sp>
      <p:pic>
        <p:nvPicPr>
          <p:cNvPr id="6148" name="Picture 4"/>
          <p:cNvPicPr>
            <a:picLocks noChangeAspect="1" noChangeArrowheads="1"/>
          </p:cNvPicPr>
          <p:nvPr/>
        </p:nvPicPr>
        <p:blipFill>
          <a:blip r:embed="rId2" cstate="print"/>
          <a:srcRect/>
          <a:stretch>
            <a:fillRect/>
          </a:stretch>
        </p:blipFill>
        <p:spPr bwMode="auto">
          <a:xfrm>
            <a:off x="5500694" y="1340768"/>
            <a:ext cx="3643306" cy="52959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148"/>
                                        </p:tgtEl>
                                        <p:attrNameLst>
                                          <p:attrName>style.visibility</p:attrName>
                                        </p:attrNameLst>
                                      </p:cBhvr>
                                      <p:to>
                                        <p:strVal val="visible"/>
                                      </p:to>
                                    </p:set>
                                    <p:animEffect transition="in" filter="fade">
                                      <p:cBhvr>
                                        <p:cTn id="36"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540875" cy="1052513"/>
          </a:xfrm>
        </p:spPr>
        <p:txBody>
          <a:bodyPr/>
          <a:lstStyle/>
          <a:p>
            <a:r>
              <a:rPr lang="lv-LV" sz="2800" i="1" smtClean="0"/>
              <a:t>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a:t>
            </a:r>
            <a:endParaRPr lang="en-US" sz="2800" smtClean="0"/>
          </a:p>
        </p:txBody>
      </p:sp>
      <p:sp>
        <p:nvSpPr>
          <p:cNvPr id="7" name="Rectangle 6"/>
          <p:cNvSpPr>
            <a:spLocks noChangeArrowheads="1"/>
          </p:cNvSpPr>
          <p:nvPr/>
        </p:nvSpPr>
        <p:spPr bwMode="auto">
          <a:xfrm>
            <a:off x="0" y="2675652"/>
            <a:ext cx="5715008" cy="3970318"/>
          </a:xfrm>
          <a:prstGeom prst="rect">
            <a:avLst/>
          </a:prstGeom>
          <a:noFill/>
          <a:ln w="9525">
            <a:noFill/>
            <a:miter lim="800000"/>
            <a:headEnd/>
            <a:tailEnd/>
          </a:ln>
        </p:spPr>
        <p:txBody>
          <a:bodyPr wrap="square">
            <a:spAutoFit/>
          </a:bodyPr>
          <a:lstStyle/>
          <a:p>
            <a:pPr>
              <a:buFontTx/>
              <a:buChar char="•"/>
            </a:pPr>
            <a:r>
              <a:rPr lang="lv-LV" sz="2800" b="1" dirty="0" smtClean="0"/>
              <a:t>Māte</a:t>
            </a:r>
            <a:r>
              <a:rPr lang="lv-LV" sz="2800" dirty="0" smtClean="0"/>
              <a:t> </a:t>
            </a:r>
            <a:r>
              <a:rPr lang="lv-LV" sz="2800" b="1" dirty="0" smtClean="0"/>
              <a:t>Marija</a:t>
            </a:r>
            <a:r>
              <a:rPr lang="lv-LV" sz="2800" dirty="0" smtClean="0"/>
              <a:t> </a:t>
            </a:r>
            <a:r>
              <a:rPr lang="lv-LV" sz="2800" b="1" dirty="0" smtClean="0"/>
              <a:t>pārmet</a:t>
            </a:r>
            <a:r>
              <a:rPr lang="lv-LV" sz="2800" dirty="0" smtClean="0"/>
              <a:t> dēlam </a:t>
            </a:r>
            <a:r>
              <a:rPr lang="lv-LV" sz="2800" b="1" dirty="0" smtClean="0"/>
              <a:t>nepaklausību</a:t>
            </a:r>
            <a:r>
              <a:rPr lang="lv-LV" sz="2800" dirty="0" smtClean="0"/>
              <a:t> un </a:t>
            </a:r>
            <a:r>
              <a:rPr lang="lv-LV" sz="2800" b="1" dirty="0" smtClean="0"/>
              <a:t>palaidnību</a:t>
            </a:r>
            <a:r>
              <a:rPr lang="lv-LV" sz="2800" dirty="0" smtClean="0"/>
              <a:t>!</a:t>
            </a:r>
          </a:p>
          <a:p>
            <a:pPr>
              <a:buFontTx/>
              <a:buChar char="•"/>
            </a:pPr>
            <a:r>
              <a:rPr lang="lv-LV" sz="2800" dirty="0" smtClean="0"/>
              <a:t>Vai ir kāds </a:t>
            </a:r>
            <a:r>
              <a:rPr lang="lv-LV" sz="2800" b="1" dirty="0" smtClean="0"/>
              <a:t>iemesls</a:t>
            </a:r>
            <a:r>
              <a:rPr lang="lv-LV" sz="2800" dirty="0" smtClean="0"/>
              <a:t>, kad </a:t>
            </a:r>
            <a:r>
              <a:rPr lang="lv-LV" sz="2800" b="1" dirty="0" smtClean="0"/>
              <a:t>bērni</a:t>
            </a:r>
            <a:r>
              <a:rPr lang="lv-LV" sz="2800" dirty="0" smtClean="0"/>
              <a:t> var </a:t>
            </a:r>
            <a:r>
              <a:rPr lang="lv-LV" sz="2800" b="1" dirty="0" smtClean="0"/>
              <a:t>neklausīt saviem vecākiem</a:t>
            </a:r>
            <a:r>
              <a:rPr lang="lv-LV" sz="2800" dirty="0" smtClean="0"/>
              <a:t>?</a:t>
            </a:r>
          </a:p>
          <a:p>
            <a:pPr>
              <a:buFontTx/>
              <a:buChar char="•"/>
            </a:pPr>
            <a:r>
              <a:rPr lang="lv-LV" sz="2800" dirty="0" smtClean="0"/>
              <a:t>Ir </a:t>
            </a:r>
            <a:r>
              <a:rPr lang="lv-LV" sz="2800" b="1" dirty="0" smtClean="0"/>
              <a:t>tikai 1 iemesls</a:t>
            </a:r>
            <a:r>
              <a:rPr lang="lv-LV" sz="2800" dirty="0" smtClean="0"/>
              <a:t>, kad var </a:t>
            </a:r>
            <a:r>
              <a:rPr lang="lv-LV" sz="2800" b="1" dirty="0" smtClean="0"/>
              <a:t>neklausīt vecākiem</a:t>
            </a:r>
            <a:r>
              <a:rPr lang="lv-LV" sz="2800" dirty="0" smtClean="0"/>
              <a:t>: </a:t>
            </a:r>
            <a:r>
              <a:rPr lang="lv-LV" sz="2800" b="1" dirty="0" smtClean="0"/>
              <a:t>Ja vecāki liek grēkot</a:t>
            </a:r>
            <a:r>
              <a:rPr lang="lv-LV" sz="2800" dirty="0" smtClean="0"/>
              <a:t>, tad </a:t>
            </a:r>
          </a:p>
          <a:p>
            <a:pPr>
              <a:buFontTx/>
              <a:buChar char="•"/>
            </a:pPr>
            <a:r>
              <a:rPr lang="lv-LV" sz="2800" dirty="0" smtClean="0"/>
              <a:t>“</a:t>
            </a:r>
            <a:r>
              <a:rPr lang="lv-LV" sz="2800" b="1" i="1" dirty="0" smtClean="0"/>
              <a:t>Dievam ir jāklausa vairāk nekā cilvēkiem!</a:t>
            </a:r>
            <a:r>
              <a:rPr lang="lv-LV" sz="2800" dirty="0" smtClean="0"/>
              <a:t>” (Ap.d.5:29)</a:t>
            </a:r>
            <a:endParaRPr lang="lv-LV" sz="2800" dirty="0"/>
          </a:p>
        </p:txBody>
      </p:sp>
      <p:pic>
        <p:nvPicPr>
          <p:cNvPr id="20482" name="Picture 2"/>
          <p:cNvPicPr>
            <a:picLocks noChangeAspect="1" noChangeArrowheads="1"/>
          </p:cNvPicPr>
          <p:nvPr/>
        </p:nvPicPr>
        <p:blipFill>
          <a:blip r:embed="rId2" cstate="print"/>
          <a:srcRect/>
          <a:stretch>
            <a:fillRect/>
          </a:stretch>
        </p:blipFill>
        <p:spPr bwMode="auto">
          <a:xfrm>
            <a:off x="5572132" y="2500345"/>
            <a:ext cx="3571868" cy="43576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20482"/>
                                        </p:tgtEl>
                                        <p:attrNameLst>
                                          <p:attrName>style.visibility</p:attrName>
                                        </p:attrNameLst>
                                      </p:cBhvr>
                                      <p:to>
                                        <p:strVal val="visible"/>
                                      </p:to>
                                    </p:set>
                                    <p:animEffect transition="in" filter="fade">
                                      <p:cBhvr>
                                        <p:cTn id="31"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sz="2800" i="1" smtClean="0"/>
              <a:t>51 Un Viņš nogāja tiem līdzi uz Nacareti un bija tiem paklausīgs. Bet Viņa māte visus šos vārdus paturēja savā sirdī. 52 Un Jēzus pieņēmās gudrībā, augumā un piemīlībā pie Dieva un cilvēkiem.</a:t>
            </a:r>
            <a:endParaRPr lang="lv-LV" sz="2600" smtClean="0"/>
          </a:p>
        </p:txBody>
      </p:sp>
      <p:sp>
        <p:nvSpPr>
          <p:cNvPr id="7" name="Rectangle 6"/>
          <p:cNvSpPr>
            <a:spLocks noChangeArrowheads="1"/>
          </p:cNvSpPr>
          <p:nvPr/>
        </p:nvSpPr>
        <p:spPr bwMode="auto">
          <a:xfrm>
            <a:off x="0" y="1307034"/>
            <a:ext cx="6000760" cy="5693866"/>
          </a:xfrm>
          <a:prstGeom prst="rect">
            <a:avLst/>
          </a:prstGeom>
          <a:noFill/>
          <a:ln w="9525">
            <a:noFill/>
            <a:miter lim="800000"/>
            <a:headEnd/>
            <a:tailEnd/>
          </a:ln>
        </p:spPr>
        <p:txBody>
          <a:bodyPr wrap="square">
            <a:spAutoFit/>
          </a:bodyPr>
          <a:lstStyle/>
          <a:p>
            <a:pPr>
              <a:buFontTx/>
              <a:buChar char="•"/>
            </a:pPr>
            <a:r>
              <a:rPr lang="lv-LV" sz="2800" dirty="0"/>
              <a:t>Kristus ir </a:t>
            </a:r>
            <a:r>
              <a:rPr lang="lv-LV" sz="2800" b="1" dirty="0"/>
              <a:t>paklausības</a:t>
            </a:r>
            <a:r>
              <a:rPr lang="lv-LV" sz="2800" dirty="0"/>
              <a:t> </a:t>
            </a:r>
            <a:r>
              <a:rPr lang="lv-LV" sz="2800" b="1" dirty="0"/>
              <a:t>paraugs</a:t>
            </a:r>
            <a:r>
              <a:rPr lang="lv-LV" sz="2800" dirty="0"/>
              <a:t>.</a:t>
            </a:r>
          </a:p>
          <a:p>
            <a:pPr>
              <a:buFontTx/>
              <a:buChar char="•"/>
            </a:pPr>
            <a:r>
              <a:rPr lang="lv-LV" sz="2800" b="1" dirty="0" smtClean="0"/>
              <a:t>Mātei Marijai </a:t>
            </a:r>
            <a:r>
              <a:rPr lang="lv-LV" sz="2800" dirty="0" smtClean="0"/>
              <a:t>tur bija ko </a:t>
            </a:r>
            <a:r>
              <a:rPr lang="lv-LV" sz="2800" b="1" dirty="0" smtClean="0"/>
              <a:t>domāt</a:t>
            </a:r>
            <a:r>
              <a:rPr lang="lv-LV" sz="2800" dirty="0" smtClean="0"/>
              <a:t> par </a:t>
            </a:r>
            <a:r>
              <a:rPr lang="lv-LV" sz="2800" b="1" dirty="0" smtClean="0"/>
              <a:t>Jēzus</a:t>
            </a:r>
            <a:r>
              <a:rPr lang="lv-LV" sz="2800" dirty="0" smtClean="0"/>
              <a:t> sacītajiem </a:t>
            </a:r>
            <a:r>
              <a:rPr lang="lv-LV" sz="2800" b="1" dirty="0" smtClean="0"/>
              <a:t>vārdiem</a:t>
            </a:r>
            <a:r>
              <a:rPr lang="lv-LV" sz="2800" dirty="0" smtClean="0"/>
              <a:t>!</a:t>
            </a:r>
          </a:p>
          <a:p>
            <a:pPr>
              <a:buFontTx/>
              <a:buChar char="•"/>
            </a:pPr>
            <a:r>
              <a:rPr lang="lv-LV" sz="2800" dirty="0" smtClean="0"/>
              <a:t>Vai viņai bija </a:t>
            </a:r>
            <a:r>
              <a:rPr lang="lv-LV" sz="2800" b="1" dirty="0" smtClean="0"/>
              <a:t>viegli</a:t>
            </a:r>
            <a:r>
              <a:rPr lang="lv-LV" sz="2800" dirty="0" smtClean="0"/>
              <a:t> </a:t>
            </a:r>
            <a:r>
              <a:rPr lang="lv-LV" sz="2800" b="1" dirty="0" smtClean="0"/>
              <a:t>audzināt</a:t>
            </a:r>
            <a:r>
              <a:rPr lang="lv-LV" sz="2800" dirty="0" smtClean="0"/>
              <a:t> </a:t>
            </a:r>
            <a:r>
              <a:rPr lang="lv-LV" sz="2800" b="1" dirty="0" smtClean="0"/>
              <a:t>Dieva Dēlu?</a:t>
            </a:r>
            <a:r>
              <a:rPr lang="lv-LV" sz="2800" dirty="0" smtClean="0"/>
              <a:t> </a:t>
            </a:r>
            <a:r>
              <a:rPr lang="lv-LV" sz="2800" b="1" dirty="0" smtClean="0"/>
              <a:t>Grūti</a:t>
            </a:r>
            <a:r>
              <a:rPr lang="lv-LV" sz="2800" dirty="0" smtClean="0"/>
              <a:t> to vispār </a:t>
            </a:r>
            <a:r>
              <a:rPr lang="lv-LV" sz="2800" b="1" dirty="0" smtClean="0"/>
              <a:t>iedomāties</a:t>
            </a:r>
            <a:r>
              <a:rPr lang="lv-LV" sz="2800" dirty="0" smtClean="0"/>
              <a:t>!</a:t>
            </a:r>
          </a:p>
          <a:p>
            <a:pPr>
              <a:buFontTx/>
              <a:buChar char="•"/>
            </a:pPr>
            <a:r>
              <a:rPr lang="lv-LV" sz="2800" b="1" dirty="0" smtClean="0"/>
              <a:t>Bērnu audzināšana </a:t>
            </a:r>
            <a:r>
              <a:rPr lang="lv-LV" sz="2800" dirty="0" smtClean="0"/>
              <a:t>mūs </a:t>
            </a:r>
            <a:r>
              <a:rPr lang="lv-LV" sz="2800" b="1" dirty="0" smtClean="0"/>
              <a:t>maina</a:t>
            </a:r>
            <a:r>
              <a:rPr lang="lv-LV" sz="2800" dirty="0" smtClean="0"/>
              <a:t>, liek mums </a:t>
            </a:r>
            <a:r>
              <a:rPr lang="lv-LV" sz="2800" b="1" dirty="0" smtClean="0"/>
              <a:t>ikdienas mirt savam egoismam</a:t>
            </a:r>
            <a:r>
              <a:rPr lang="lv-LV" sz="2800" dirty="0" smtClean="0"/>
              <a:t> un </a:t>
            </a:r>
            <a:r>
              <a:rPr lang="lv-LV" sz="2800" b="1" dirty="0" smtClean="0"/>
              <a:t>mācīties mīlēt savus tuvākos</a:t>
            </a:r>
            <a:r>
              <a:rPr lang="lv-LV" sz="2800" dirty="0" smtClean="0"/>
              <a:t>. </a:t>
            </a:r>
          </a:p>
          <a:p>
            <a:pPr>
              <a:buFontTx/>
              <a:buChar char="•"/>
            </a:pPr>
            <a:r>
              <a:rPr lang="lv-LV" sz="2800" dirty="0" smtClean="0"/>
              <a:t>J</a:t>
            </a:r>
            <a:r>
              <a:rPr lang="lv-LV" sz="2800" dirty="0" smtClean="0"/>
              <a:t>o </a:t>
            </a:r>
            <a:r>
              <a:rPr lang="lv-LV" sz="2800" b="1" dirty="0" smtClean="0"/>
              <a:t>vairāk </a:t>
            </a:r>
            <a:r>
              <a:rPr lang="lv-LV" sz="2800" b="1" dirty="0" err="1" smtClean="0"/>
              <a:t>bērnu</a:t>
            </a:r>
            <a:r>
              <a:rPr lang="lv-LV" sz="2800" dirty="0" err="1" smtClean="0"/>
              <a:t>,jo</a:t>
            </a:r>
            <a:r>
              <a:rPr lang="lv-LV" sz="2800" dirty="0" smtClean="0"/>
              <a:t> </a:t>
            </a:r>
            <a:r>
              <a:rPr lang="lv-LV" sz="2800" b="1" dirty="0" smtClean="0"/>
              <a:t>vairāk ko mīlēt!</a:t>
            </a:r>
            <a:endParaRPr lang="lv-LV" sz="2800" dirty="0" smtClean="0"/>
          </a:p>
          <a:p>
            <a:pPr>
              <a:buFontTx/>
              <a:buChar char="•"/>
            </a:pPr>
            <a:r>
              <a:rPr lang="lv-LV" sz="2800" dirty="0" smtClean="0"/>
              <a:t>“</a:t>
            </a:r>
            <a:r>
              <a:rPr lang="lv-LV" sz="2800" i="1" dirty="0" smtClean="0"/>
              <a:t>Lūk, bērni ir Tā Kunga dāvana, un bērnu svētība mums ir Viņa atlīdzība</a:t>
            </a:r>
            <a:r>
              <a:rPr lang="lv-LV" sz="2800" dirty="0" smtClean="0"/>
              <a:t>.” (Ps.127:3)</a:t>
            </a:r>
            <a:endParaRPr lang="lv-LV" sz="2400" dirty="0"/>
          </a:p>
        </p:txBody>
      </p:sp>
      <p:pic>
        <p:nvPicPr>
          <p:cNvPr id="21506" name="Picture 2"/>
          <p:cNvPicPr>
            <a:picLocks noChangeAspect="1" noChangeArrowheads="1"/>
          </p:cNvPicPr>
          <p:nvPr/>
        </p:nvPicPr>
        <p:blipFill>
          <a:blip r:embed="rId2" cstate="print"/>
          <a:srcRect/>
          <a:stretch>
            <a:fillRect/>
          </a:stretch>
        </p:blipFill>
        <p:spPr bwMode="auto">
          <a:xfrm>
            <a:off x="5788749" y="1700808"/>
            <a:ext cx="3355251" cy="48539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1506"/>
                                        </p:tgtEl>
                                        <p:attrNameLst>
                                          <p:attrName>style.visibility</p:attrName>
                                        </p:attrNameLst>
                                      </p:cBhvr>
                                      <p:to>
                                        <p:strVal val="visible"/>
                                      </p:to>
                                    </p:set>
                                    <p:animEffect transition="in" filter="fade">
                                      <p:cBhvr>
                                        <p:cTn id="16" dur="2000"/>
                                        <p:tgtEl>
                                          <p:spTgt spid="2150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Noslēgums</a:t>
            </a:r>
          </a:p>
        </p:txBody>
      </p:sp>
      <p:sp>
        <p:nvSpPr>
          <p:cNvPr id="7" name="Rectangle 6"/>
          <p:cNvSpPr>
            <a:spLocks noChangeArrowheads="1"/>
          </p:cNvSpPr>
          <p:nvPr/>
        </p:nvSpPr>
        <p:spPr bwMode="auto">
          <a:xfrm>
            <a:off x="0" y="765175"/>
            <a:ext cx="5715008" cy="6124754"/>
          </a:xfrm>
          <a:prstGeom prst="rect">
            <a:avLst/>
          </a:prstGeom>
          <a:noFill/>
          <a:ln w="9525">
            <a:noFill/>
            <a:miter lim="800000"/>
            <a:headEnd/>
            <a:tailEnd/>
          </a:ln>
        </p:spPr>
        <p:txBody>
          <a:bodyPr wrap="square">
            <a:spAutoFit/>
          </a:bodyPr>
          <a:lstStyle/>
          <a:p>
            <a:pPr>
              <a:buFontTx/>
              <a:buChar char="•"/>
            </a:pPr>
            <a:r>
              <a:rPr lang="lv-LV" sz="2800" dirty="0"/>
              <a:t>Šai </a:t>
            </a:r>
            <a:r>
              <a:rPr lang="lv-LV" sz="2800" b="1" dirty="0"/>
              <a:t>notikumā</a:t>
            </a:r>
            <a:r>
              <a:rPr lang="lv-LV" sz="2800" dirty="0"/>
              <a:t> </a:t>
            </a:r>
            <a:r>
              <a:rPr lang="lv-LV" sz="2800" dirty="0" smtClean="0"/>
              <a:t>mēs redzam </a:t>
            </a:r>
            <a:r>
              <a:rPr lang="lv-LV" sz="2800" b="1" dirty="0" smtClean="0"/>
              <a:t>mātes rūpes </a:t>
            </a:r>
            <a:r>
              <a:rPr lang="lv-LV" sz="2800" dirty="0" smtClean="0"/>
              <a:t>par </a:t>
            </a:r>
            <a:r>
              <a:rPr lang="lv-LV" sz="2800" b="1" dirty="0" smtClean="0"/>
              <a:t>Dieva</a:t>
            </a:r>
            <a:r>
              <a:rPr lang="lv-LV" sz="2800" dirty="0" smtClean="0"/>
              <a:t> uzticēto </a:t>
            </a:r>
            <a:r>
              <a:rPr lang="lv-LV" sz="2800" b="1" dirty="0" smtClean="0"/>
              <a:t>Dēlu</a:t>
            </a:r>
            <a:r>
              <a:rPr lang="lv-LV" sz="2800" dirty="0" smtClean="0"/>
              <a:t>!</a:t>
            </a:r>
          </a:p>
          <a:p>
            <a:pPr>
              <a:buFontTx/>
              <a:buChar char="•"/>
            </a:pPr>
            <a:r>
              <a:rPr lang="lv-LV" sz="2800" b="1" dirty="0" smtClean="0"/>
              <a:t>Māte Marija </a:t>
            </a:r>
            <a:r>
              <a:rPr lang="lv-LV" sz="2800" dirty="0" smtClean="0"/>
              <a:t>nebija </a:t>
            </a:r>
            <a:r>
              <a:rPr lang="lv-LV" sz="2800" b="1" dirty="0" smtClean="0"/>
              <a:t>perfekta</a:t>
            </a:r>
            <a:r>
              <a:rPr lang="lv-LV" sz="2800" dirty="0" smtClean="0"/>
              <a:t>, tas,   lai </a:t>
            </a:r>
            <a:r>
              <a:rPr lang="lv-LV" sz="2800" b="1" dirty="0" smtClean="0"/>
              <a:t>iedrošina</a:t>
            </a:r>
            <a:r>
              <a:rPr lang="lv-LV" sz="2800" dirty="0" smtClean="0"/>
              <a:t> arī </a:t>
            </a:r>
            <a:r>
              <a:rPr lang="lv-LV" sz="2800" b="1" dirty="0" smtClean="0"/>
              <a:t>mūs</a:t>
            </a:r>
            <a:r>
              <a:rPr lang="lv-LV" sz="2800" dirty="0" smtClean="0"/>
              <a:t>, kad mēs </a:t>
            </a:r>
            <a:r>
              <a:rPr lang="lv-LV" sz="2800" b="1" dirty="0" smtClean="0"/>
              <a:t>kļūdāmies</a:t>
            </a:r>
            <a:r>
              <a:rPr lang="lv-LV" sz="2800" dirty="0" smtClean="0"/>
              <a:t>!</a:t>
            </a:r>
          </a:p>
          <a:p>
            <a:pPr>
              <a:buFontTx/>
              <a:buChar char="•"/>
            </a:pPr>
            <a:r>
              <a:rPr lang="lv-LV" sz="2800" b="1" dirty="0" smtClean="0"/>
              <a:t>Svarīgāks </a:t>
            </a:r>
            <a:r>
              <a:rPr lang="lv-LV" sz="2800" b="1" dirty="0" smtClean="0"/>
              <a:t>uzdevums </a:t>
            </a:r>
            <a:r>
              <a:rPr lang="lv-LV" sz="2800" b="1" dirty="0" smtClean="0"/>
              <a:t>vecākiem: </a:t>
            </a:r>
            <a:r>
              <a:rPr lang="lv-LV" sz="2800" b="1" dirty="0" smtClean="0"/>
              <a:t>Iemācīt </a:t>
            </a:r>
            <a:r>
              <a:rPr lang="lv-LV" sz="2800" b="1" dirty="0" smtClean="0"/>
              <a:t>saviem bērniem </a:t>
            </a:r>
            <a:r>
              <a:rPr lang="lv-LV" sz="2800" b="1" dirty="0" smtClean="0"/>
              <a:t>nākt uz </a:t>
            </a:r>
            <a:r>
              <a:rPr lang="lv-LV" sz="2800" b="1" dirty="0" smtClean="0"/>
              <a:t>baznīcu!</a:t>
            </a:r>
          </a:p>
          <a:p>
            <a:pPr>
              <a:buFontTx/>
              <a:buChar char="•"/>
            </a:pPr>
            <a:r>
              <a:rPr lang="lv-LV" sz="2800" b="1" dirty="0" smtClean="0"/>
              <a:t>Lai tad, kad bērni </a:t>
            </a:r>
            <a:r>
              <a:rPr lang="lv-LV" sz="2800" b="1" dirty="0" smtClean="0"/>
              <a:t>būs jāpalaiž savās gaitās</a:t>
            </a:r>
            <a:r>
              <a:rPr lang="lv-LV" sz="2800" dirty="0" smtClean="0"/>
              <a:t>, </a:t>
            </a:r>
            <a:r>
              <a:rPr lang="lv-LV" sz="2800" b="1" dirty="0" smtClean="0"/>
              <a:t>jārūpējas</a:t>
            </a:r>
            <a:r>
              <a:rPr lang="lv-LV" sz="2800" dirty="0" smtClean="0"/>
              <a:t>, lai viņi būtu gatavi </a:t>
            </a:r>
            <a:r>
              <a:rPr lang="lv-LV" sz="2800" b="1" dirty="0" smtClean="0"/>
              <a:t>dzīvi vadīt kopā ar debesu Tēvu</a:t>
            </a:r>
            <a:r>
              <a:rPr lang="lv-LV" sz="2800" dirty="0" smtClean="0"/>
              <a:t>, tad viņi būs </a:t>
            </a:r>
            <a:r>
              <a:rPr lang="lv-LV" sz="2800" b="1" dirty="0" smtClean="0"/>
              <a:t>drošās rokās!</a:t>
            </a:r>
            <a:endParaRPr lang="lv-LV" sz="2400" b="1" dirty="0" smtClean="0"/>
          </a:p>
          <a:p>
            <a:pPr>
              <a:buFontTx/>
              <a:buChar char="•"/>
            </a:pPr>
            <a:endParaRPr lang="lv-LV" sz="2800" dirty="0"/>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1570</TotalTime>
  <Words>838</Words>
  <Application>Microsoft Office PowerPoint</Application>
  <PresentationFormat>On-screen Show (4:3)</PresentationFormat>
  <Paragraphs>40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Lk.2:41-52 Mātes diena</vt:lpstr>
      <vt:lpstr>Lk.2:41-52 Mātes diena</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62</cp:revision>
  <dcterms:created xsi:type="dcterms:W3CDTF">2010-10-07T14:46:11Z</dcterms:created>
  <dcterms:modified xsi:type="dcterms:W3CDTF">2019-05-11T18:50:23Z</dcterms:modified>
</cp:coreProperties>
</file>