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84" r:id="rId4"/>
    <p:sldId id="285" r:id="rId5"/>
    <p:sldId id="274" r:id="rId6"/>
    <p:sldId id="275" r:id="rId7"/>
    <p:sldId id="280" r:id="rId8"/>
    <p:sldId id="283"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01" autoAdjust="0"/>
    <p:restoredTop sz="94660"/>
  </p:normalViewPr>
  <p:slideViewPr>
    <p:cSldViewPr>
      <p:cViewPr>
        <p:scale>
          <a:sx n="70" d="100"/>
          <a:sy n="70" d="100"/>
        </p:scale>
        <p:origin x="-1194"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BCC6A7-60FA-4D66-B9C7-D2F739DF538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C6FD5D6-FB82-44C3-988E-4788E0A5D547}"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9753867-1758-4D52-B768-749E4297B71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511EF1-58AD-4581-B351-78F69261F3CF}"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DC0808C-FE78-402F-97AD-4E7CE84C9A8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F5D282B-CA11-4842-B1F1-CB5A20359B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1EE2D43-2845-440E-8476-2DEBF14DE96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CC180BD-F43B-41F8-93D7-021BF820004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FCDA538-71EC-43BB-84ED-CA7CA5497F7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0A7063-CCB1-4177-84BB-D2F061A8334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FAA76D7-84C1-4D84-8ABA-A6ADF0B82F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5FB1219-9D1B-43FF-826E-E5EBF2F51D1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28625" y="142875"/>
            <a:ext cx="8175625" cy="1071563"/>
          </a:xfrm>
        </p:spPr>
        <p:txBody>
          <a:bodyPr/>
          <a:lstStyle/>
          <a:p>
            <a:pPr eaLnBrk="1" hangingPunct="1"/>
            <a:r>
              <a:rPr lang="lv-LV" sz="4000" b="1" dirty="0" smtClean="0">
                <a:solidFill>
                  <a:schemeClr val="tx1"/>
                </a:solidFill>
              </a:rPr>
              <a:t>Lk.2:31-40 </a:t>
            </a:r>
            <a:r>
              <a:rPr lang="lv-LV" sz="4000" b="1" dirty="0" err="1" smtClean="0">
                <a:solidFill>
                  <a:schemeClr val="tx1"/>
                </a:solidFill>
              </a:rPr>
              <a:t>Sīmeans</a:t>
            </a:r>
            <a:r>
              <a:rPr lang="lv-LV" sz="4000" b="1" dirty="0" smtClean="0">
                <a:solidFill>
                  <a:schemeClr val="tx1"/>
                </a:solidFill>
              </a:rPr>
              <a:t> un Anna</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5.jan.2020.</a:t>
            </a:r>
            <a:endParaRPr lang="lv-LV" sz="2000" dirty="0"/>
          </a:p>
        </p:txBody>
      </p:sp>
      <p:sp>
        <p:nvSpPr>
          <p:cNvPr id="2053"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2054" name="Picture 2" descr="http://3.bp.blogspot.com/-ekH5BtvyyX0/UNHGFVHJcRI/AAAAAAAABy8/twDIqCbYZNY/s1600/simeon.jpg"/>
          <p:cNvPicPr>
            <a:picLocks noChangeAspect="1" noChangeArrowheads="1"/>
          </p:cNvPicPr>
          <p:nvPr/>
        </p:nvPicPr>
        <p:blipFill>
          <a:blip r:embed="rId3" cstate="print"/>
          <a:srcRect/>
          <a:stretch>
            <a:fillRect/>
          </a:stretch>
        </p:blipFill>
        <p:spPr bwMode="auto">
          <a:xfrm>
            <a:off x="285750" y="1428750"/>
            <a:ext cx="8429625" cy="5340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ChangeArrowheads="1"/>
          </p:cNvSpPr>
          <p:nvPr/>
        </p:nvSpPr>
        <p:spPr bwMode="auto">
          <a:xfrm>
            <a:off x="0" y="1143000"/>
            <a:ext cx="9144000" cy="5754688"/>
          </a:xfrm>
          <a:prstGeom prst="rect">
            <a:avLst/>
          </a:prstGeom>
          <a:noFill/>
          <a:ln w="9525">
            <a:noFill/>
            <a:miter lim="800000"/>
            <a:headEnd/>
            <a:tailEnd/>
          </a:ln>
        </p:spPr>
        <p:txBody>
          <a:bodyPr>
            <a:spAutoFit/>
          </a:bodyPr>
          <a:lstStyle/>
          <a:p>
            <a:pPr algn="just"/>
            <a:r>
              <a:rPr lang="lv-LV" sz="2300"/>
              <a:t>31 ko Tu esi sataisījis visiem ļaudīm, 32 gaismu apgaismot pagānus un par slavu Saviem Israēla ļaudīm.“ 33 Un Jāzeps un Viņa māte brīnījās par to, ko viņš runāja. 34 Un Sīmeans tos svētīja un sacīja Marijai, Viņa mātei: "Redzi, Viņš ir likts par krišanu un augšāmcelšanos daudz ļaudīm Israēlā un par zīmi, kam runā pretī. 35 Un tev pašai caur dvēseli zobens spiedīsies, lai daudz siržu domas nāktu zināmas.“ 36 Un tur bija praviete Anna, Fanuēla meita, no Ašera cilts, tā bija ļoti veca un pēc savām meitas dienām viņa bija dzīvojusi septiņus gadus ar savu vīru. 37 Un tā bija atraitne ap astoņdesmit četriem gadiem; tā nešķīrās no Tempļa, bet kalpoja Dievam dienām un naktīm ar gavēšanu un lūgšanu. 38 Tā arī tai pašā stundā piegāja un slavēja To Kungu, par To runādama uz visiem, kas Jeruzālemē gaidīja uz pestīšanu. 39 Un, visu pēc Tā Kunga bauslības izpildījuši, tie atgriezās Galilejā, savā pilsētā Nacaretē. 40 Bet bērns auga un tapa stiprs garā, pilns gudrības, un Dieva žēlastība bija ar Viņu.</a:t>
            </a:r>
          </a:p>
        </p:txBody>
      </p:sp>
      <p:pic>
        <p:nvPicPr>
          <p:cNvPr id="3"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4" name="Rectangle 2"/>
          <p:cNvSpPr>
            <a:spLocks noGrp="1" noChangeArrowheads="1"/>
          </p:cNvSpPr>
          <p:nvPr>
            <p:ph type="title"/>
          </p:nvPr>
        </p:nvSpPr>
        <p:spPr>
          <a:xfrm>
            <a:off x="428625" y="142875"/>
            <a:ext cx="8175625" cy="1071563"/>
          </a:xfrm>
        </p:spPr>
        <p:txBody>
          <a:bodyPr/>
          <a:lstStyle/>
          <a:p>
            <a:pPr eaLnBrk="1" hangingPunct="1"/>
            <a:r>
              <a:rPr lang="lv-LV" sz="4000" b="1" smtClean="0">
                <a:solidFill>
                  <a:schemeClr val="tx1"/>
                </a:solidFill>
              </a:rPr>
              <a:t>Lk.2:31-40 </a:t>
            </a:r>
            <a:r>
              <a:rPr lang="lv-LV" sz="4000" b="1" dirty="0" err="1" smtClean="0">
                <a:solidFill>
                  <a:schemeClr val="tx1"/>
                </a:solidFill>
              </a:rPr>
              <a:t>Sīmeans</a:t>
            </a:r>
            <a:r>
              <a:rPr lang="lv-LV" sz="4000" b="1" dirty="0" smtClean="0">
                <a:solidFill>
                  <a:schemeClr val="tx1"/>
                </a:solidFill>
              </a:rPr>
              <a:t> un Anna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2 Ticības paraugi</a:t>
            </a:r>
          </a:p>
        </p:txBody>
      </p:sp>
      <p:sp>
        <p:nvSpPr>
          <p:cNvPr id="7" name="Rectangle 6"/>
          <p:cNvSpPr>
            <a:spLocks noChangeArrowheads="1"/>
          </p:cNvSpPr>
          <p:nvPr/>
        </p:nvSpPr>
        <p:spPr bwMode="auto">
          <a:xfrm>
            <a:off x="5940152" y="1333534"/>
            <a:ext cx="1835696" cy="646331"/>
          </a:xfrm>
          <a:prstGeom prst="rect">
            <a:avLst/>
          </a:prstGeom>
          <a:noFill/>
          <a:ln w="9525">
            <a:noFill/>
            <a:miter lim="800000"/>
            <a:headEnd/>
            <a:tailEnd/>
          </a:ln>
        </p:spPr>
        <p:txBody>
          <a:bodyPr wrap="square">
            <a:spAutoFit/>
          </a:bodyPr>
          <a:lstStyle/>
          <a:p>
            <a:pPr algn="ctr"/>
            <a:r>
              <a:rPr lang="lv-LV" sz="3600" b="1" dirty="0" smtClean="0"/>
              <a:t>Anna</a:t>
            </a:r>
            <a:endParaRPr lang="lv-LV" sz="3600" dirty="0"/>
          </a:p>
        </p:txBody>
      </p:sp>
      <p:pic>
        <p:nvPicPr>
          <p:cNvPr id="5"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220072" y="2341646"/>
            <a:ext cx="3357554" cy="3679642"/>
          </a:xfrm>
          <a:prstGeom prst="rect">
            <a:avLst/>
          </a:prstGeom>
          <a:ln>
            <a:noFill/>
          </a:ln>
          <a:effectLst>
            <a:softEdge rad="112500"/>
          </a:effectLst>
        </p:spPr>
      </p:pic>
      <p:pic>
        <p:nvPicPr>
          <p:cNvPr id="6" name="Picture 7" descr="http://3.bp.blogspot.com/_2CFgJpGhbnA/TRNQISsAN6I/AAAAAAAAAYU/TohgSoWbI3c/s1600/091simeon.jpg"/>
          <p:cNvPicPr>
            <a:picLocks noChangeAspect="1" noChangeArrowheads="1"/>
          </p:cNvPicPr>
          <p:nvPr/>
        </p:nvPicPr>
        <p:blipFill>
          <a:blip r:embed="rId3" cstate="print"/>
          <a:srcRect/>
          <a:stretch>
            <a:fillRect/>
          </a:stretch>
        </p:blipFill>
        <p:spPr bwMode="auto">
          <a:xfrm>
            <a:off x="251520" y="2341646"/>
            <a:ext cx="3888432" cy="3577363"/>
          </a:xfrm>
          <a:prstGeom prst="rect">
            <a:avLst/>
          </a:prstGeom>
          <a:ln>
            <a:noFill/>
          </a:ln>
          <a:effectLst>
            <a:softEdge rad="112500"/>
          </a:effectLst>
        </p:spPr>
      </p:pic>
      <p:sp>
        <p:nvSpPr>
          <p:cNvPr id="8" name="Rectangle 7"/>
          <p:cNvSpPr>
            <a:spLocks noChangeArrowheads="1"/>
          </p:cNvSpPr>
          <p:nvPr/>
        </p:nvSpPr>
        <p:spPr bwMode="auto">
          <a:xfrm>
            <a:off x="971600" y="1342509"/>
            <a:ext cx="2195736" cy="646331"/>
          </a:xfrm>
          <a:prstGeom prst="rect">
            <a:avLst/>
          </a:prstGeom>
          <a:noFill/>
          <a:ln w="9525">
            <a:noFill/>
            <a:miter lim="800000"/>
            <a:headEnd/>
            <a:tailEnd/>
          </a:ln>
        </p:spPr>
        <p:txBody>
          <a:bodyPr wrap="square">
            <a:spAutoFit/>
          </a:bodyPr>
          <a:lstStyle/>
          <a:p>
            <a:pPr algn="ctr"/>
            <a:r>
              <a:rPr lang="lv-LV" sz="3600" b="1" dirty="0" err="1" smtClean="0"/>
              <a:t>Sīmeans</a:t>
            </a:r>
            <a:endParaRPr lang="lv-LV"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r>
              <a:rPr lang="lv-LV" b="1" dirty="0" err="1" smtClean="0"/>
              <a:t>Sīmeana</a:t>
            </a:r>
            <a:r>
              <a:rPr lang="lv-LV" b="1" dirty="0" smtClean="0"/>
              <a:t> paraugs</a:t>
            </a:r>
            <a:endParaRPr lang="lv-LV" dirty="0"/>
          </a:p>
        </p:txBody>
      </p:sp>
      <p:sp>
        <p:nvSpPr>
          <p:cNvPr id="8" name="Rectangle 7"/>
          <p:cNvSpPr>
            <a:spLocks noChangeArrowheads="1"/>
          </p:cNvSpPr>
          <p:nvPr/>
        </p:nvSpPr>
        <p:spPr bwMode="auto">
          <a:xfrm>
            <a:off x="0" y="908720"/>
            <a:ext cx="5652120" cy="6063198"/>
          </a:xfrm>
          <a:prstGeom prst="rect">
            <a:avLst/>
          </a:prstGeom>
          <a:noFill/>
          <a:ln w="9525">
            <a:noFill/>
            <a:miter lim="800000"/>
            <a:headEnd/>
            <a:tailEnd/>
          </a:ln>
        </p:spPr>
        <p:txBody>
          <a:bodyPr wrap="square">
            <a:spAutoFit/>
          </a:bodyPr>
          <a:lstStyle/>
          <a:p>
            <a:pPr>
              <a:buFont typeface="Arial" pitchFamily="34" charset="0"/>
              <a:buChar char="•"/>
            </a:pPr>
            <a:r>
              <a:rPr lang="lv-LV" sz="3200" b="1" dirty="0" err="1" smtClean="0"/>
              <a:t>Sīmeans</a:t>
            </a:r>
            <a:r>
              <a:rPr lang="lv-LV" sz="3200" b="1" dirty="0" smtClean="0"/>
              <a:t> </a:t>
            </a:r>
            <a:r>
              <a:rPr lang="lv-LV" sz="3200" dirty="0" smtClean="0"/>
              <a:t>māca mums uz lietām </a:t>
            </a:r>
            <a:r>
              <a:rPr lang="lv-LV" sz="3200" b="1" dirty="0" smtClean="0"/>
              <a:t>skatīties Dieva acīm</a:t>
            </a:r>
            <a:r>
              <a:rPr lang="lv-LV" sz="3200" dirty="0" smtClean="0"/>
              <a:t>. </a:t>
            </a:r>
          </a:p>
          <a:p>
            <a:pPr>
              <a:buFont typeface="Arial" pitchFamily="34" charset="0"/>
              <a:buChar char="•"/>
            </a:pPr>
            <a:endParaRPr lang="lv-LV" dirty="0" smtClean="0"/>
          </a:p>
          <a:p>
            <a:pPr>
              <a:buFont typeface="Arial" pitchFamily="34" charset="0"/>
              <a:buChar char="•"/>
            </a:pPr>
            <a:r>
              <a:rPr lang="lv-LV" sz="3200" dirty="0" smtClean="0"/>
              <a:t>Daudzi </a:t>
            </a:r>
            <a:r>
              <a:rPr lang="lv-LV" sz="3200" b="1" dirty="0" smtClean="0"/>
              <a:t>neievēroja</a:t>
            </a:r>
            <a:r>
              <a:rPr lang="lv-LV" sz="3200" dirty="0" smtClean="0"/>
              <a:t> </a:t>
            </a:r>
            <a:r>
              <a:rPr lang="lv-LV" sz="3200" b="1" dirty="0" smtClean="0"/>
              <a:t>nabadzīgo</a:t>
            </a:r>
            <a:r>
              <a:rPr lang="lv-LV" sz="3200" dirty="0" smtClean="0"/>
              <a:t> Jēzus bērniņu, bet </a:t>
            </a:r>
            <a:r>
              <a:rPr lang="lv-LV" sz="3200" b="1" dirty="0" err="1" smtClean="0"/>
              <a:t>Sīmeans</a:t>
            </a:r>
            <a:r>
              <a:rPr lang="lv-LV" sz="3200" dirty="0" smtClean="0"/>
              <a:t> redz </a:t>
            </a:r>
            <a:r>
              <a:rPr lang="lv-LV" sz="3200" b="1" dirty="0" smtClean="0"/>
              <a:t>pestītāju</a:t>
            </a:r>
            <a:r>
              <a:rPr lang="lv-LV" sz="3200" dirty="0" smtClean="0"/>
              <a:t>.</a:t>
            </a:r>
          </a:p>
          <a:p>
            <a:pPr>
              <a:buFont typeface="Arial" pitchFamily="34" charset="0"/>
              <a:buChar char="•"/>
            </a:pPr>
            <a:r>
              <a:rPr lang="lv-LV" sz="3200" dirty="0" smtClean="0"/>
              <a:t>Arī </a:t>
            </a:r>
            <a:r>
              <a:rPr lang="lv-LV" sz="3200" b="1" dirty="0" smtClean="0"/>
              <a:t>mums jāatstāj malā </a:t>
            </a:r>
            <a:r>
              <a:rPr lang="lv-LV" sz="3200" dirty="0" smtClean="0"/>
              <a:t>savas fiziskās </a:t>
            </a:r>
            <a:r>
              <a:rPr lang="lv-LV" sz="3200" b="1" dirty="0" smtClean="0"/>
              <a:t>izjūtas</a:t>
            </a:r>
            <a:r>
              <a:rPr lang="lv-LV" sz="3200" dirty="0" smtClean="0"/>
              <a:t> un </a:t>
            </a:r>
            <a:r>
              <a:rPr lang="lv-LV" sz="3200" b="1" dirty="0" smtClean="0"/>
              <a:t>jāturas</a:t>
            </a:r>
            <a:r>
              <a:rPr lang="lv-LV" sz="3200" dirty="0" smtClean="0"/>
              <a:t> pie </a:t>
            </a:r>
            <a:r>
              <a:rPr lang="lv-LV" sz="3200" b="1" dirty="0" smtClean="0"/>
              <a:t>Dieva vārdiem</a:t>
            </a:r>
            <a:r>
              <a:rPr lang="lv-LV" sz="3200" dirty="0" smtClean="0"/>
              <a:t>.</a:t>
            </a:r>
          </a:p>
          <a:p>
            <a:pPr>
              <a:buFont typeface="Arial" pitchFamily="34" charset="0"/>
              <a:buChar char="•"/>
            </a:pPr>
            <a:endParaRPr lang="lv-LV" dirty="0" smtClean="0"/>
          </a:p>
          <a:p>
            <a:pPr>
              <a:buFont typeface="Arial" pitchFamily="34" charset="0"/>
              <a:buChar char="•"/>
            </a:pPr>
            <a:r>
              <a:rPr lang="lv-LV" sz="3200" b="1" dirty="0" err="1" smtClean="0"/>
              <a:t>Sīmeans</a:t>
            </a:r>
            <a:r>
              <a:rPr lang="lv-LV" sz="3200" dirty="0" smtClean="0"/>
              <a:t> te </a:t>
            </a:r>
            <a:r>
              <a:rPr lang="lv-LV" sz="3200" b="1" dirty="0" smtClean="0"/>
              <a:t>pārstāv visus praviešus</a:t>
            </a:r>
            <a:r>
              <a:rPr lang="lv-LV" sz="3200" dirty="0" smtClean="0"/>
              <a:t>, un </a:t>
            </a:r>
            <a:r>
              <a:rPr lang="lv-LV" sz="3200" b="1" dirty="0" smtClean="0"/>
              <a:t>ņem rokās </a:t>
            </a:r>
            <a:r>
              <a:rPr lang="lv-LV" sz="3200" dirty="0" smtClean="0"/>
              <a:t>to, ko </a:t>
            </a:r>
            <a:r>
              <a:rPr lang="lv-LV" sz="3200" b="1" dirty="0" smtClean="0"/>
              <a:t>pravieši</a:t>
            </a:r>
            <a:r>
              <a:rPr lang="lv-LV" sz="3200" dirty="0" smtClean="0"/>
              <a:t> sludināja - </a:t>
            </a:r>
            <a:r>
              <a:rPr lang="lv-LV" sz="3200" b="1" dirty="0" smtClean="0"/>
              <a:t>Kristu</a:t>
            </a:r>
            <a:r>
              <a:rPr lang="lv-LV" sz="3200" dirty="0" smtClean="0"/>
              <a:t>.</a:t>
            </a:r>
            <a:endParaRPr lang="lv-LV" sz="3200" dirty="0"/>
          </a:p>
        </p:txBody>
      </p:sp>
      <p:pic>
        <p:nvPicPr>
          <p:cNvPr id="9" name="Picture 5" descr="http://lavistachurchofchrist.org/Pictures/Jesus%27%20Childhood/images/the_baby_jesus_in_the_temple.jpg"/>
          <p:cNvPicPr>
            <a:picLocks noChangeAspect="1" noChangeArrowheads="1"/>
          </p:cNvPicPr>
          <p:nvPr/>
        </p:nvPicPr>
        <p:blipFill>
          <a:blip r:embed="rId2" cstate="print"/>
          <a:srcRect/>
          <a:stretch>
            <a:fillRect/>
          </a:stretch>
        </p:blipFill>
        <p:spPr bwMode="auto">
          <a:xfrm>
            <a:off x="5508104" y="1928802"/>
            <a:ext cx="3635896" cy="46570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 calcmode="lin" valueType="num">
                                      <p:cBhvr additive="base">
                                        <p:cTn id="1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 calcmode="lin" valueType="num">
                                      <p:cBhvr additive="base">
                                        <p:cTn id="22"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 calcmode="lin" valueType="num">
                                      <p:cBhvr additive="base">
                                        <p:cTn id="2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5" end="5"/>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700" i="1" dirty="0" smtClean="0"/>
              <a:t>   28 tad, To uz savām rokām ņēmis, </a:t>
            </a:r>
            <a:r>
              <a:rPr lang="lv-LV" sz="2700" i="1" dirty="0" err="1" smtClean="0"/>
              <a:t>Simeāns</a:t>
            </a:r>
            <a:r>
              <a:rPr lang="lv-LV" sz="2700" i="1" dirty="0" smtClean="0"/>
              <a:t> Dievu teica un sacīja: 29 "Kungs, lai nu Tavs kalps aiziet mierā, kā Tu esi sacījis; 30 jo manas acis ir redzējušas Tavu pestīšanu, 31 ko Tu esi sataisījis visiem ļaudīm.“ </a:t>
            </a:r>
          </a:p>
        </p:txBody>
      </p:sp>
      <p:sp>
        <p:nvSpPr>
          <p:cNvPr id="7" name="Rectangle 6"/>
          <p:cNvSpPr>
            <a:spLocks noChangeArrowheads="1"/>
          </p:cNvSpPr>
          <p:nvPr/>
        </p:nvSpPr>
        <p:spPr bwMode="auto">
          <a:xfrm>
            <a:off x="0" y="1412776"/>
            <a:ext cx="5724128" cy="5262979"/>
          </a:xfrm>
          <a:prstGeom prst="rect">
            <a:avLst/>
          </a:prstGeom>
          <a:noFill/>
          <a:ln w="9525">
            <a:noFill/>
            <a:miter lim="800000"/>
            <a:headEnd/>
            <a:tailEnd/>
          </a:ln>
        </p:spPr>
        <p:txBody>
          <a:bodyPr wrap="square">
            <a:spAutoFit/>
          </a:bodyPr>
          <a:lstStyle/>
          <a:p>
            <a:pPr>
              <a:buFontTx/>
              <a:buChar char="•"/>
            </a:pPr>
            <a:r>
              <a:rPr lang="lv-LV" sz="2800" b="1" dirty="0" err="1"/>
              <a:t>Simeāns</a:t>
            </a:r>
            <a:r>
              <a:rPr lang="lv-LV" sz="2800" dirty="0"/>
              <a:t> zina, ka šim </a:t>
            </a:r>
            <a:r>
              <a:rPr lang="lv-LV" sz="2800" b="1" dirty="0" smtClean="0"/>
              <a:t>bērniņam</a:t>
            </a:r>
            <a:r>
              <a:rPr lang="lv-LV" sz="2800" dirty="0" smtClean="0"/>
              <a:t> </a:t>
            </a:r>
            <a:r>
              <a:rPr lang="lv-LV" sz="2800" dirty="0"/>
              <a:t>nāk līdzi visa </a:t>
            </a:r>
            <a:r>
              <a:rPr lang="lv-LV" sz="2800" b="1" dirty="0"/>
              <a:t>pasaules godība</a:t>
            </a:r>
            <a:r>
              <a:rPr lang="lv-LV" sz="2800" dirty="0"/>
              <a:t>!</a:t>
            </a:r>
          </a:p>
          <a:p>
            <a:pPr>
              <a:buFontTx/>
              <a:buChar char="•"/>
            </a:pPr>
            <a:r>
              <a:rPr lang="lv-LV" sz="2800" dirty="0"/>
              <a:t>Viņš ir </a:t>
            </a:r>
            <a:r>
              <a:rPr lang="lv-LV" sz="2800" b="1" dirty="0" smtClean="0"/>
              <a:t>sastapis Kristu</a:t>
            </a:r>
            <a:r>
              <a:rPr lang="lv-LV" sz="2800" dirty="0" smtClean="0"/>
              <a:t>, </a:t>
            </a:r>
            <a:r>
              <a:rPr lang="lv-LV" sz="2800" dirty="0"/>
              <a:t>un viņš ir </a:t>
            </a:r>
            <a:r>
              <a:rPr lang="lv-LV" sz="2800" b="1" dirty="0"/>
              <a:t>gatavs</a:t>
            </a:r>
            <a:r>
              <a:rPr lang="lv-LV" sz="2800" dirty="0"/>
              <a:t> </a:t>
            </a:r>
            <a:r>
              <a:rPr lang="lv-LV" sz="2800" b="1" dirty="0"/>
              <a:t>aiziet mūžībā</a:t>
            </a:r>
            <a:r>
              <a:rPr lang="lv-LV" sz="2800" dirty="0"/>
              <a:t>. </a:t>
            </a:r>
            <a:endParaRPr lang="lv-LV" sz="2800" dirty="0" smtClean="0"/>
          </a:p>
          <a:p>
            <a:pPr>
              <a:buFontTx/>
              <a:buChar char="•"/>
            </a:pPr>
            <a:r>
              <a:rPr lang="lv-LV" sz="2800" dirty="0" smtClean="0"/>
              <a:t>Viņš zina, ka </a:t>
            </a:r>
            <a:r>
              <a:rPr lang="lv-LV" sz="2800" b="1" dirty="0" smtClean="0"/>
              <a:t>viss labākais </a:t>
            </a:r>
            <a:r>
              <a:rPr lang="lv-LV" sz="2800" dirty="0" smtClean="0"/>
              <a:t>vēl ir </a:t>
            </a:r>
            <a:r>
              <a:rPr lang="lv-LV" sz="2800" b="1" dirty="0" smtClean="0"/>
              <a:t>priekšā – mūžībā</a:t>
            </a:r>
            <a:r>
              <a:rPr lang="lv-LV" sz="2800" dirty="0" smtClean="0"/>
              <a:t>.</a:t>
            </a:r>
          </a:p>
          <a:p>
            <a:pPr>
              <a:buFontTx/>
              <a:buChar char="•"/>
            </a:pPr>
            <a:r>
              <a:rPr lang="lv-LV" sz="2800" dirty="0" smtClean="0"/>
              <a:t>Viņš rāda uz to, kas </a:t>
            </a:r>
            <a:r>
              <a:rPr lang="lv-LV" sz="2800" b="1" dirty="0" smtClean="0"/>
              <a:t>dzīvē</a:t>
            </a:r>
            <a:r>
              <a:rPr lang="lv-LV" sz="2800" dirty="0" smtClean="0"/>
              <a:t> ir pats </a:t>
            </a:r>
            <a:r>
              <a:rPr lang="lv-LV" sz="2800" b="1" dirty="0" smtClean="0"/>
              <a:t>svarīgākais</a:t>
            </a:r>
            <a:r>
              <a:rPr lang="lv-LV" sz="2800" dirty="0" smtClean="0"/>
              <a:t> – sastapt </a:t>
            </a:r>
            <a:r>
              <a:rPr lang="lv-LV" sz="2800" b="1" dirty="0" smtClean="0"/>
              <a:t>Pestītāju</a:t>
            </a:r>
            <a:r>
              <a:rPr lang="lv-LV" sz="2800" dirty="0" smtClean="0"/>
              <a:t>.</a:t>
            </a:r>
          </a:p>
          <a:p>
            <a:pPr>
              <a:buFontTx/>
              <a:buChar char="•"/>
            </a:pPr>
            <a:r>
              <a:rPr lang="lv-LV" sz="2800" dirty="0" smtClean="0"/>
              <a:t>Ja </a:t>
            </a:r>
            <a:r>
              <a:rPr lang="lv-LV" sz="2800" b="1" dirty="0" smtClean="0"/>
              <a:t>tu esi sastapis </a:t>
            </a:r>
            <a:r>
              <a:rPr lang="lv-LV" sz="2800" dirty="0" smtClean="0"/>
              <a:t>savā sirdī </a:t>
            </a:r>
            <a:r>
              <a:rPr lang="lv-LV" sz="2800" b="1" dirty="0" smtClean="0"/>
              <a:t>pestītāju</a:t>
            </a:r>
            <a:r>
              <a:rPr lang="lv-LV" sz="2800" dirty="0" smtClean="0"/>
              <a:t>, arī tu varēsi sacīt šos vārdus: tas </a:t>
            </a:r>
            <a:r>
              <a:rPr lang="lv-LV" sz="2800" b="1" dirty="0" smtClean="0"/>
              <a:t>svarīgākais</a:t>
            </a:r>
            <a:r>
              <a:rPr lang="lv-LV" sz="2800" dirty="0" smtClean="0"/>
              <a:t> ar mani ir </a:t>
            </a:r>
            <a:r>
              <a:rPr lang="lv-LV" sz="2800" b="1" dirty="0" smtClean="0"/>
              <a:t>noticis</a:t>
            </a:r>
            <a:r>
              <a:rPr lang="lv-LV" sz="2800" dirty="0" smtClean="0"/>
              <a:t> – </a:t>
            </a:r>
            <a:r>
              <a:rPr lang="lv-LV" sz="2800" i="1" dirty="0" smtClean="0"/>
              <a:t>nu es varu mierā aiziet</a:t>
            </a:r>
            <a:r>
              <a:rPr lang="lv-LV" sz="2800" dirty="0" smtClean="0"/>
              <a:t>.</a:t>
            </a:r>
            <a:endParaRPr lang="lv-LV" sz="2800" dirty="0"/>
          </a:p>
        </p:txBody>
      </p:sp>
      <p:sp>
        <p:nvSpPr>
          <p:cNvPr id="8196" name="AutoShape 5" descr="data:image/jpeg;base64,/9j/4AAQSkZJRgABAQAAAQABAAD/2wBDAAkGBwgHBgkIBwgKCgkLDRYPDQwMDRsUFRAWIB0iIiAdHx8kKDQsJCYxJx8fLT0tMTU3Ojo6Iys/RD84QzQ5Ojf/2wBDAQoKCg0MDRoPDxo3JR8lNzc3Nzc3Nzc3Nzc3Nzc3Nzc3Nzc3Nzc3Nzc3Nzc3Nzc3Nzc3Nzc3Nzc3Nzc3Nzc3Nzf/wAARCADCAQQDASIAAhEBAxEB/8QAGwAAAQUBAQAAAAAAAAAAAAAABQACAwQGAQf/xABBEAABAwMDAQUGAwYEBAcAAAABAAIDBBEhBRIxQRMiUWFxBjKBkaGxFCNCJFLB0eHwBzM0QxVicvEWU2OCkrLS/8QAGAEAAwEBAAAAAAAAAAAAAAAAAQIDAAT/xAAgEQEBAAIDAQEBAQEBAAAAAAAAAQIRAyExEkFRMhMi/9oADAMBAAIRAxEAPwAFSX3Q4/S37LVQxkwdDhZWmtvgF+jfsFrYheC3l4rn5LZVYB6g60UmB8kBowXT3FkZ1xwZC4ZQjTsygn15Wxt01aOnaQzCsBpxgKtA5gFr/G6n7eNuNyW2sO0N2wji9s4VyV4FOb2vbwQWm1CAAN6+qu9r27LNupW3Y66VaeT9oNrWutZQDfEN1vksj+Cnik3i9r8LT6ZO5sIDh06I20ti7LGLHA+SC10dr2A+AReSdtrc380IrpW5SzKjAuQOBwB8kxrSQcBR1E4a7P3XYpdwwn3ThlU0fienPgidIw2F7fJQt0yrq598bWht/ekkDb/xRmLT4KWLfWVLcchhx8yjcum6FdFj7oNhe60sbe5YAY8lgnazEyQMpw4RN/U29ypHe0r4mkCKocelrgJP/Rb2Ma87ZtwBnrhR07d9CTtF7HJCAf8AiqUSDtGXi4dG+5v80e03UdMr4THRvbG/nZcjb6jkLX6GdQH0pu2pms0e/wCCNFvfvYfJDqWlmpqyRs8bmkm4PRw8QeCiruObJblf6KWZgfSm4bx4LAVjLVDxjDivQxY0vhjxXn9eAKqQcWceU+FoKZba5ACaWny+Se4W8U0jCpugrytUTgeLBTyD6+ahd8VtsheD1soXg/2FYfbzUL/FNtlZzDybJpBCkecf1TCMZR2CM3SXSwE8JJtsu0/+bCL9B9lr4f8AT48FkYrfiIcYNlrYbGHpxwp8vo4sv7QEhh6oDTyva8WK0GvjuE/RZ6EjtB6o4eBR2k3ubcu5CvRQB3vOJ+KqUZGwWCIQOHUJbWjvYtjIsbFWYK50LhZRvIPCjIF8j5JRaKmrxMAHBEo6lgbg2WXoiGuzwipe3YLcqVg6FH1LT1+CF11QyxId6qKWQ7cmyF1kpINlsYOkFXVgE95X6B0bKb8TVSNjhyQXG25AWQGqq44Be73Wx4dVZ1qKI6y9nMUMUbWMHAwen1VdBVqo1E1j3SMBawnuXNrDoo4y95u0ucP3jf8Aihs9U4y9hSRtkkb7zjfZH6+J8k9tBJOQayeaQ/uX2s+QR1occbfBAvF+/KG+pKmic13uTsPoHC33Q46ZQgbXU0JHiIxf7KF2hUJN2tIHNmucEOlP+WTRNFeG2ZHHO3wc2/8A+Sqkz4hKHPifR1LMgji/iDghDW6XCzMc9TCfFsh/iVPI7U46YsbWN1KIf7EzbSD/AKXePy+KwXjyn40ul+1RZ2dLqLDK17g1sjBjJtcjofMLR1cToXFp4PunxHivKaOuiEjJYyQI3gujf7zbHqvZ6Rseoaa1jydwuGv8OoKXLFO9KMZ/Zbg8LB6l/qZLcblv3ROghfHL7wxj7rA6kLVcnHvdEuHVZTv5rh9RdOHmFxwF1RleTlQW81YeB1ULgM/yRFC4eajcMHI+SmIHqo3gWRgKz+cFRn1Ur7eCYQEwaRuvf+qScbeF0kdgn/34s+GfgtdR5hyc2yseTeoYbWwPsFrNOdeEX6BJy+mxA9djG12OuVmowBJ4LUayN28chZgD8xHj8CjtEBsGQr8YA4KH0G4t4RWmjuc9UmQxwYPNsqZkQPVTOp27cfZKCKxASilijAtlTbthAKfDT5ByU+emByQlYzdG8e8qFZEP0lXBGG8OVWoaTjButBLQaTbPJVOIs1paPjys7qdU51XVSMBDpJi1p8ALC/wsVrpNtDpL3e6Qwm58VgX9nJLhwkLeA3qT/wB1XEl7rrql8TGw05ewN4xknx9Veo4qtxDpKh4cehKijip6JvaVBtJbDeU1momd5Aa5oHBIsmulscb+jjGS7bSWPmAnWc1pNscqpR1zi7a83J8VJX1hhiF7XPQKVjoniGaedveY1o83ZUbdaqmPa17Y3t/dc3CqOqS9u52AmxTRTHYQAT4ppjP1PLd8q1q4jqR+MpYxFUtA7QMduEjf5j7L1L2LqjU6XTvJJLoWOJ8TbK8hljfSkEEhh4xcL0//AA/ft0qlbkjsyL4/eKOU6c+cv62MkEVTC4ONnDr4LzT2gopaHU5Ypx73eY4cPaeq9FllLXWbgnosv7atM8EUwHehl7M2HRw/mPqk6TxrHgeJScL9V0ea4RjlFRBJbxUBA8VPIDfA+ihcMoiiIHRMcMcqR1004C0ZWc0eaiIUzslRu4z18k0LpGWgpJ1v7skmA4X3tJ6AfwWq04nsBzwstGNwDvT7LVaT3qZt/DxS8no4heohxLxysu/uzEeBWxq4rmQHqslURmOpdu6HK2Fai2nk7Ai8DiOqDUEo22CINlI6JcmgmHm3N0+N1uSh7ZjZIyu6GwS6Efo5GnJKlqZmkHblAIJpG4ubeqkfO++Uvyy44m67TwGWdt7WGUOdUOA8kf0qEtga94y4XR018C/bOUU+hzi9iW2GOpNlidJiDIRKRl5vfwHAWh/xEqL00cTXW3yjHjYFCmRFkbI2g90AY9FXHqNxzdcfTGoe8NlIcf1Dmy5HTU9LGA+SaR98lwGPqrcTQwXsb2Skj35eLLTJ0fEvblLFHLOOxNx54U3tBQPhEclzYjIHTwU9I1scQLHi/hwiks9LUUUccp2ytuHAZu09fgkt7Nrpj2Mik2s7YXI6jAXabTXHtjUVDDZt4w1uS6/Bvawt19ERq9JEcnaQkOaejU2JsWWvBB8CqTKJ/G1KYv8AwxY7IF9puvQ/8PXubo9DuNyWvGf+orz6paG7g3IXoPsSdujUGLENcPXvOS29E5J011TcyM449Fm9Yl7XTNQefdErNvrvwtA6W7HOJtsBN/QIHBQGv9mqmJptJJH2jCL+8O8P781NCMfuF7AhInHIVNjycg2vnlPuSmV0fIb9VCQk5zupUZLrE35WbTr/AFUTr25XHvPVyicT4oxtOE3N00+qjc4+K4bn0TNo7CSjv/ZSTBpPRgmlB/5QM+gWn0Rt6a/ks7SN/YW3GcfYLTaGP2UJeX0MUNQwmZyz+qU4DnOt/BaepbaUmyzOsy2lc0cpMRVtPd+YBZaOCla9txbyWWoCTLkLT00jmxgJsgWRRNIUZptq617yeVO0A8pNsbTweSdLSE8AK1DGBbCc+9uENiHQUBlqGssNt7n0WhcBFF4WF8hV9PpwbyOFs4XdQdsbYEozsmVYP2pmNXrMEF7tjs52OpP8grTC0N3WF0IqXmXUa2o3YEu0H0x/NXo3F1ubKl8W4hJrO0BcAAAMmyF6hV7Q4MFmjr4q+XfkbQcu5Q2oLXv2D3emEuMXyy1A+LUKi13ssAcWCmpdVqI6xjuxs0Hkj7qy2mDCN12jm3Cc6mhsC8B1zi+VTWKX1kt0tSHTFrMMJJDegHgr76cPbvFr9ChghEVjEO75K82a0VutlOz+LY3aCojaWgFrQ4dT1Ws9k2lmlUnq4jPPeKxdTLyb5Wy9kzfR6LjLSfXvFC+J8vg9qkrmUFQY3We9nZtB8XGw+6J6NF2MTA3AAtyguou3z08AH6u0dbwb/Uj5LQUo7ONlx0SuT8Yv2w0uOnk/4hSxhsUkhZK1owx/j6H7rON2uHRek1zGOqJ4J27qea7XjxB/u6841OkfptfPSSZMTrBx/UDkH4jKOz41BKAPJQl7SmyybjjhV3g/BNIZOQHHGfgmvYAM2UbXW55Sc4uCLIiASkW2HAScwjPim7i1FnDa+QkonAONykmBapH/ALHHcjgLT6Ef2ZvHVZCkf+xRWH6Rn4LVezjrw9bgpeX0MfF2pb3zwsfrTQ2rcenmtrUg7+vyWJ9o2ltdnqEmHooaEDtBZHYcADCCaaOtrlG4rj0TZAuMFzhWo2nw6qtETZXYiecqdFPE0/FSMjLneSbGb8XVyJt3AXOMoaLbpLG0RR9EG1Se1zwAL3uitZKI48LG69VH8FUm9/yzbPinxhWcibejj2WJfueTnNzj6otDBYNDRkcqpp8DjFE54IG0WCKGQRxutzbCrl4fC6VampDJGxsLeeVEaynoW3O1zz45UD2ntLgE56lTOoaWQh0wcSRkk3CWSLzdU5faHe7vU7SBx3QpYtVpqpu17Q0jqMWT5NJ08HLwPmuN0ugZllnHxNym1iOs/wCRaoy1km17rtJuCBz4qae7DcW2nhU3RNp2N7IuA6XOFYpy6pgdFu/M5aT4pbA7xUauawNvit97Jm2jUAdb/Kx/8ivN6pzxa+ACQfNej+zT2t0KhePdEF7/ADWs6S5Mti9OO31GaTo20bbi/GT91oCSIRkfJBNMjIjYTcOd3z6nKM7vyTk2Ukqr6iA5scoPeIt8ll/bai/E0UOpRN77CIZyB0Pun4EkfFaepcH0bue46/wVSOGOupanT5cMqIy256HofnZD9HF5c3BTnEFtk+pp5YJnwyt2yMcWuHg4Gx+qgLHAXVYojf72FJG2+U3bfCeDt5wszrhjiypymxVqR9xZV3AuBRjIxgJJZ6JJgcpgG0cY/wCQD6LTezR/JxnKzkbbUzAbe4PsFofZoHs7eaHKGI3ODuWS9poQalp62WveM4Cy3tPds7fipY+jVDTmhvIRqGxtbKC0B8wisFxbKfIIItZ3cEfNM7WVhs0X+CULybDKK0UIk7zrAJGqTT4niIPmOSFdYGtaTxdROeXODGe6DzblNrZRFDz8kYnQvWKscNOfJZypDZmOLwC2/VWNSqNzy0HAKoNf2sT473t0+qpIMJsw2gsuSQLFRyVFmAAgm3K7Kw2sMCwHoqE1xnAHTzTaGVNG68gvjKKNjvGQbkWxc8IHE7G4nrfIV0TnYe98AhcVcc9GVDbPPWx6FS00dxfBd4XUcbg4AuOLj+KkZM0HnF78crfJ/t2tB2gXLbZUVJUtppu0cTboAm1b5HWs7m6pOGzvOc1aYhll9LFZIyoe50ULg0u3ZICOaZ7RfgtPgpDTRvjiG0u7XabXvxbzssw+pc7qMcJNkcW2Iv52TfKdj1fSvabTahgL3GA3t3sj5haeN7ZKTexzXNIu1wNwfivBO0dEWlpI8bI7oGuVVBuMNU5oODGctcPMKd49eFuL1WN2+Kdjs3YbZVCGXZMHDoqnsxrkGpVBp3EMqAL7CffHW38lIzcJC0m1sZUbLAkAfbWk7DWzM0WZVMEox+rh31AQF9tlxZeh6zow1rS4QyZsM0DiWPcLggixB8M2WA1TTK/S3WrYHNYfdkbljvRyfGmim0Z5TpLdMqIOIKksXcH6JzK77g8Ltxt80+RmFCSQsxhBvgpJZPVJMB8Z/Zmf9I+wR72aI2HHBQCHNKw3/QPsjXs0/Ds9VuT0MWiuDJa11l/avFQywuLFaRrrSCyzntcLSMIUcfRoZQc8IvFa/KDUBPj8lo9K0+Srs9xLYhyfFPkCWiidLIA0Ei+StBFG1jA3oOiUEDIWBsbbAJxybWHqkJbtyIC9/ig2u1tu4ET1CqZTQluBhYnUK0FznOICaQIr1Mm65Kiom/lyzE2bfaPPCpVVUX9Q1p6kqtHWSvcyDfaJvu26G6tII05zdl788FD5yHv3EG3PCne/dE0A4aFRkf3jkoyMebbOl+eFH2xFx5rjnkAGyjN7XvhPptrL5yGgN4K7DPcjFySq+8FvTCt0FMXkSHAtgIWQZu06rqQCAxm1rWgDN/UobJLvfc5V7UAGtwcoY59gRcBLjpTLpaYYw29iuPl3YY1QRNLz1IU5Ow90WPkUxZT2ZHeC7ukjduiNj5KBzick59U0uk/esPErNaM0lc5mx/ZWmjO5sjcOB6LYaDrMle8NmN5rknpcLzyK5wfmCjWiyCiqY54p8tPeHl1Us8ZYM7ev0O+WmkjFtzhi/QpjxLFG5lTB+U/uuDhuY4efT5pukyhrhZ25pAzzcKRtWaSd8RvtDi0+BXNrRf0A1D2S0uuu+jLqCU5sO9Ef/byPgszqOg6jpTS6og3wj/ei7zPn0+K9PZBSVbd0Tuxk8QMH4KF8NZRuO1pey3vMyCPMJplZ6MryMuHgoJLHIW81/wBm4NSDqjTGtp6zl0PuxyHy/dP0WElilgmfDUxujkYdr2PwQfNUxy2KE46FJPsTwEk7JTGYoRGRlrQMeiI+zhAc8dVzXIBBKCMB7QcegTfZ095/QdVuQMWhjN5fNZ32tf8AmsBR2NwE+OLod7R0v4hzC0XPh4qOPo0P9naH8bNex7JmXn+C3UTWsa1jQABwAOEK0ekFFSR07QN470hHUn+7IoCBe4TZXadqY+qhq6iOkiLnuyo6ysZRwOlkNsdeixGpanNqU+xhIj+6Emwkd1rW5KiUshOB+pBmwSTPu+5JRKKhANyrTIg0YCrNQQI6ftkN8qpTs/atoxZ3yyj9S3bKAeo8UJ0+LdNJLbF8fNVl6BYqJA1oYzw5sh0vvWx6qzK7cTnqo3MBcMfNaCjbkALh7t1NDTummEcYyevgtLQ0dNRNEnZtdJ/5kjQ76Hha5SDjjb4ylO0STNZyC4AkZtlaBzQyOw5KI1urPlhfE0gNBtZmN2PLlCu3s8CVkjbn9TVLLP6dHHh8+qFZS1Ene293xuhD7NPN1oa7UGRuETSCdw48EC1AMFQ50WGk3CbC/gcuM9cjdtyVO15P6seSotcpGSWKppCVM/ac3df1XASB749CFDvylfzWbayxxuAGj1CJU0zI2u33JsbW6FB2vt1RDRoX1up01M05lkAOenX6BLlBmT2PSGiGnp2kWLY2A+u0XU2r9yr3B2JGh3x4P2UELyTcXyVY1YdpRwyt5Y4td8f6hcl9baKCQgAgo1Q122zZDfzus7SuAFuqtMl2vvfKXemsaaWOCpbeRgPn1+azvtT7JR6zT9pTSNbWMFmPf+ofuuP2PREKepuzm9kqjUxAL3wmlDt5DX6XX6fUmnq6OZkgF7BhcCPEEYISXoU/tfGyQtFnW5IF0k/2btlfaeMGjgkHgOnkEL9nh33dCtHqEArNCNhkRgj5BZvQL73249U2XoYjjf8AUeibqU7YSwgAvHeyMDKbHf8AEdbobqZM9ZKBJYNdsHoB/wB1OK4zdRzalIXuLp3CwJPetY3x90QpfaeID9pi24u2ziTfz/ohLqSLY7ddxtcpldQthZEWyby9m5xtYAm2B6JpJT544yeGalqU+pTlz+7Hfut/mn6ZSGSqjaBkgqvFFY3Nlo9ApBvbM4WyR9E/kczstGyK17JCJtrD5K9qrAG905CGRTBxF/jlCAF6tZswwLhpVVsTKalaOXGw55JVmuHaV4aM2buKr15BfGy3ugv/AJJ9sFvt2oa3G1SwwOqJWxswfHoAorlsjiT8kY0mLbHvOC7J8gnt1Bxx3dC2n6VFBAAwBx6kuySqdc6eSQw00L3PB22AvY/2Fehe8jBOzwvyq9TVTBwDHODWG9mLn3uuvHD5gTBDVUFX21SG7QLkc/FEqmeKsb+XYXGD5qf8QyriAkILgMG6DywOopu1guYr5b+75ptmk0p6hFLAe+1ov+oDB/qiMGjafJTNke8vkIBdc4PorkcrKyINfkket0OmbLQOBY0ui8B0TfX8Jcd+qVfoYYC6lvf90oJIx8TiyRpafPC29HqNNUt5JPmOFYnoIKtljG1zfNGcuvSZcMv+Xn98f1XfVGNW0N9KXPp9zmAZb1CDX8VWZTLxDLG4+njyWz9gtKeZTqczPy2gshv+p3BPw+6yVHTuqZ2RtNgTyTwvU6Atp9PpoGe5HGA0Hok5MtRscbReF1yAOiuOc6egnhay5LdwscXBug8E3fuiFFUgSDdw4WdcdCuSm0qRbonHcCFI+XPP1VZs0kRMbr902IPCRma4nFj5LaEYpHt7PJ+qA+1dW805ipw4XNnOb+lqLU2ICQOepTqeiaJS+Qbt3N0YXysDDC0RgHHkkttW+y8NROZaWdtOx2TGW3APW3kkn6H6ihoRE+mtjceYwPoFnaOD8LqE8ZFrORH2SqS+CNpOdg+yl1KlMWoGUHDxlHPrIIrxPAqeqGykNqp/EyOz8Vca4ip8T5odUO21U2f9w5+KVbj9P5BBKZUEvjjYO8W4+HRIFtgQ5dY4dCj4tlj9EyBr4xuaQ/yKMU9cyniawQvxwdwQ6Mi/PxUr3C3IQtLeLGrM9U6aVzjcMPDTyFWNE6b/AC5dpPTKUTm4zlTdrtOCBbnlb6oThxgLVMfQ1NpYyCRbcMgj1VCqnDql4DvdaGnPndaioZFWQbJ2teW32k9CjNNTwxabTiFrWxPia5zBGO8SM3Pxt8E8y/qfJjI83pohJO1pv3jZaCGNrAA7AXdThiie2SnYGtP6ScgjwVB1YXdU2WWx4sZBcTNA5x4KDduLhG0ucc82Qt9cG+876psFRM+TtImksHLuEkxX2fVOdCQWsczdnHCvUcsckYa65J6lPY6OogcyUtN0KqY56F+8DdFf3gj616XqimNOe0hvtvctH3CrvmErbvlLj0YOE+KvdNGGCxHic4TZafu72OG+2R4rBsNmpnQvE1KdrhyPFXqLXTG3bKwteFAHbnlr2kEcg4Uo09kwuRY+Sbq+k7l6TO1IzP3F+PBci0ii1OpbvL4S4950dvnlV3aVtPckI8nKxTb6Zwubnxuh55R/17F2f2dp9GeD2kzy7IL9tiPKyLU1WJadm0m7RtJVV9X+ModkzstuWE8hLTWFkIzy4m10ltvrXGSC0Du6SSVbppLC5cRZUowdhsnhxaDbPTlKgnlk3bt173PRRMy6wJ+ahZNKw4eR8VYZK+Qjc45wsCYV7RX0tC0m9jI8eXAH3PwWksDH+74E9D0WD0MOrNVmrmONnSbRccAYb9B9VshM6IWc8EeY5W1olTR1sbQWzEMeDYtPRJQEwS2c+Jjja1yy6SYHm3shUkNhBIB2gLZ1zBJT7+rc8LAaReCZgHUD7Bb6mPbUZHW1k3LOzTxm3OtU+XmhuqSfh6p5ebMk7wP3V6bc2sIAIN0zUJmRdkZGgi97EX9cISGmWgiFtVUtMlLTySR3tuwAfmuPqJYSWyscxw5utVC8SMG33SMIbUEbnuaBlxHCN0pjnllegZlcAb9oPmuv1S7gyM73E2ACuS01PKy8kDM9bBVIaempnPkYxoccDyCMkPblF+nk7Jm+Z939AFJNqfavGQDaxsEGe+pnlEMADnO4za3r5Kei0yqO10tgT+kG5Q+R+/wXin3tIHNsWC09I81lDTMk7hdGwOIPFvD5IFpelu3dpLYMY+zmkZPVHYZXOrWRPDgwtBHQeiTROXKaA/aeihg0zbGS/Y9u1xNyc25+KFUmmwPhb2zbkjPRajW9MlrYYxSvaD2gc5rjYOFzf0N7fJCqa1tpw4Yc08g+CO7ovFJVMaZSRgFsLbjqRdO2tDcY8rIgR1F1TljIJ5stuumSQJqIzBKJYb4OWhXaatjnZtkz0tZNmjJHBKFVMT45C+MEeICadly6Wqyh7Mmaj7o/Uy+FTgqyHd64I5BwpqSu2N2u+Knkp4qg72gB3j1R89L7460xz2Lm5HVP2yR22E48VCxslMfc+IVl9TE+KxaWu6EIU0P/ABm5pbKGk9DZD3T/AJlnENF+bqpMJC8lu/4Lrc2dyfBb5C5jD2hzWviu+M3F0RoiRGwF3A8EIgbeEPYLP8CUZpKepfAKgxDs+CWEY9coUuV6EoyNg+akLgI7lRwDAT6gFrBb6pKgjtcX4Ciq5vw9JLKCLhp2g9ScD6lSt3Wx9Sg+uTkdhTt5c8PcBnA4+v2TSAJ+zMbWAMDrNLQ23j4I5V1P5Y4vws7QOMMYcDYixHwTa/UACXMJ3O6X5KNhBF+qPiIbvbx1KSy8l5HbpQdxSTfLKlOTupzfO0fZbrSv8p3okkjy+mxZ7UDbU328Uxua5t82jFvqkkhiFEYeR/fggNSf2iYdO0d90kkapw+qNS5wvZx48VSgc4h13Hk9fNJJbFbNPpWaiQnm4H1K19DiUWxn+BSSWyJiv0b3HUqwFxI2NNr+ZVyUkGKxI/MZ/wDZJJIlyeopnEMjsT+nr/6iDVhIr3WNu6PukksPH66CdwyVFOcD1SSQdQdI47Rk8KrOTtdkpJJoFBpifxDRcq5Svd2je8efFJJUqc9X6xxEOCRjog8z3/vO+aSSSGp7XuuO8ePH1T4Se1OSkkm/CX0Upf8AI+J/gtX7J96Oua7LezjNjxfKSSnRvh8PKdUYeQOLfwSSSoqbibHPis5qDnf8YeLn9PXyKSSfEtF4v9I34oRKT+IOTwEkk/6C03N7+KSSSZn/2Q=="/>
          <p:cNvSpPr>
            <a:spLocks noChangeAspect="1" noChangeArrowheads="1"/>
          </p:cNvSpPr>
          <p:nvPr/>
        </p:nvSpPr>
        <p:spPr bwMode="auto">
          <a:xfrm>
            <a:off x="155575" y="-884238"/>
            <a:ext cx="2476500" cy="1847851"/>
          </a:xfrm>
          <a:prstGeom prst="rect">
            <a:avLst/>
          </a:prstGeom>
          <a:noFill/>
          <a:ln w="9525">
            <a:noFill/>
            <a:miter lim="800000"/>
            <a:headEnd/>
            <a:tailEnd/>
          </a:ln>
        </p:spPr>
        <p:txBody>
          <a:bodyPr/>
          <a:lstStyle/>
          <a:p>
            <a:endParaRPr lang="en-US"/>
          </a:p>
        </p:txBody>
      </p:sp>
      <p:pic>
        <p:nvPicPr>
          <p:cNvPr id="7175" name="Picture 7" descr="http://3.bp.blogspot.com/_2CFgJpGhbnA/TRNQISsAN6I/AAAAAAAAAYU/TohgSoWbI3c/s1600/091simeon.jpg"/>
          <p:cNvPicPr>
            <a:picLocks noChangeAspect="1" noChangeArrowheads="1"/>
          </p:cNvPicPr>
          <p:nvPr/>
        </p:nvPicPr>
        <p:blipFill>
          <a:blip r:embed="rId2" cstate="print"/>
          <a:srcRect/>
          <a:stretch>
            <a:fillRect/>
          </a:stretch>
        </p:blipFill>
        <p:spPr bwMode="auto">
          <a:xfrm>
            <a:off x="5580112" y="1988840"/>
            <a:ext cx="3563888" cy="4005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2000"/>
                                        <p:tgtEl>
                                          <p:spTgt spid="717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33 Un Jāzeps un Viņa māte brīnījās par to, ko viņš runāja. 34 Un Sīmeans tos svētīja un sacīja Marijai, Viņa mātei: "Redzi, Viņš ir likts par krišanu un augšāmcelšanos daudz ļaudīm Izraēlā un par zīmi, kam runā pretī. 35 Un tev pašai caur dvēseli zobens spiedīsies, lai daudz siržu domas nāktu zināmas.“</a:t>
            </a:r>
            <a:endParaRPr lang="lv-LV" sz="2600" i="1" smtClean="0"/>
          </a:p>
        </p:txBody>
      </p:sp>
      <p:sp>
        <p:nvSpPr>
          <p:cNvPr id="7" name="Rectangle 6"/>
          <p:cNvSpPr>
            <a:spLocks noChangeArrowheads="1"/>
          </p:cNvSpPr>
          <p:nvPr/>
        </p:nvSpPr>
        <p:spPr bwMode="auto">
          <a:xfrm>
            <a:off x="0" y="2071688"/>
            <a:ext cx="5004048" cy="4832092"/>
          </a:xfrm>
          <a:prstGeom prst="rect">
            <a:avLst/>
          </a:prstGeom>
          <a:noFill/>
          <a:ln w="9525">
            <a:noFill/>
            <a:miter lim="800000"/>
            <a:headEnd/>
            <a:tailEnd/>
          </a:ln>
        </p:spPr>
        <p:txBody>
          <a:bodyPr wrap="square">
            <a:spAutoFit/>
          </a:bodyPr>
          <a:lstStyle/>
          <a:p>
            <a:pPr>
              <a:buFontTx/>
              <a:buChar char="•"/>
            </a:pPr>
            <a:r>
              <a:rPr lang="lv-LV" sz="2800" b="1" dirty="0" err="1" smtClean="0"/>
              <a:t>Sīmeans</a:t>
            </a:r>
            <a:r>
              <a:rPr lang="lv-LV" sz="2800" b="1" dirty="0" smtClean="0"/>
              <a:t> svētī Jēzu </a:t>
            </a:r>
            <a:r>
              <a:rPr lang="lv-LV" sz="2800" dirty="0" smtClean="0"/>
              <a:t>un viņa vecākus, kaut daudzi Viņu šai pasaulē nolād.</a:t>
            </a:r>
          </a:p>
          <a:p>
            <a:pPr>
              <a:buFontTx/>
              <a:buChar char="•"/>
            </a:pPr>
            <a:r>
              <a:rPr lang="lv-LV" sz="2800" b="1" dirty="0" err="1" smtClean="0"/>
              <a:t>Sīmeans</a:t>
            </a:r>
            <a:r>
              <a:rPr lang="lv-LV" sz="2800" b="1" dirty="0" smtClean="0"/>
              <a:t> pravieto </a:t>
            </a:r>
            <a:r>
              <a:rPr lang="lv-LV" sz="2800" dirty="0" smtClean="0"/>
              <a:t>par to, kas sagaida Jēzu – </a:t>
            </a:r>
            <a:r>
              <a:rPr lang="lv-LV" sz="2800" b="1" dirty="0" smtClean="0"/>
              <a:t>ļaudis</a:t>
            </a:r>
            <a:r>
              <a:rPr lang="lv-LV" sz="2800" dirty="0" smtClean="0"/>
              <a:t> </a:t>
            </a:r>
            <a:r>
              <a:rPr lang="lv-LV" sz="2800" b="1" dirty="0" smtClean="0"/>
              <a:t>kritīs</a:t>
            </a:r>
            <a:r>
              <a:rPr lang="lv-LV" sz="2800" dirty="0" smtClean="0"/>
              <a:t> un </a:t>
            </a:r>
            <a:r>
              <a:rPr lang="lv-LV" sz="2800" b="1" dirty="0" smtClean="0"/>
              <a:t>augšāmcelsies</a:t>
            </a:r>
            <a:r>
              <a:rPr lang="lv-LV" sz="2800" dirty="0" smtClean="0"/>
              <a:t>.</a:t>
            </a:r>
          </a:p>
          <a:p>
            <a:pPr>
              <a:buFontTx/>
              <a:buChar char="•"/>
            </a:pPr>
            <a:r>
              <a:rPr lang="lv-LV" sz="2800" dirty="0" smtClean="0"/>
              <a:t>Kāpēc </a:t>
            </a:r>
            <a:r>
              <a:rPr lang="lv-LV" sz="2800" dirty="0" err="1" smtClean="0"/>
              <a:t>Sīmeans</a:t>
            </a:r>
            <a:r>
              <a:rPr lang="lv-LV" sz="2800" dirty="0" smtClean="0"/>
              <a:t> uzrunā tikai Mariju? </a:t>
            </a:r>
            <a:r>
              <a:rPr lang="lv-LV" sz="2800" dirty="0" smtClean="0">
                <a:sym typeface="Wingdings" pitchFamily="2" charset="2"/>
              </a:rPr>
              <a:t></a:t>
            </a:r>
            <a:r>
              <a:rPr lang="lv-LV" sz="2800" dirty="0" smtClean="0"/>
              <a:t> Jāzeps Jēzus kalpošanu nepiedzīvos. </a:t>
            </a:r>
          </a:p>
          <a:p>
            <a:pPr>
              <a:buFontTx/>
              <a:buChar char="•"/>
            </a:pPr>
            <a:r>
              <a:rPr lang="lv-LV" sz="2800" dirty="0" smtClean="0"/>
              <a:t>Marijai vienai būs jāpiedzīvo pretestība </a:t>
            </a:r>
            <a:r>
              <a:rPr lang="lv-LV" sz="2800" smtClean="0"/>
              <a:t>Jēzus kalpošanai.</a:t>
            </a:r>
            <a:endParaRPr lang="lv-LV" sz="2800" dirty="0"/>
          </a:p>
        </p:txBody>
      </p:sp>
      <p:pic>
        <p:nvPicPr>
          <p:cNvPr id="5" name="Picture 2" descr="http://3.bp.blogspot.com/-ekH5BtvyyX0/UNHGFVHJcRI/AAAAAAAABy8/twDIqCbYZNY/s1600/simeon.jpg"/>
          <p:cNvPicPr>
            <a:picLocks noChangeAspect="1" noChangeArrowheads="1"/>
          </p:cNvPicPr>
          <p:nvPr/>
        </p:nvPicPr>
        <p:blipFill>
          <a:blip r:embed="rId2" cstate="print"/>
          <a:srcRect/>
          <a:stretch>
            <a:fillRect/>
          </a:stretch>
        </p:blipFill>
        <p:spPr bwMode="auto">
          <a:xfrm>
            <a:off x="4928617" y="2060848"/>
            <a:ext cx="4215383" cy="472514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36 Un tur bija praviete Anna, Fanuēla meita, no Ašera cilts, tā bija ļoti veca un pēc savām meitas dienām viņa bija dzīvojusi septiņus gadus ar savu vīru. 37 Un tā bija atraitne ap astoņdesmit četriem gadiem; tā nešķīrās no Tempļa, bet kalpoja Dievam dienām un naktīm ar gavēšanu un lūgšanu.</a:t>
            </a:r>
            <a:endParaRPr lang="lv-LV" sz="2600" i="1" smtClean="0"/>
          </a:p>
        </p:txBody>
      </p:sp>
      <p:sp>
        <p:nvSpPr>
          <p:cNvPr id="7" name="Rectangle 6"/>
          <p:cNvSpPr>
            <a:spLocks noChangeArrowheads="1"/>
          </p:cNvSpPr>
          <p:nvPr/>
        </p:nvSpPr>
        <p:spPr bwMode="auto">
          <a:xfrm>
            <a:off x="0" y="2071688"/>
            <a:ext cx="5000625" cy="4832350"/>
          </a:xfrm>
          <a:prstGeom prst="rect">
            <a:avLst/>
          </a:prstGeom>
          <a:noFill/>
          <a:ln w="9525">
            <a:noFill/>
            <a:miter lim="800000"/>
            <a:headEnd/>
            <a:tailEnd/>
          </a:ln>
        </p:spPr>
        <p:txBody>
          <a:bodyPr>
            <a:spAutoFit/>
          </a:bodyPr>
          <a:lstStyle/>
          <a:p>
            <a:pPr>
              <a:buFontTx/>
              <a:buChar char="•"/>
            </a:pPr>
            <a:r>
              <a:rPr lang="lv-LV" sz="2800" b="1"/>
              <a:t>Simeāns nav vienīgais</a:t>
            </a:r>
            <a:r>
              <a:rPr lang="lv-LV" sz="2800"/>
              <a:t>, kas </a:t>
            </a:r>
            <a:r>
              <a:rPr lang="lv-LV" sz="2800" b="1"/>
              <a:t>priecājas</a:t>
            </a:r>
            <a:r>
              <a:rPr lang="lv-LV" sz="2800"/>
              <a:t> par Jēzu, arī praviete </a:t>
            </a:r>
            <a:r>
              <a:rPr lang="lv-LV" sz="2800" b="1"/>
              <a:t>Anna</a:t>
            </a:r>
            <a:r>
              <a:rPr lang="lv-LV" sz="2800"/>
              <a:t> priecājas.</a:t>
            </a:r>
          </a:p>
          <a:p>
            <a:pPr>
              <a:buFontTx/>
              <a:buChar char="•"/>
            </a:pPr>
            <a:r>
              <a:rPr lang="lv-LV" sz="2800"/>
              <a:t>Un te </a:t>
            </a:r>
            <a:r>
              <a:rPr lang="lv-LV" sz="2800" b="1"/>
              <a:t>patiesi</a:t>
            </a:r>
            <a:r>
              <a:rPr lang="lv-LV" sz="2800"/>
              <a:t> ir </a:t>
            </a:r>
            <a:r>
              <a:rPr lang="lv-LV" sz="2800" b="1"/>
              <a:t>jāpriecājas</a:t>
            </a:r>
            <a:r>
              <a:rPr lang="lv-LV" sz="2800"/>
              <a:t> ne tikai tā laika </a:t>
            </a:r>
            <a:r>
              <a:rPr lang="lv-LV" sz="2800" b="1"/>
              <a:t>cilvēkiem</a:t>
            </a:r>
            <a:r>
              <a:rPr lang="lv-LV" sz="2800"/>
              <a:t>, bet arī </a:t>
            </a:r>
            <a:r>
              <a:rPr lang="lv-LV" sz="2800" b="1"/>
              <a:t>mums!</a:t>
            </a:r>
          </a:p>
          <a:p>
            <a:pPr>
              <a:buFontTx/>
              <a:buChar char="•"/>
            </a:pPr>
            <a:r>
              <a:rPr lang="lv-LV" sz="2800" b="1"/>
              <a:t>Anna </a:t>
            </a:r>
            <a:r>
              <a:rPr lang="lv-LV" sz="2800"/>
              <a:t>visu </a:t>
            </a:r>
            <a:r>
              <a:rPr lang="lv-LV" sz="2800" b="1"/>
              <a:t>mūžu gaidījusi </a:t>
            </a:r>
            <a:r>
              <a:rPr lang="lv-LV" sz="2800"/>
              <a:t>uz šo notikumu un nu </a:t>
            </a:r>
            <a:r>
              <a:rPr lang="lv-LV" sz="2800" b="1"/>
              <a:t>beidzot</a:t>
            </a:r>
            <a:r>
              <a:rPr lang="lv-LV" sz="2800"/>
              <a:t> tas ir noticis, kas tā ir par </a:t>
            </a:r>
            <a:r>
              <a:rPr lang="lv-LV" sz="2800" b="1"/>
              <a:t>svētību</a:t>
            </a:r>
            <a:r>
              <a:rPr lang="lv-LV" sz="2800"/>
              <a:t> cilvēkam, kas visu </a:t>
            </a:r>
            <a:r>
              <a:rPr lang="lv-LV" sz="2800" b="1"/>
              <a:t>mūžu</a:t>
            </a:r>
            <a:r>
              <a:rPr lang="lv-LV" sz="2800"/>
              <a:t> baznīcā </a:t>
            </a:r>
            <a:r>
              <a:rPr lang="lv-LV" sz="2800" b="1"/>
              <a:t>darbojies</a:t>
            </a:r>
            <a:r>
              <a:rPr lang="lv-LV" sz="2800"/>
              <a:t>.</a:t>
            </a:r>
          </a:p>
        </p:txBody>
      </p:sp>
      <p:pic>
        <p:nvPicPr>
          <p:cNvPr id="9223" name="Picture 7" descr="http://4.bp.blogspot.com/-lgkVUTL4GPY/TbbrCS3SSrI/AAAAAAAABMc/rEGPpZsmj04/s1600/The_Prophet_Anna_ab28-v.jpg"/>
          <p:cNvPicPr>
            <a:picLocks noChangeAspect="1" noChangeArrowheads="1"/>
          </p:cNvPicPr>
          <p:nvPr/>
        </p:nvPicPr>
        <p:blipFill>
          <a:blip r:embed="rId2" cstate="print"/>
          <a:srcRect/>
          <a:stretch>
            <a:fillRect/>
          </a:stretch>
        </p:blipFill>
        <p:spPr bwMode="auto">
          <a:xfrm>
            <a:off x="4786314" y="1857364"/>
            <a:ext cx="4286248" cy="48577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38 Tā arī tai pašā stundā piegāja un slavēja To Kungu, par To runādama uz visiem, kas Jeruzalemē gaidīja uz pestīšanu. 39 Un, visu pēc Tā Kunga bauslības izpildījuši, tie atgriezās Galilejā, savā pilsētā Nacaretē. 40 Bet bērns auga un tapa stiprs garā, pilns gudrības, un Dieva žēlastība bija ar Viņu.</a:t>
            </a:r>
            <a:endParaRPr lang="lv-LV" sz="2600" i="1" smtClean="0"/>
          </a:p>
        </p:txBody>
      </p:sp>
      <p:sp>
        <p:nvSpPr>
          <p:cNvPr id="7" name="Rectangle 6"/>
          <p:cNvSpPr>
            <a:spLocks noChangeArrowheads="1"/>
          </p:cNvSpPr>
          <p:nvPr/>
        </p:nvSpPr>
        <p:spPr bwMode="auto">
          <a:xfrm>
            <a:off x="0" y="2143125"/>
            <a:ext cx="5072063" cy="4400550"/>
          </a:xfrm>
          <a:prstGeom prst="rect">
            <a:avLst/>
          </a:prstGeom>
          <a:noFill/>
          <a:ln w="9525">
            <a:noFill/>
            <a:miter lim="800000"/>
            <a:headEnd/>
            <a:tailEnd/>
          </a:ln>
        </p:spPr>
        <p:txBody>
          <a:bodyPr>
            <a:spAutoFit/>
          </a:bodyPr>
          <a:lstStyle/>
          <a:p>
            <a:pPr>
              <a:buFontTx/>
              <a:buChar char="•"/>
            </a:pPr>
            <a:r>
              <a:rPr lang="lv-LV" sz="2800" b="1"/>
              <a:t>Kā </a:t>
            </a:r>
            <a:r>
              <a:rPr lang="lv-LV" sz="2800"/>
              <a:t>lai citādāk </a:t>
            </a:r>
            <a:r>
              <a:rPr lang="lv-LV" sz="2800" b="1"/>
              <a:t>Dievam</a:t>
            </a:r>
            <a:r>
              <a:rPr lang="lv-LV" sz="2800"/>
              <a:t> izsaka </a:t>
            </a:r>
            <a:r>
              <a:rPr lang="lv-LV" sz="2800" b="1"/>
              <a:t>pateicību</a:t>
            </a:r>
            <a:r>
              <a:rPr lang="lv-LV" sz="2800"/>
              <a:t> par lielām </a:t>
            </a:r>
            <a:r>
              <a:rPr lang="lv-LV" sz="2800" b="1"/>
              <a:t>lietām</a:t>
            </a:r>
            <a:r>
              <a:rPr lang="lv-LV" sz="2800"/>
              <a:t>, kas tavā </a:t>
            </a:r>
            <a:r>
              <a:rPr lang="lv-LV" sz="2800" b="1"/>
              <a:t>dzīvē noticis</a:t>
            </a:r>
            <a:r>
              <a:rPr lang="lv-LV" sz="2800"/>
              <a:t>, kā tik Viņu </a:t>
            </a:r>
            <a:r>
              <a:rPr lang="lv-LV" sz="2800" b="1"/>
              <a:t>slavējot</a:t>
            </a:r>
            <a:r>
              <a:rPr lang="lv-LV" sz="2800"/>
              <a:t> </a:t>
            </a:r>
            <a:r>
              <a:rPr lang="lv-LV" sz="2800" b="1"/>
              <a:t>visiem dzirdot</a:t>
            </a:r>
            <a:r>
              <a:rPr lang="lv-LV" sz="2800"/>
              <a:t>!</a:t>
            </a:r>
            <a:endParaRPr lang="lv-LV" sz="2800" b="1"/>
          </a:p>
          <a:p>
            <a:pPr>
              <a:buFontTx/>
              <a:buChar char="•"/>
            </a:pPr>
            <a:r>
              <a:rPr lang="lv-LV" sz="2800" b="1"/>
              <a:t>Bērns nepalika tikai bērns!</a:t>
            </a:r>
          </a:p>
          <a:p>
            <a:pPr>
              <a:buFontTx/>
              <a:buChar char="•"/>
            </a:pPr>
            <a:r>
              <a:rPr lang="lv-LV" sz="2800"/>
              <a:t>Jēzus auga un kļuva jo dienas jo:</a:t>
            </a:r>
          </a:p>
          <a:p>
            <a:pPr>
              <a:buFontTx/>
              <a:buChar char="•"/>
            </a:pPr>
            <a:r>
              <a:rPr lang="lv-LV" sz="2800" b="1"/>
              <a:t>Stiprāks Garā</a:t>
            </a:r>
          </a:p>
          <a:p>
            <a:pPr>
              <a:buFontTx/>
              <a:buChar char="•"/>
            </a:pPr>
            <a:r>
              <a:rPr lang="lv-LV" sz="2800" b="1"/>
              <a:t>Pilns gudrības </a:t>
            </a:r>
          </a:p>
          <a:p>
            <a:pPr>
              <a:buFontTx/>
              <a:buChar char="•"/>
            </a:pPr>
            <a:r>
              <a:rPr lang="lv-LV" sz="2800" b="1"/>
              <a:t>Dieva žēlastības!</a:t>
            </a:r>
          </a:p>
        </p:txBody>
      </p:sp>
      <p:pic>
        <p:nvPicPr>
          <p:cNvPr id="4"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072066" y="1953092"/>
            <a:ext cx="4071934" cy="49049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5929313"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857875" cy="5508625"/>
          </a:xfrm>
          <a:prstGeom prst="rect">
            <a:avLst/>
          </a:prstGeom>
          <a:noFill/>
          <a:ln w="9525">
            <a:noFill/>
            <a:miter lim="800000"/>
            <a:headEnd/>
            <a:tailEnd/>
          </a:ln>
        </p:spPr>
        <p:txBody>
          <a:bodyPr>
            <a:spAutoFit/>
          </a:bodyPr>
          <a:lstStyle/>
          <a:p>
            <a:pPr>
              <a:buFontTx/>
              <a:buChar char="•"/>
            </a:pPr>
            <a:r>
              <a:rPr lang="lv-LV" sz="3200" b="1"/>
              <a:t>Gara vadība </a:t>
            </a:r>
            <a:r>
              <a:rPr lang="lv-LV" sz="3200"/>
              <a:t>ir </a:t>
            </a:r>
            <a:r>
              <a:rPr lang="lv-LV" sz="3200" b="1"/>
              <a:t>neaptverama</a:t>
            </a:r>
            <a:r>
              <a:rPr lang="lv-LV" sz="3200"/>
              <a:t>!</a:t>
            </a:r>
          </a:p>
          <a:p>
            <a:pPr>
              <a:buFontTx/>
              <a:buChar char="•"/>
            </a:pPr>
            <a:r>
              <a:rPr lang="lv-LV" sz="3200" b="1"/>
              <a:t>Dievs</a:t>
            </a:r>
            <a:r>
              <a:rPr lang="lv-LV" sz="3200"/>
              <a:t> bieži vien rīkojas </a:t>
            </a:r>
            <a:r>
              <a:rPr lang="lv-LV" sz="3200" b="1"/>
              <a:t>pretēji</a:t>
            </a:r>
            <a:r>
              <a:rPr lang="lv-LV" sz="3200"/>
              <a:t> pasaules </a:t>
            </a:r>
            <a:r>
              <a:rPr lang="lv-LV" sz="3200" b="1"/>
              <a:t>gaidām</a:t>
            </a:r>
            <a:r>
              <a:rPr lang="lv-LV" sz="3200"/>
              <a:t> – Viņš </a:t>
            </a:r>
            <a:r>
              <a:rPr lang="lv-LV" sz="3200" b="1"/>
              <a:t>ienāk</a:t>
            </a:r>
            <a:r>
              <a:rPr lang="lv-LV" sz="3200"/>
              <a:t> </a:t>
            </a:r>
            <a:r>
              <a:rPr lang="lv-LV" sz="3200" b="1"/>
              <a:t>pasaule</a:t>
            </a:r>
            <a:r>
              <a:rPr lang="lv-LV" sz="3200"/>
              <a:t> </a:t>
            </a:r>
            <a:r>
              <a:rPr lang="lv-LV" sz="3200" b="1"/>
              <a:t>ne</a:t>
            </a:r>
            <a:r>
              <a:rPr lang="lv-LV" sz="3200"/>
              <a:t> </a:t>
            </a:r>
            <a:r>
              <a:rPr lang="lv-LV" sz="3200" b="1"/>
              <a:t>ķēniņu namā</a:t>
            </a:r>
            <a:r>
              <a:rPr lang="lv-LV" sz="3200"/>
              <a:t>, bet pie </a:t>
            </a:r>
            <a:r>
              <a:rPr lang="lv-LV" sz="3200" b="1"/>
              <a:t>nabagiem ļaudīm</a:t>
            </a:r>
            <a:r>
              <a:rPr lang="lv-LV" sz="3200"/>
              <a:t>.</a:t>
            </a:r>
          </a:p>
          <a:p>
            <a:pPr>
              <a:buFontTx/>
              <a:buChar char="•"/>
            </a:pPr>
            <a:r>
              <a:rPr lang="lv-LV" sz="3200"/>
              <a:t>Bet tiem, kam ir </a:t>
            </a:r>
            <a:r>
              <a:rPr lang="lv-LV" sz="3200" b="1"/>
              <a:t>Sv. Gara dāvāta</a:t>
            </a:r>
            <a:r>
              <a:rPr lang="lv-LV" sz="3200"/>
              <a:t> </a:t>
            </a:r>
            <a:r>
              <a:rPr lang="lv-LV" sz="3200" b="1"/>
              <a:t>ticība</a:t>
            </a:r>
            <a:r>
              <a:rPr lang="lv-LV" sz="3200"/>
              <a:t>, tie spēj </a:t>
            </a:r>
            <a:r>
              <a:rPr lang="lv-LV" sz="3200" b="1"/>
              <a:t>ieraudzīt</a:t>
            </a:r>
            <a:r>
              <a:rPr lang="lv-LV" sz="3200"/>
              <a:t> īsto </a:t>
            </a:r>
            <a:r>
              <a:rPr lang="lv-LV" sz="3200" b="1"/>
              <a:t>bagātību</a:t>
            </a:r>
            <a:r>
              <a:rPr lang="lv-LV" sz="3200"/>
              <a:t> – Jēzus bērniņu, kurš ir </a:t>
            </a:r>
            <a:r>
              <a:rPr lang="lv-LV" sz="3200" b="1"/>
              <a:t>jaundzimušais</a:t>
            </a:r>
            <a:r>
              <a:rPr lang="lv-LV" sz="3200"/>
              <a:t> </a:t>
            </a:r>
            <a:r>
              <a:rPr lang="lv-LV" sz="3200" b="1"/>
              <a:t>kungu kungs </a:t>
            </a:r>
            <a:r>
              <a:rPr lang="lv-LV" sz="3200"/>
              <a:t>un </a:t>
            </a:r>
            <a:r>
              <a:rPr lang="lv-LV" sz="3200" b="1"/>
              <a:t>ķēniņu ķēniņš</a:t>
            </a:r>
            <a:r>
              <a:rPr lang="lv-LV" sz="3200"/>
              <a:t>. Āmen</a:t>
            </a:r>
          </a:p>
        </p:txBody>
      </p:sp>
      <p:pic>
        <p:nvPicPr>
          <p:cNvPr id="5" name="Picture 5" descr="http://1.bp.blogspot.com/-UIsbMVtTf-0/TjF_vRgUlSI/AAAAAAAAAMA/OsBF2ABFBX8/s1600/Anna%2Band%2BJesus.jpg"/>
          <p:cNvPicPr>
            <a:picLocks noChangeAspect="1" noChangeArrowheads="1"/>
          </p:cNvPicPr>
          <p:nvPr/>
        </p:nvPicPr>
        <p:blipFill>
          <a:blip r:embed="rId2" cstate="print"/>
          <a:srcRect/>
          <a:stretch>
            <a:fillRect/>
          </a:stretch>
        </p:blipFill>
        <p:spPr bwMode="auto">
          <a:xfrm>
            <a:off x="5786446" y="1"/>
            <a:ext cx="3357554" cy="3679642"/>
          </a:xfrm>
          <a:prstGeom prst="rect">
            <a:avLst/>
          </a:prstGeom>
          <a:ln>
            <a:noFill/>
          </a:ln>
          <a:effectLst>
            <a:softEdge rad="112500"/>
          </a:effectLst>
        </p:spPr>
      </p:pic>
      <p:pic>
        <p:nvPicPr>
          <p:cNvPr id="6" name="Picture 7" descr="http://3.bp.blogspot.com/_2CFgJpGhbnA/TRNQISsAN6I/AAAAAAAAAYU/TohgSoWbI3c/s1600/091simeon.jpg"/>
          <p:cNvPicPr>
            <a:picLocks noChangeAspect="1" noChangeArrowheads="1"/>
          </p:cNvPicPr>
          <p:nvPr/>
        </p:nvPicPr>
        <p:blipFill>
          <a:blip r:embed="rId3" cstate="print"/>
          <a:srcRect/>
          <a:stretch>
            <a:fillRect/>
          </a:stretch>
        </p:blipFill>
        <p:spPr bwMode="auto">
          <a:xfrm>
            <a:off x="5572132" y="3571876"/>
            <a:ext cx="3571868" cy="32861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1156</TotalTime>
  <Words>805</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Lk.2:31-40 Sīmeans un Anna</vt:lpstr>
      <vt:lpstr>Lk.2:31-40 Sīmeans un Anna</vt:lpstr>
      <vt:lpstr>2 Ticības paraugi</vt:lpstr>
      <vt:lpstr>Sīmeana paraugs</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67</cp:revision>
  <dcterms:created xsi:type="dcterms:W3CDTF">2010-10-07T14:46:11Z</dcterms:created>
  <dcterms:modified xsi:type="dcterms:W3CDTF">2022-01-05T12:52:03Z</dcterms:modified>
</cp:coreProperties>
</file>