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2" r:id="rId2"/>
    <p:sldId id="298" r:id="rId3"/>
    <p:sldId id="311" r:id="rId4"/>
    <p:sldId id="312" r:id="rId5"/>
    <p:sldId id="301" r:id="rId6"/>
    <p:sldId id="302" r:id="rId7"/>
    <p:sldId id="313" r:id="rId8"/>
    <p:sldId id="303" r:id="rId9"/>
    <p:sldId id="299" r:id="rId10"/>
    <p:sldId id="306" r:id="rId11"/>
    <p:sldId id="307" r:id="rId12"/>
    <p:sldId id="310" r:id="rId13"/>
    <p:sldId id="292" r:id="rId14"/>
    <p:sldId id="314" r:id="rId15"/>
    <p:sldId id="304" r:id="rId16"/>
    <p:sldId id="308" r:id="rId17"/>
    <p:sldId id="305" r:id="rId18"/>
    <p:sldId id="309" r:id="rId19"/>
    <p:sldId id="315" r:id="rId20"/>
    <p:sldId id="289" r:id="rId21"/>
    <p:sldId id="272" r:id="rId22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30" autoAdjust="0"/>
    <p:restoredTop sz="94660"/>
  </p:normalViewPr>
  <p:slideViewPr>
    <p:cSldViewPr>
      <p:cViewPr>
        <p:scale>
          <a:sx n="66" d="100"/>
          <a:sy n="66" d="100"/>
        </p:scale>
        <p:origin x="-103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11-14T15:03:59.816" idx="1">
    <p:pos x="5423" y="1786"/>
    <p:text>Latvijas Baznīcas Vēsture /R.Feldmanis?, 293.lpp.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2EA01BE-FD88-41DD-95CE-612E9E9970CB}" type="datetimeFigureOut">
              <a:rPr lang="en-US"/>
              <a:pPr>
                <a:defRPr/>
              </a:pPr>
              <a:t>11/16/2023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8879D5B-A251-4DA9-8236-FF3F25794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1AC6A-696C-48AD-9524-57327201A87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E5D12-4E98-4F24-8409-387300E596B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8AD39-9BE6-439E-A5E3-3A6FD1DA206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3C9D1-47CC-4B3C-AA84-F59F6FF4FA4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C7F73-5C23-46E6-ACA5-A3D541510D2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17AB-6CF7-4870-81B2-FB61821E7E6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B4C59-931B-43A3-A75B-5F88C8FD016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247BF-6923-4F62-AA5D-9A6B249E405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9EC93-9393-4D70-82F4-F222351FD25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9AE0B-F37D-465A-A868-69502517172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BE386-B835-48B8-8871-61530C80D80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581C56C-5154-407E-A0E8-A30E4663A19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03242" cy="566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0675" y="0"/>
            <a:ext cx="8894763" cy="1071563"/>
          </a:xfrm>
        </p:spPr>
        <p:txBody>
          <a:bodyPr/>
          <a:lstStyle/>
          <a:p>
            <a:pPr eaLnBrk="1" hangingPunct="1"/>
            <a:r>
              <a:rPr lang="lv-LV" b="1" dirty="0" smtClean="0"/>
              <a:t>Jņ.1:1 Latvijai 105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500938" y="0"/>
            <a:ext cx="1643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smtClean="0"/>
              <a:t>19.nov.2023.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F0DB71-FCA7-4149-8CF2-41528BFA9411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0" y="5805264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 dirty="0" smtClean="0"/>
              <a:t>„</a:t>
            </a:r>
            <a:r>
              <a:rPr lang="es-ES" sz="3200" i="1" dirty="0" err="1" smtClean="0"/>
              <a:t>Iesākumā</a:t>
            </a:r>
            <a:r>
              <a:rPr lang="es-ES" sz="3200" i="1" dirty="0" smtClean="0"/>
              <a:t> bija </a:t>
            </a:r>
            <a:r>
              <a:rPr lang="es-ES" sz="3200" i="1" dirty="0" err="1" smtClean="0"/>
              <a:t>Vārds</a:t>
            </a:r>
            <a:r>
              <a:rPr lang="es-ES" sz="3200" i="1" dirty="0" smtClean="0"/>
              <a:t>, un </a:t>
            </a:r>
            <a:r>
              <a:rPr lang="es-ES" sz="3200" i="1" dirty="0" err="1" smtClean="0"/>
              <a:t>Vārds</a:t>
            </a:r>
            <a:r>
              <a:rPr lang="es-ES" sz="3200" i="1" dirty="0" smtClean="0"/>
              <a:t> bija pie </a:t>
            </a:r>
            <a:r>
              <a:rPr lang="es-ES" sz="3200" i="1" dirty="0" err="1" smtClean="0"/>
              <a:t>Dieva</a:t>
            </a:r>
            <a:r>
              <a:rPr lang="es-ES" sz="3200" i="1" dirty="0" smtClean="0"/>
              <a:t>, un </a:t>
            </a:r>
            <a:r>
              <a:rPr lang="es-ES" sz="3200" i="1" dirty="0" err="1" smtClean="0"/>
              <a:t>Vārds</a:t>
            </a:r>
            <a:r>
              <a:rPr lang="es-ES" sz="3200" i="1" dirty="0" smtClean="0"/>
              <a:t> bija </a:t>
            </a:r>
            <a:r>
              <a:rPr lang="es-ES" sz="3200" i="1" dirty="0" err="1" smtClean="0"/>
              <a:t>Dievs</a:t>
            </a:r>
            <a:r>
              <a:rPr lang="es-ES" sz="3200" i="1" dirty="0" smtClean="0"/>
              <a:t>.</a:t>
            </a:r>
            <a:r>
              <a:rPr lang="lv-LV" sz="3200" dirty="0" smtClean="0"/>
              <a:t>”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3" name="Picture 9" descr="http://www.videsvestis.lv/issues%5C084%5C36%5C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991767"/>
            <a:ext cx="4608512" cy="2866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dirty="0" smtClean="0">
                <a:solidFill>
                  <a:schemeClr val="tx1"/>
                </a:solidFill>
              </a:rPr>
              <a:t>Brāļu draudze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lv-LV" sz="2800" b="1" dirty="0" smtClean="0"/>
              <a:t>Kristīgās ticības sākumi </a:t>
            </a:r>
            <a:r>
              <a:rPr lang="lv-LV" sz="2800" dirty="0" smtClean="0"/>
              <a:t>latviešu tautā </a:t>
            </a:r>
            <a:r>
              <a:rPr lang="lv-LV" sz="2800" b="1" dirty="0" smtClean="0"/>
              <a:t>ļoti vāji </a:t>
            </a:r>
            <a:r>
              <a:rPr lang="lv-LV" sz="2800" dirty="0" smtClean="0"/>
              <a:t>bija </a:t>
            </a:r>
            <a:r>
              <a:rPr lang="lv-LV" sz="2800" b="1" dirty="0" smtClean="0"/>
              <a:t>katoļu laikos</a:t>
            </a:r>
            <a:r>
              <a:rPr lang="lv-LV" sz="2800" dirty="0" smtClean="0"/>
              <a:t>, tad </a:t>
            </a:r>
            <a:r>
              <a:rPr lang="lv-LV" sz="2800" b="1" dirty="0" smtClean="0"/>
              <a:t>spēcīgākus impulsus </a:t>
            </a:r>
            <a:r>
              <a:rPr lang="lv-LV" sz="2800" dirty="0" smtClean="0"/>
              <a:t>guva ar </a:t>
            </a:r>
            <a:r>
              <a:rPr lang="lv-LV" sz="2800" b="1" dirty="0" smtClean="0"/>
              <a:t>Manceļa, </a:t>
            </a:r>
            <a:r>
              <a:rPr lang="lv-LV" sz="2800" b="1" dirty="0" err="1" smtClean="0"/>
              <a:t>Fīrekera</a:t>
            </a:r>
            <a:r>
              <a:rPr lang="lv-LV" sz="2800" b="1" dirty="0" smtClean="0"/>
              <a:t>, Glika garīgo rakstniecību</a:t>
            </a:r>
            <a:r>
              <a:rPr lang="lv-LV" sz="2800" dirty="0" smtClean="0"/>
              <a:t>, bet īsto apzinīgo </a:t>
            </a:r>
            <a:r>
              <a:rPr lang="lv-LV" sz="2800" b="1" dirty="0" smtClean="0"/>
              <a:t>iesakņošanos latviešu </a:t>
            </a:r>
            <a:r>
              <a:rPr lang="lv-LV" sz="2800" dirty="0" smtClean="0"/>
              <a:t>tautā vērojam ar </a:t>
            </a:r>
            <a:r>
              <a:rPr lang="lv-LV" sz="2800" b="1" dirty="0" smtClean="0"/>
              <a:t>Brāļu draudžu darbošanos</a:t>
            </a:r>
            <a:r>
              <a:rPr lang="lv-LV" sz="2800" dirty="0" smtClean="0"/>
              <a:t>. /R.Feldmanis/</a:t>
            </a:r>
          </a:p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lv-LV" sz="2800" dirty="0" smtClean="0"/>
              <a:t>Tieši </a:t>
            </a:r>
            <a:r>
              <a:rPr lang="lv-LV" sz="2800" b="1" dirty="0"/>
              <a:t>Baznīcas atmoda </a:t>
            </a:r>
            <a:r>
              <a:rPr lang="lv-LV" sz="2800" dirty="0"/>
              <a:t>caur </a:t>
            </a:r>
            <a:r>
              <a:rPr lang="lv-LV" sz="2800" b="1" dirty="0"/>
              <a:t>Brāļu draudzēm                 </a:t>
            </a:r>
            <a:r>
              <a:rPr lang="lv-LV" sz="2800" dirty="0"/>
              <a:t>18</a:t>
            </a:r>
            <a:r>
              <a:rPr lang="lv-LV" sz="2800" dirty="0" smtClean="0"/>
              <a:t>.-</a:t>
            </a:r>
            <a:r>
              <a:rPr lang="lv-LV" sz="2800" dirty="0" smtClean="0"/>
              <a:t>19</a:t>
            </a:r>
            <a:r>
              <a:rPr lang="lv-LV" sz="2800" dirty="0" smtClean="0"/>
              <a:t>.gs</a:t>
            </a:r>
            <a:r>
              <a:rPr lang="lv-LV" sz="2800" dirty="0"/>
              <a:t>. noveda pie domas, ka </a:t>
            </a:r>
            <a:r>
              <a:rPr lang="lv-LV" sz="2800" b="1" dirty="0"/>
              <a:t>latviešu tauta </a:t>
            </a:r>
            <a:r>
              <a:rPr lang="lv-LV" sz="2800" dirty="0"/>
              <a:t>spētu </a:t>
            </a:r>
            <a:r>
              <a:rPr lang="lv-LV" sz="2800" b="1" dirty="0"/>
              <a:t>pastāvēt</a:t>
            </a:r>
            <a:r>
              <a:rPr lang="lv-LV" sz="2800" dirty="0"/>
              <a:t> pati </a:t>
            </a:r>
            <a:r>
              <a:rPr lang="lv-LV" sz="2800" b="1" dirty="0"/>
              <a:t>par sevi </a:t>
            </a:r>
            <a:r>
              <a:rPr lang="lv-LV" sz="2800" dirty="0"/>
              <a:t>un </a:t>
            </a:r>
            <a:r>
              <a:rPr lang="lv-LV" sz="2800" b="1" dirty="0"/>
              <a:t>Latvijas</a:t>
            </a:r>
            <a:r>
              <a:rPr lang="lv-LV" sz="2800" dirty="0"/>
              <a:t> </a:t>
            </a:r>
            <a:r>
              <a:rPr lang="lv-LV" sz="2800" b="1" dirty="0"/>
              <a:t>neatkarības</a:t>
            </a:r>
            <a:r>
              <a:rPr lang="lv-LV" sz="2800" dirty="0"/>
              <a:t> </a:t>
            </a:r>
            <a:r>
              <a:rPr lang="lv-LV" sz="2800" b="1" dirty="0"/>
              <a:t>1918.g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012CAD-9EEE-4D5A-93C0-713584B52634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11266" name="Picture 2" descr="BRĀĻU DRAUDZE VIDZEMES KULTŪRTELP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739985"/>
            <a:ext cx="3384376" cy="3118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116632"/>
            <a:ext cx="9143999" cy="692150"/>
          </a:xfrm>
        </p:spPr>
        <p:txBody>
          <a:bodyPr/>
          <a:lstStyle/>
          <a:p>
            <a:pPr eaLnBrk="1" hangingPunct="1"/>
            <a:r>
              <a:rPr lang="lv-LV" sz="4300" b="1" dirty="0" smtClean="0">
                <a:solidFill>
                  <a:schemeClr val="tx1"/>
                </a:solidFill>
              </a:rPr>
              <a:t>Brāļu </a:t>
            </a:r>
            <a:r>
              <a:rPr lang="lv-LV" sz="4300" b="1" dirty="0" smtClean="0">
                <a:solidFill>
                  <a:schemeClr val="tx1"/>
                </a:solidFill>
              </a:rPr>
              <a:t>draudzes vēsture Latvijā</a:t>
            </a:r>
            <a:endParaRPr lang="lv-LV" sz="4300" b="1" dirty="0" smtClean="0">
              <a:solidFill>
                <a:schemeClr val="tx1"/>
              </a:solidFill>
            </a:endParaRPr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012CAD-9EEE-4D5A-93C0-713584B52634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9218" name="Picture 2" descr="Vidzemes plānošanas reģions — Vikipēd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81249"/>
            <a:ext cx="7620000" cy="4476751"/>
          </a:xfrm>
          <a:prstGeom prst="rect">
            <a:avLst/>
          </a:prstGeom>
          <a:noFill/>
        </p:spPr>
      </p:pic>
      <p:pic>
        <p:nvPicPr>
          <p:cNvPr id="8" name="Picture 2" descr="BRĀĻU DRAUDZE VIDZEMES KULTŪRTELP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692696"/>
            <a:ext cx="2699792" cy="24873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8"/>
          <p:cNvSpPr/>
          <p:nvPr/>
        </p:nvSpPr>
        <p:spPr>
          <a:xfrm>
            <a:off x="179512" y="836712"/>
            <a:ext cx="5976664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Pirmie </a:t>
            </a:r>
            <a:r>
              <a:rPr lang="lv-LV" sz="2800" dirty="0" err="1" smtClean="0">
                <a:solidFill>
                  <a:schemeClr val="tx1"/>
                </a:solidFill>
              </a:rPr>
              <a:t>Hernhūtes</a:t>
            </a:r>
            <a:r>
              <a:rPr lang="lv-LV" sz="2800" dirty="0" smtClean="0">
                <a:solidFill>
                  <a:schemeClr val="tx1"/>
                </a:solidFill>
              </a:rPr>
              <a:t> Brāļu draudzes pārstāvji Latvijā ieradās 1729.gadā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51520" y="2276872"/>
            <a:ext cx="5688632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1739.gadā sāka noturēt pirmās latviešu svētdienas sapulces un iesvētes mācības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51520" y="3861048"/>
            <a:ext cx="5976664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1742.gadā tika organizētas pirmās 4 Brāļu draudzes: Valmierā, Straupē, Liepā un Mārsnēnos.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51520" y="5589240"/>
            <a:ext cx="5976664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1742.gadā iznāca garīgo dziesmu krājums ar 235 dziesmām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732240" y="3140968"/>
            <a:ext cx="2123728" cy="8640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Jērs uzvarētājs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9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38"/>
            <a:ext cx="9144000" cy="1143000"/>
          </a:xfrm>
        </p:spPr>
        <p:txBody>
          <a:bodyPr/>
          <a:lstStyle/>
          <a:p>
            <a:r>
              <a:rPr lang="lv-LV" b="1" dirty="0" smtClean="0"/>
              <a:t>14. Nāc tu Latvju Pestītāj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9054"/>
            <a:ext cx="6429388" cy="516890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lv-LV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Nāc, Tu  </a:t>
            </a:r>
            <a:r>
              <a:rPr lang="lv-LV" sz="28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latvju  Pestītājs</a:t>
            </a:r>
            <a:r>
              <a:rPr lang="lv-LV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 Ko  mums  Dievs  ir  </a:t>
            </a:r>
            <a:r>
              <a:rPr lang="lv-LV" sz="2800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dāvinājs</a:t>
            </a:r>
            <a:r>
              <a:rPr lang="lv-LV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 Bērns  no  šķīstas jaunavas, Par ko visi brīnījās.</a:t>
            </a:r>
          </a:p>
          <a:p>
            <a:pPr marL="0" indent="0">
              <a:spcBef>
                <a:spcPts val="0"/>
              </a:spcBef>
            </a:pPr>
            <a:endParaRPr lang="lv-LV" sz="2800" i="1" dirty="0" smtClean="0"/>
          </a:p>
          <a:p>
            <a:pPr marL="0" indent="0">
              <a:spcBef>
                <a:spcPts val="0"/>
              </a:spcBef>
            </a:pPr>
            <a:r>
              <a:rPr lang="lv-LV" sz="2800" dirty="0" smtClean="0"/>
              <a:t>Šī </a:t>
            </a:r>
            <a:r>
              <a:rPr lang="lv-LV" sz="2800" b="1" dirty="0" smtClean="0"/>
              <a:t>brāļu draudžu dziesma </a:t>
            </a:r>
            <a:r>
              <a:rPr lang="lv-LV" sz="2800" dirty="0" smtClean="0"/>
              <a:t>apliecina viņu </a:t>
            </a:r>
            <a:r>
              <a:rPr lang="lv-LV" sz="2800" b="1" dirty="0" smtClean="0"/>
              <a:t>jauniegūto ticību</a:t>
            </a:r>
            <a:r>
              <a:rPr lang="lv-LV" sz="2800" dirty="0" smtClean="0"/>
              <a:t>, ka </a:t>
            </a:r>
            <a:r>
              <a:rPr lang="lv-LV" sz="2800" b="1" dirty="0" smtClean="0"/>
              <a:t>Jēzus</a:t>
            </a:r>
            <a:r>
              <a:rPr lang="lv-LV" sz="2800" dirty="0" smtClean="0"/>
              <a:t> nav tikai </a:t>
            </a:r>
            <a:r>
              <a:rPr lang="lv-LV" sz="2800" b="1" dirty="0" smtClean="0"/>
              <a:t>vāciešu pestītājs, vāciešu Dievs</a:t>
            </a:r>
            <a:r>
              <a:rPr lang="lv-LV" sz="2800" dirty="0" smtClean="0"/>
              <a:t>, bet Viņš ir arī </a:t>
            </a:r>
            <a:r>
              <a:rPr lang="lv-LV" sz="2800" b="1" dirty="0" smtClean="0"/>
              <a:t>latviešu pestītājs</a:t>
            </a:r>
            <a:r>
              <a:rPr lang="lv-LV" sz="2800" dirty="0" smtClean="0"/>
              <a:t>, </a:t>
            </a:r>
            <a:r>
              <a:rPr lang="lv-LV" sz="2800" b="1" dirty="0" smtClean="0"/>
              <a:t>visu tautu pestītājs</a:t>
            </a:r>
            <a:r>
              <a:rPr lang="lv-LV" sz="2800" dirty="0" smtClean="0"/>
              <a:t>. </a:t>
            </a:r>
          </a:p>
          <a:p>
            <a:pPr marL="0" indent="0">
              <a:spcBef>
                <a:spcPts val="0"/>
              </a:spcBef>
            </a:pPr>
            <a:r>
              <a:rPr lang="lv-LV" sz="2800" dirty="0" smtClean="0"/>
              <a:t>Cik </a:t>
            </a:r>
            <a:r>
              <a:rPr lang="lv-LV" sz="2800" b="1" dirty="0" smtClean="0"/>
              <a:t>nozīmīga lieta </a:t>
            </a:r>
            <a:r>
              <a:rPr lang="lv-LV" sz="2800" dirty="0" smtClean="0"/>
              <a:t>ir, ka </a:t>
            </a:r>
            <a:r>
              <a:rPr lang="lv-LV" sz="2800" b="1" dirty="0" smtClean="0"/>
              <a:t>tautai evaņģēlijs</a:t>
            </a:r>
            <a:r>
              <a:rPr lang="lv-LV" sz="2800" dirty="0" smtClean="0"/>
              <a:t> tiek </a:t>
            </a:r>
            <a:r>
              <a:rPr lang="lv-LV" sz="2800" b="1" dirty="0" smtClean="0"/>
              <a:t>sludināts viņas valodā</a:t>
            </a:r>
            <a:r>
              <a:rPr lang="lv-LV" sz="2800" dirty="0" smtClean="0"/>
              <a:t>!</a:t>
            </a:r>
            <a:endParaRPr lang="en-US" sz="2800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86DF38-41F5-49C6-BF15-927355CB300A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7" name="Picture 7" descr="http://www.ohiosfirstvillage.com/%7Eschoen/uploads/Moravian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5395" y="1000108"/>
            <a:ext cx="286860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Attēlu rezultāti vaicājumam “jesus cross”"/>
          <p:cNvPicPr>
            <a:picLocks noChangeAspect="1" noChangeArrowheads="1"/>
          </p:cNvPicPr>
          <p:nvPr/>
        </p:nvPicPr>
        <p:blipFill>
          <a:blip r:embed="rId3" cstate="print"/>
          <a:srcRect l="22897" r="12266"/>
          <a:stretch>
            <a:fillRect/>
          </a:stretch>
        </p:blipFill>
        <p:spPr bwMode="auto">
          <a:xfrm>
            <a:off x="6357950" y="3800474"/>
            <a:ext cx="2643206" cy="30575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2" y="116632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dirty="0" smtClean="0">
                <a:solidFill>
                  <a:schemeClr val="tx1"/>
                </a:solidFill>
              </a:rPr>
              <a:t>1. Skolotāju sagatavošanas skola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764704"/>
            <a:ext cx="914400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3000"/>
              </a:lnSpc>
            </a:pPr>
            <a:r>
              <a:rPr lang="lv-LV" sz="2600" dirty="0" smtClean="0"/>
              <a:t>“</a:t>
            </a:r>
            <a:r>
              <a:rPr lang="lv-LV" sz="2600" i="1" dirty="0" smtClean="0"/>
              <a:t>Kāda bezgalīgi svarīga lieta bija skolotāju sagatavošana. Brāļu draudzes 1738.g. Valmierā atvēra LV 1. skolotāju sagatavošanas skolu</a:t>
            </a:r>
            <a:r>
              <a:rPr lang="lv-LV" sz="2600" dirty="0" smtClean="0"/>
              <a:t>.” /R.Feldmanis/</a:t>
            </a:r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012CAD-9EEE-4D5A-93C0-713584B52634}" type="slidenum">
              <a:rPr lang="lv-LV" smtClean="0"/>
              <a:pPr/>
              <a:t>13</a:t>
            </a:fld>
            <a:endParaRPr lang="lv-LV" smtClean="0"/>
          </a:p>
        </p:txBody>
      </p:sp>
      <p:pic>
        <p:nvPicPr>
          <p:cNvPr id="10242" name="Picture 2" descr="Vidzemes skolotāju seminārs — Vikipēd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72128"/>
            <a:ext cx="7608168" cy="488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ounded Rectangle 6"/>
          <p:cNvSpPr/>
          <p:nvPr/>
        </p:nvSpPr>
        <p:spPr>
          <a:xfrm>
            <a:off x="179512" y="2060848"/>
            <a:ext cx="496855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1739.g. </a:t>
            </a:r>
            <a:r>
              <a:rPr lang="lv-LV" sz="2800" dirty="0" smtClean="0">
                <a:solidFill>
                  <a:schemeClr val="tx1"/>
                </a:solidFill>
              </a:rPr>
              <a:t>t</a:t>
            </a:r>
            <a:r>
              <a:rPr lang="lv-LV" sz="2800" dirty="0" smtClean="0">
                <a:solidFill>
                  <a:schemeClr val="tx1"/>
                </a:solidFill>
              </a:rPr>
              <a:t>ur bija 15 audzēkņu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1520" y="2924944"/>
            <a:ext cx="496855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1740.g. </a:t>
            </a:r>
            <a:r>
              <a:rPr lang="lv-LV" sz="2800" dirty="0" smtClean="0">
                <a:solidFill>
                  <a:schemeClr val="tx1"/>
                </a:solidFill>
              </a:rPr>
              <a:t>t</a:t>
            </a:r>
            <a:r>
              <a:rPr lang="lv-LV" sz="2800" dirty="0" smtClean="0">
                <a:solidFill>
                  <a:schemeClr val="tx1"/>
                </a:solidFill>
              </a:rPr>
              <a:t>ur bija 100 audzēkņu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51520" y="3789040"/>
            <a:ext cx="3888432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Jaunā iestāde kļuva par plašās atmodas kustības viduspunktu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7" y="214313"/>
            <a:ext cx="8603307" cy="692150"/>
          </a:xfrm>
        </p:spPr>
        <p:txBody>
          <a:bodyPr/>
          <a:lstStyle/>
          <a:p>
            <a:pPr algn="l" eaLnBrk="1" hangingPunct="1"/>
            <a:r>
              <a:rPr lang="lv-LV" sz="4300" b="1" dirty="0" smtClean="0">
                <a:solidFill>
                  <a:schemeClr val="tx1"/>
                </a:solidFill>
              </a:rPr>
              <a:t>Brāļu </a:t>
            </a:r>
            <a:r>
              <a:rPr lang="lv-LV" sz="4300" b="1" dirty="0" smtClean="0">
                <a:solidFill>
                  <a:schemeClr val="tx1"/>
                </a:solidFill>
              </a:rPr>
              <a:t>draudzes 1743.g.</a:t>
            </a:r>
            <a:endParaRPr lang="lv-LV" sz="4300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536" y="1268760"/>
            <a:ext cx="5580112" cy="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lv-LV" sz="4000" dirty="0" smtClean="0"/>
              <a:t>A</a:t>
            </a:r>
            <a:r>
              <a:rPr lang="lv-LV" sz="4000" dirty="0" smtClean="0"/>
              <a:t>tmodinātās dvēseles:</a:t>
            </a:r>
            <a:endParaRPr lang="lv-LV" sz="4000" dirty="0"/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012CAD-9EEE-4D5A-93C0-713584B52634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9218" name="Picture 2" descr="Vidzemes plānošanas reģions — Vikipēd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81249"/>
            <a:ext cx="7620000" cy="4476751"/>
          </a:xfrm>
          <a:prstGeom prst="rect">
            <a:avLst/>
          </a:prstGeom>
          <a:noFill/>
        </p:spPr>
      </p:pic>
      <p:pic>
        <p:nvPicPr>
          <p:cNvPr id="8" name="Picture 2" descr="BRĀĻU DRAUDZE VIDZEMES KULTŪRTELP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0782" y="260648"/>
            <a:ext cx="2393218" cy="22048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8"/>
          <p:cNvSpPr/>
          <p:nvPr/>
        </p:nvSpPr>
        <p:spPr>
          <a:xfrm>
            <a:off x="4067944" y="2492896"/>
            <a:ext cx="2664296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Valmierā - 700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44016" y="5013176"/>
            <a:ext cx="2483768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Liepājā - 800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563888" y="3212976"/>
            <a:ext cx="252028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Straupē - 800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44008" y="3861048"/>
            <a:ext cx="3168352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Mārsnēnos - 400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691680" y="6021288"/>
            <a:ext cx="3168352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Kopā - 2700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3600" b="1" dirty="0" smtClean="0">
                <a:solidFill>
                  <a:schemeClr val="tx1"/>
                </a:solidFill>
              </a:rPr>
              <a:t>Latviešu tautas iniciatīva un aktivitāte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0713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dirty="0"/>
              <a:t>“</a:t>
            </a:r>
            <a:r>
              <a:rPr lang="lv-LV" sz="2800" i="1" dirty="0"/>
              <a:t>Brāļu draudze kā meteors nejauši parādījās pie latvju zemes apvāršņa, modināja tautu no </a:t>
            </a:r>
            <a:r>
              <a:rPr lang="lv-LV" sz="2800" i="1" dirty="0" err="1"/>
              <a:t>daudzgadusimtīgā</a:t>
            </a:r>
            <a:r>
              <a:rPr lang="lv-LV" sz="2800" i="1" dirty="0"/>
              <a:t> miega</a:t>
            </a:r>
            <a:r>
              <a:rPr lang="lv-LV" sz="2800" dirty="0"/>
              <a:t>” /J.Krodzinieks – LV 1. vēsturnieks (1851-1924)/</a:t>
            </a:r>
          </a:p>
          <a:p>
            <a:pPr>
              <a:buFont typeface="Wingdings" pitchFamily="2" charset="2"/>
              <a:buChar char="§"/>
            </a:pPr>
            <a:r>
              <a:rPr lang="lv-LV" sz="2800" b="1" dirty="0"/>
              <a:t>Brāļu draudze </a:t>
            </a:r>
            <a:r>
              <a:rPr lang="lv-LV" sz="2800" dirty="0"/>
              <a:t>bija </a:t>
            </a:r>
            <a:r>
              <a:rPr lang="lv-LV" sz="2800" b="1" dirty="0"/>
              <a:t>atraisījusi latviešu cilvēkos garīgās</a:t>
            </a:r>
            <a:r>
              <a:rPr lang="lv-LV" sz="2800" dirty="0"/>
              <a:t> </a:t>
            </a:r>
            <a:r>
              <a:rPr lang="lv-LV" sz="2800" b="1" dirty="0"/>
              <a:t>patstāvības</a:t>
            </a:r>
            <a:r>
              <a:rPr lang="lv-LV" sz="2800" dirty="0"/>
              <a:t> un </a:t>
            </a:r>
            <a:r>
              <a:rPr lang="lv-LV" sz="2800" b="1" dirty="0"/>
              <a:t>rosmes</a:t>
            </a:r>
            <a:r>
              <a:rPr lang="lv-LV" sz="2800" dirty="0"/>
              <a:t>, kam līdzi </a:t>
            </a:r>
            <a:r>
              <a:rPr lang="lv-LV" sz="2800" b="1" dirty="0"/>
              <a:t>atmodās</a:t>
            </a:r>
            <a:r>
              <a:rPr lang="lv-LV" sz="2800" dirty="0"/>
              <a:t> kāda</a:t>
            </a:r>
            <a:r>
              <a:rPr lang="lv-LV" sz="2800" b="1" dirty="0"/>
              <a:t> ilgi nomākta īpašība</a:t>
            </a:r>
            <a:r>
              <a:rPr lang="lv-LV" sz="2800" dirty="0"/>
              <a:t> latviešu dabā – </a:t>
            </a:r>
            <a:r>
              <a:rPr lang="lv-LV" sz="2800" b="1" dirty="0"/>
              <a:t>iniciatīva</a:t>
            </a:r>
            <a:r>
              <a:rPr lang="lv-LV" sz="2800" dirty="0"/>
              <a:t> un </a:t>
            </a:r>
            <a:r>
              <a:rPr lang="lv-LV" sz="2800" b="1" dirty="0"/>
              <a:t>aktivitāte</a:t>
            </a:r>
            <a:r>
              <a:rPr lang="lv-LV" sz="2800" dirty="0"/>
              <a:t>. Šī </a:t>
            </a:r>
            <a:r>
              <a:rPr lang="lv-LV" sz="2800" b="1" dirty="0"/>
              <a:t>inertā masa</a:t>
            </a:r>
            <a:r>
              <a:rPr lang="lv-LV" sz="2800" dirty="0"/>
              <a:t>, kura pakļāvīgi gāja smagajos vergu darbos, pacietīgi </a:t>
            </a:r>
            <a:r>
              <a:rPr lang="lv-LV" sz="2800" b="1" dirty="0"/>
              <a:t>pacieta sitienus </a:t>
            </a:r>
            <a:r>
              <a:rPr lang="lv-LV" sz="2800" dirty="0"/>
              <a:t>un baismīgos </a:t>
            </a:r>
            <a:r>
              <a:rPr lang="lv-LV" sz="2800" b="1" dirty="0"/>
              <a:t>spīdzinājumus</a:t>
            </a:r>
            <a:r>
              <a:rPr lang="lv-LV" sz="2800" dirty="0"/>
              <a:t>, kas daudzus </a:t>
            </a:r>
            <a:r>
              <a:rPr lang="lv-LV" sz="2800" b="1" dirty="0"/>
              <a:t>noveda</a:t>
            </a:r>
            <a:r>
              <a:rPr lang="lv-LV" sz="2800" dirty="0"/>
              <a:t> pat līdz </a:t>
            </a:r>
            <a:r>
              <a:rPr lang="lv-LV" sz="2800" b="1" dirty="0"/>
              <a:t>nāvei</a:t>
            </a:r>
            <a:r>
              <a:rPr lang="lv-LV" sz="2800" dirty="0"/>
              <a:t>, tagad šī </a:t>
            </a:r>
            <a:r>
              <a:rPr lang="lv-LV" sz="2800" b="1" dirty="0"/>
              <a:t>masa</a:t>
            </a:r>
            <a:r>
              <a:rPr lang="lv-LV" sz="2800" dirty="0"/>
              <a:t> bija </a:t>
            </a:r>
            <a:r>
              <a:rPr lang="lv-LV" sz="2800" b="1" dirty="0"/>
              <a:t>ieguvusi</a:t>
            </a:r>
            <a:r>
              <a:rPr lang="lv-LV" sz="2800" dirty="0"/>
              <a:t> </a:t>
            </a:r>
            <a:r>
              <a:rPr lang="lv-LV" sz="2800" b="1" dirty="0"/>
              <a:t>spēju domāt</a:t>
            </a:r>
            <a:r>
              <a:rPr lang="lv-LV" sz="2800" dirty="0"/>
              <a:t>, spriest, </a:t>
            </a:r>
            <a:r>
              <a:rPr lang="lv-LV" sz="2800" b="1" dirty="0"/>
              <a:t>vērtēt</a:t>
            </a:r>
            <a:r>
              <a:rPr lang="lv-LV" sz="2800" dirty="0"/>
              <a:t>, izrādīt </a:t>
            </a:r>
            <a:r>
              <a:rPr lang="lv-LV" sz="2800" b="1" dirty="0"/>
              <a:t>iniciatīvu</a:t>
            </a:r>
            <a:r>
              <a:rPr lang="lv-LV" sz="2800" dirty="0"/>
              <a:t> un </a:t>
            </a:r>
            <a:r>
              <a:rPr lang="lv-LV" sz="2800" b="1" dirty="0"/>
              <a:t>aktivitāti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97FD3F-832D-49B5-80A6-B338C580B7F2}" type="slidenum">
              <a:rPr lang="lv-LV" smtClean="0"/>
              <a:pPr/>
              <a:t>15</a:t>
            </a:fld>
            <a:endParaRPr lang="lv-LV" smtClean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45224"/>
            <a:ext cx="87522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214313"/>
            <a:ext cx="7021413" cy="692150"/>
          </a:xfrm>
        </p:spPr>
        <p:txBody>
          <a:bodyPr/>
          <a:lstStyle/>
          <a:p>
            <a:pPr eaLnBrk="1" hangingPunct="1"/>
            <a:r>
              <a:rPr lang="lv-LV" sz="4300" b="1" dirty="0" smtClean="0">
                <a:solidFill>
                  <a:schemeClr val="tx1"/>
                </a:solidFill>
              </a:rPr>
              <a:t>Brāļu </a:t>
            </a:r>
            <a:r>
              <a:rPr lang="lv-LV" sz="4300" b="1" dirty="0" smtClean="0">
                <a:solidFill>
                  <a:schemeClr val="tx1"/>
                </a:solidFill>
              </a:rPr>
              <a:t>draudzes 1817.g.</a:t>
            </a:r>
            <a:endParaRPr lang="lv-LV" sz="4300" b="1" dirty="0" smtClean="0">
              <a:solidFill>
                <a:schemeClr val="tx1"/>
              </a:solidFill>
            </a:endParaRPr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012CAD-9EEE-4D5A-93C0-713584B52634}" type="slidenum">
              <a:rPr lang="lv-LV" smtClean="0"/>
              <a:pPr/>
              <a:t>16</a:t>
            </a:fld>
            <a:endParaRPr lang="lv-LV" smtClean="0"/>
          </a:p>
        </p:txBody>
      </p:sp>
      <p:pic>
        <p:nvPicPr>
          <p:cNvPr id="8" name="Picture 2" descr="BRĀĻU DRAUDZE VIDZEMES KULTŪRTELP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0"/>
            <a:ext cx="1763688" cy="1624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4" name="AutoShape 2" descr="Vidzeme — Vikipēdij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9105360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le 10"/>
          <p:cNvSpPr/>
          <p:nvPr/>
        </p:nvSpPr>
        <p:spPr>
          <a:xfrm>
            <a:off x="683568" y="1052736"/>
            <a:ext cx="3168352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Vidzemē – 100 saiešanas nami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420888"/>
            <a:ext cx="2448272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25 000 organizētu dalībnieku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dirty="0" smtClean="0">
                <a:solidFill>
                  <a:schemeClr val="tx1"/>
                </a:solidFill>
              </a:rPr>
              <a:t>Brāļu draudžu vadītāji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0713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3200" dirty="0" smtClean="0"/>
              <a:t>“</a:t>
            </a:r>
            <a:r>
              <a:rPr lang="lv-LV" sz="3200" i="1" dirty="0"/>
              <a:t>Kad 19.gs. 30. un 40. gados radās vajadzība ievēlēt pagasta pārstāvjus, vecākus, tiesnešus, skolotājus, tad nereti izvēlējās Brāļu draudzes vadošās personas.” </a:t>
            </a:r>
            <a:r>
              <a:rPr lang="lv-LV" sz="3200" dirty="0"/>
              <a:t>/R.Feldmanis/</a:t>
            </a:r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97FD3F-832D-49B5-80A6-B338C580B7F2}" type="slidenum">
              <a:rPr lang="lv-LV" smtClean="0"/>
              <a:pPr/>
              <a:t>17</a:t>
            </a:fld>
            <a:endParaRPr lang="lv-LV" smtClean="0"/>
          </a:p>
        </p:txBody>
      </p:sp>
      <p:pic>
        <p:nvPicPr>
          <p:cNvPr id="12290" name="Picture 2" descr="Vai pazīsti savējos? [4] Roberts Emīls Feldmanis | &quot;Gudrības Sākums&quot; (Ps  111:10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068960"/>
            <a:ext cx="4496582" cy="33123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2" name="Picture 4" descr="Latvijas Baznīcas vēs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636912"/>
            <a:ext cx="3647819" cy="4149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2" y="432594"/>
            <a:ext cx="7128792" cy="692150"/>
          </a:xfrm>
        </p:spPr>
        <p:txBody>
          <a:bodyPr/>
          <a:lstStyle/>
          <a:p>
            <a:pPr eaLnBrk="1" hangingPunct="1"/>
            <a:r>
              <a:rPr lang="lv-LV" sz="4300" b="1" dirty="0" smtClean="0">
                <a:solidFill>
                  <a:schemeClr val="tx1"/>
                </a:solidFill>
              </a:rPr>
              <a:t>Rīgas draudzes 1872.g.</a:t>
            </a:r>
            <a:endParaRPr lang="lv-LV" sz="4300" b="1" dirty="0" smtClean="0">
              <a:solidFill>
                <a:schemeClr val="tx1"/>
              </a:solidFill>
            </a:endParaRPr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012CAD-9EEE-4D5A-93C0-713584B52634}" type="slidenum">
              <a:rPr lang="lv-LV" smtClean="0"/>
              <a:pPr/>
              <a:t>18</a:t>
            </a:fld>
            <a:endParaRPr lang="lv-LV" smtClean="0"/>
          </a:p>
        </p:txBody>
      </p:sp>
      <p:pic>
        <p:nvPicPr>
          <p:cNvPr id="7170" name="Picture 2" descr="Rīgas Karte, Vīlandes 6-3, Rīga, LV-1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6622876" cy="4869762"/>
          </a:xfrm>
          <a:prstGeom prst="rect">
            <a:avLst/>
          </a:prstGeom>
          <a:noFill/>
        </p:spPr>
      </p:pic>
      <p:sp>
        <p:nvSpPr>
          <p:cNvPr id="8" name="Rounded Rectangle 7"/>
          <p:cNvSpPr/>
          <p:nvPr/>
        </p:nvSpPr>
        <p:spPr>
          <a:xfrm>
            <a:off x="5940152" y="4293096"/>
            <a:ext cx="2808312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Pāvila – 22 000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6024" y="4869160"/>
            <a:ext cx="313184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Mārtiņa – 22 000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39552" y="6165304"/>
            <a:ext cx="3312368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Torņkalna – 14 000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563888" y="1700808"/>
            <a:ext cx="396044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Trīsvienības – 12 000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2" name="Picture 2" descr="BRĀĻU DRAUDZE VIDZEMES KULTŪRTELP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3382" y="0"/>
            <a:ext cx="2190618" cy="20182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ounded Rectangle 12"/>
          <p:cNvSpPr/>
          <p:nvPr/>
        </p:nvSpPr>
        <p:spPr>
          <a:xfrm>
            <a:off x="4067944" y="2492896"/>
            <a:ext cx="396044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Ģertrūdes – 50 000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38"/>
            <a:ext cx="6429375" cy="1143000"/>
          </a:xfrm>
        </p:spPr>
        <p:txBody>
          <a:bodyPr/>
          <a:lstStyle/>
          <a:p>
            <a:r>
              <a:rPr lang="lv-LV" b="1" smtClean="0"/>
              <a:t>Latvijas himna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25962"/>
          </a:xfrm>
        </p:spPr>
        <p:txBody>
          <a:bodyPr/>
          <a:lstStyle/>
          <a:p>
            <a:pPr marL="0" indent="0">
              <a:spcBef>
                <a:spcPts val="600"/>
              </a:spcBef>
            </a:pPr>
            <a:r>
              <a:rPr lang="lv-LV" sz="2800" b="1" dirty="0" smtClean="0"/>
              <a:t>Latvija</a:t>
            </a:r>
            <a:r>
              <a:rPr lang="lv-LV" sz="2800" dirty="0" smtClean="0"/>
              <a:t> – </a:t>
            </a:r>
            <a:r>
              <a:rPr lang="lv-LV" sz="2800" i="1" dirty="0" smtClean="0"/>
              <a:t>Dievs svētī Latviju</a:t>
            </a:r>
          </a:p>
          <a:p>
            <a:pPr marL="0" indent="0">
              <a:spcBef>
                <a:spcPts val="600"/>
              </a:spcBef>
            </a:pPr>
            <a:r>
              <a:rPr lang="lv-LV" sz="2800" b="1" dirty="0" smtClean="0"/>
              <a:t>Igaunija</a:t>
            </a:r>
            <a:r>
              <a:rPr lang="lv-LV" sz="2800" dirty="0" smtClean="0"/>
              <a:t> – </a:t>
            </a:r>
            <a:r>
              <a:rPr lang="it-IT" sz="2800" i="1" dirty="0" smtClean="0"/>
              <a:t>Mana tēvzeme, mana laime un prieks</a:t>
            </a:r>
            <a:endParaRPr lang="lv-LV" sz="2800" i="1" dirty="0" smtClean="0"/>
          </a:p>
          <a:p>
            <a:pPr marL="0" indent="0">
              <a:spcBef>
                <a:spcPts val="600"/>
              </a:spcBef>
            </a:pPr>
            <a:r>
              <a:rPr lang="lv-LV" sz="2800" b="1" dirty="0" smtClean="0"/>
              <a:t>Krievija</a:t>
            </a:r>
            <a:r>
              <a:rPr lang="lv-LV" sz="2800" i="1" dirty="0" smtClean="0"/>
              <a:t> – Krievija — mūsu svētītā zeme</a:t>
            </a:r>
          </a:p>
          <a:p>
            <a:pPr marL="0" indent="0">
              <a:spcBef>
                <a:spcPts val="600"/>
              </a:spcBef>
            </a:pPr>
            <a:r>
              <a:rPr lang="lv-LV" sz="2800" b="1" dirty="0" smtClean="0"/>
              <a:t>Vācija </a:t>
            </a:r>
            <a:r>
              <a:rPr lang="lv-LV" sz="2800" dirty="0" smtClean="0"/>
              <a:t>– Vācija, Vācija pāri visam </a:t>
            </a:r>
            <a:r>
              <a:rPr lang="lv-LV" sz="2800" i="1" dirty="0" smtClean="0"/>
              <a:t>(</a:t>
            </a:r>
            <a:r>
              <a:rPr lang="lv-LV" sz="2800" i="1" dirty="0" err="1" smtClean="0"/>
              <a:t>Deutchland</a:t>
            </a:r>
            <a:r>
              <a:rPr lang="lv-LV" sz="2800" i="1" dirty="0" smtClean="0"/>
              <a:t>, </a:t>
            </a:r>
            <a:r>
              <a:rPr lang="lv-LV" sz="2800" i="1" dirty="0" err="1" smtClean="0"/>
              <a:t>Deautchland</a:t>
            </a:r>
            <a:r>
              <a:rPr lang="lv-LV" sz="2800" i="1" dirty="0" smtClean="0"/>
              <a:t> </a:t>
            </a:r>
            <a:r>
              <a:rPr lang="lv-LV" sz="2800" i="1" dirty="0" err="1" smtClean="0"/>
              <a:t>über</a:t>
            </a:r>
            <a:r>
              <a:rPr lang="lv-LV" sz="2800" i="1" dirty="0" smtClean="0"/>
              <a:t> </a:t>
            </a:r>
            <a:r>
              <a:rPr lang="lv-LV" sz="2800" i="1" dirty="0" err="1" smtClean="0"/>
              <a:t>alles</a:t>
            </a:r>
            <a:r>
              <a:rPr lang="lv-LV" sz="2800" i="1" dirty="0" smtClean="0"/>
              <a:t>)</a:t>
            </a:r>
          </a:p>
          <a:p>
            <a:pPr marL="0" indent="0">
              <a:spcBef>
                <a:spcPct val="0"/>
              </a:spcBef>
            </a:pPr>
            <a:r>
              <a:rPr lang="lv-LV" sz="2800" b="1" dirty="0" smtClean="0"/>
              <a:t>ASV</a:t>
            </a:r>
            <a:r>
              <a:rPr lang="lv-LV" sz="2800" dirty="0" smtClean="0"/>
              <a:t> - </a:t>
            </a:r>
            <a:r>
              <a:rPr lang="lv-LV" sz="2800" i="1" dirty="0" smtClean="0"/>
              <a:t>Ak, saki, vai jūs varat redzēt, ko rītausmā agri gaismā</a:t>
            </a:r>
            <a:r>
              <a:rPr lang="lv-LV" sz="2800" dirty="0" smtClean="0"/>
              <a:t> (</a:t>
            </a:r>
            <a:r>
              <a:rPr lang="en-US" sz="2800" i="1" dirty="0" smtClean="0"/>
              <a:t>Oh, say can you see by the dawn's early light</a:t>
            </a:r>
            <a:r>
              <a:rPr lang="lv-LV" sz="2800" i="1" dirty="0" smtClean="0"/>
              <a:t>)</a:t>
            </a:r>
          </a:p>
          <a:p>
            <a:pPr marL="0" indent="0">
              <a:spcBef>
                <a:spcPts val="600"/>
              </a:spcBef>
            </a:pPr>
            <a:endParaRPr lang="lv-LV" sz="2800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86DF38-41F5-49C6-BF15-927355CB300A}" type="slidenum">
              <a:rPr lang="lv-LV" smtClean="0"/>
              <a:pPr/>
              <a:t>19</a:t>
            </a:fld>
            <a:endParaRPr lang="lv-LV" smtClean="0"/>
          </a:p>
        </p:txBody>
      </p:sp>
      <p:pic>
        <p:nvPicPr>
          <p:cNvPr id="57346" name="Picture 2" descr="http://spi3uk.itvnet.lv/upload/articles/39/399447/images/Latvijas-valsts-himna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162424"/>
            <a:ext cx="4819650" cy="2695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348" name="Picture 4" descr="http://spi4uk.itvnet.lv/upload/articles/47/472380/images/Latvijas-simboli-9.jpg"/>
          <p:cNvPicPr>
            <a:picLocks noChangeAspect="1" noChangeArrowheads="1"/>
          </p:cNvPicPr>
          <p:nvPr/>
        </p:nvPicPr>
        <p:blipFill>
          <a:blip r:embed="rId3" cstate="print"/>
          <a:srcRect t="45652"/>
          <a:stretch>
            <a:fillRect/>
          </a:stretch>
        </p:blipFill>
        <p:spPr bwMode="auto">
          <a:xfrm>
            <a:off x="6345958" y="1"/>
            <a:ext cx="2798041" cy="1785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ounded Rectangle 6"/>
          <p:cNvSpPr/>
          <p:nvPr/>
        </p:nvSpPr>
        <p:spPr>
          <a:xfrm>
            <a:off x="179512" y="4509120"/>
            <a:ext cx="3960440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2800" dirty="0" smtClean="0"/>
              <a:t>Šī dziesmas izvēle ir </a:t>
            </a:r>
            <a:r>
              <a:rPr lang="lv-LV" sz="2800" b="1" dirty="0" smtClean="0"/>
              <a:t>apliecinājums gan tautas ticībai</a:t>
            </a:r>
            <a:r>
              <a:rPr lang="lv-LV" sz="2800" dirty="0" smtClean="0"/>
              <a:t>, gan arī </a:t>
            </a:r>
            <a:r>
              <a:rPr lang="lv-LV" sz="2800" b="1" dirty="0" smtClean="0"/>
              <a:t>lūgšana par nākotni.</a:t>
            </a:r>
            <a:endParaRPr lang="lv-LV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r>
              <a:rPr lang="lv-LV" sz="5400" b="1" dirty="0" smtClean="0"/>
              <a:t>Latvijas valstij 105 gadi!!!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758314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4400" dirty="0" smtClean="0"/>
              <a:t>1918.g. 18.novembrī tika pasludināta Latvijas neatkarība.</a:t>
            </a:r>
          </a:p>
        </p:txBody>
      </p:sp>
      <p:sp>
        <p:nvSpPr>
          <p:cNvPr id="92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4864F0-B3B4-4FF0-AC53-0F33A8B0E887}" type="slidenum">
              <a:rPr lang="lv-LV" smtClean="0"/>
              <a:pPr/>
              <a:t>2</a:t>
            </a:fld>
            <a:endParaRPr lang="lv-LV" smtClean="0"/>
          </a:p>
        </p:txBody>
      </p:sp>
      <p:pic>
        <p:nvPicPr>
          <p:cNvPr id="11266" name="Picture 2" descr="https://upload.wikimedia.org/wikipedia/lv/2/29/Latvijas_Republikas_pasludin%C4%81%C5%A1ana_1918._gada_18._novembr%C4%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09219"/>
            <a:ext cx="8654146" cy="4648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smtClean="0">
                <a:solidFill>
                  <a:schemeClr val="tx1"/>
                </a:solidFill>
              </a:rPr>
              <a:t>Latvijas neatkarība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0713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dirty="0" smtClean="0"/>
              <a:t>Tieši </a:t>
            </a:r>
            <a:r>
              <a:rPr lang="lv-LV" sz="2800" b="1" dirty="0"/>
              <a:t>Baznīcas atmoda </a:t>
            </a:r>
            <a:r>
              <a:rPr lang="lv-LV" sz="2800" dirty="0"/>
              <a:t>caur </a:t>
            </a:r>
            <a:r>
              <a:rPr lang="lv-LV" sz="2800" b="1" dirty="0"/>
              <a:t>Brāļu draudzēm </a:t>
            </a:r>
            <a:r>
              <a:rPr lang="lv-LV" sz="2800" dirty="0"/>
              <a:t>20.gs. sākumā noveda pie domas, ka </a:t>
            </a:r>
            <a:r>
              <a:rPr lang="lv-LV" sz="2800" b="1" dirty="0"/>
              <a:t>latviešu tauta </a:t>
            </a:r>
            <a:r>
              <a:rPr lang="lv-LV" sz="2800" dirty="0"/>
              <a:t>spētu </a:t>
            </a:r>
            <a:r>
              <a:rPr lang="lv-LV" sz="2800" b="1" dirty="0"/>
              <a:t>pastāvēt</a:t>
            </a:r>
            <a:r>
              <a:rPr lang="lv-LV" sz="2800" dirty="0"/>
              <a:t> pati </a:t>
            </a:r>
            <a:r>
              <a:rPr lang="lv-LV" sz="2800" b="1" dirty="0"/>
              <a:t>par sevi </a:t>
            </a:r>
            <a:r>
              <a:rPr lang="lv-LV" sz="2800" dirty="0"/>
              <a:t>un </a:t>
            </a:r>
            <a:r>
              <a:rPr lang="lv-LV" sz="2800" b="1" dirty="0"/>
              <a:t>Latvijas</a:t>
            </a:r>
            <a:r>
              <a:rPr lang="lv-LV" sz="2800" dirty="0"/>
              <a:t> </a:t>
            </a:r>
            <a:r>
              <a:rPr lang="lv-LV" sz="2800" b="1" dirty="0"/>
              <a:t>neatkarības</a:t>
            </a:r>
            <a:r>
              <a:rPr lang="lv-LV" sz="2800" dirty="0"/>
              <a:t> </a:t>
            </a:r>
            <a:r>
              <a:rPr lang="lv-LV" sz="2800" b="1" dirty="0"/>
              <a:t>1918.g</a:t>
            </a:r>
            <a:r>
              <a:rPr lang="lv-LV" sz="2800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800" b="1" dirty="0" smtClean="0"/>
              <a:t>Tauta</a:t>
            </a:r>
            <a:r>
              <a:rPr lang="lv-LV" sz="2800" dirty="0" smtClean="0"/>
              <a:t> </a:t>
            </a:r>
            <a:r>
              <a:rPr lang="lv-LV" sz="2800" dirty="0"/>
              <a:t>ir tik </a:t>
            </a:r>
            <a:r>
              <a:rPr lang="lv-LV" sz="2800" b="1" dirty="0"/>
              <a:t>stipra</a:t>
            </a:r>
            <a:r>
              <a:rPr lang="lv-LV" sz="2800" dirty="0"/>
              <a:t>, cik tā </a:t>
            </a:r>
            <a:r>
              <a:rPr lang="lv-LV" sz="2800" b="1" dirty="0"/>
              <a:t>paļaujas</a:t>
            </a:r>
            <a:r>
              <a:rPr lang="lv-LV" sz="2800" dirty="0"/>
              <a:t> uz </a:t>
            </a:r>
            <a:r>
              <a:rPr lang="lv-LV" sz="2800" b="1" dirty="0"/>
              <a:t>3vienīgo Dievu</a:t>
            </a:r>
            <a:r>
              <a:rPr lang="lv-LV" sz="2800" dirty="0"/>
              <a:t>!</a:t>
            </a:r>
          </a:p>
        </p:txBody>
      </p:sp>
      <p:sp>
        <p:nvSpPr>
          <p:cNvPr id="92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5C310B-5FB1-4D28-B643-79A14457AF25}" type="slidenum">
              <a:rPr lang="lv-LV" smtClean="0"/>
              <a:pPr/>
              <a:t>20</a:t>
            </a:fld>
            <a:endParaRPr lang="lv-LV" smtClean="0"/>
          </a:p>
        </p:txBody>
      </p:sp>
      <p:pic>
        <p:nvPicPr>
          <p:cNvPr id="1024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9144000" cy="436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071810"/>
            <a:ext cx="36925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64C936-BD28-4C60-895F-0CD5CAB8891F}" type="slidenum">
              <a:rPr lang="lv-LV" smtClean="0"/>
              <a:pPr/>
              <a:t>21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r>
              <a:rPr lang="lv-LV" sz="5400" b="1" dirty="0" smtClean="0"/>
              <a:t>Latviešiem ir sava valsts</a:t>
            </a:r>
            <a:endParaRPr lang="lv-LV" sz="5400" b="1" dirty="0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75831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lv-LV" sz="4400" dirty="0" smtClean="0"/>
          </a:p>
        </p:txBody>
      </p:sp>
      <p:sp>
        <p:nvSpPr>
          <p:cNvPr id="92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4864F0-B3B4-4FF0-AC53-0F33A8B0E887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7" name="Rounded Rectangle 6"/>
          <p:cNvSpPr/>
          <p:nvPr/>
        </p:nvSpPr>
        <p:spPr>
          <a:xfrm>
            <a:off x="755576" y="836712"/>
            <a:ext cx="6912768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Uz pasaules ir </a:t>
            </a:r>
            <a:r>
              <a:rPr lang="lv-LV" sz="4000" dirty="0" smtClean="0"/>
              <a:t>~2500 </a:t>
            </a:r>
            <a:r>
              <a:rPr lang="lv-LV" sz="4000" dirty="0" smtClean="0"/>
              <a:t>tautas</a:t>
            </a:r>
          </a:p>
        </p:txBody>
      </p:sp>
      <p:pic>
        <p:nvPicPr>
          <p:cNvPr id="33796" name="Picture 4" descr="World Map with Countries - GIS Geograph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3529"/>
            <a:ext cx="9144000" cy="5284471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971600" y="5949280"/>
            <a:ext cx="7488832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Tikai ~200 tautām ir sava valsts</a:t>
            </a:r>
            <a:endParaRPr lang="lv-LV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8388424" cy="49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r>
              <a:rPr lang="lv-LV" b="1" dirty="0" smtClean="0"/>
              <a:t>Latvieši ir Dieva izredzēta tauta</a:t>
            </a:r>
            <a:endParaRPr lang="lv-LV" b="1" dirty="0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75831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lv-LV" sz="4400" dirty="0" smtClean="0"/>
          </a:p>
        </p:txBody>
      </p:sp>
      <p:sp>
        <p:nvSpPr>
          <p:cNvPr id="92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4864F0-B3B4-4FF0-AC53-0F33A8B0E887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7" name="Rounded Rectangle 6"/>
          <p:cNvSpPr/>
          <p:nvPr/>
        </p:nvSpPr>
        <p:spPr>
          <a:xfrm>
            <a:off x="323528" y="836712"/>
            <a:ext cx="8496944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Uz pasaules ir </a:t>
            </a:r>
            <a:r>
              <a:rPr lang="lv-LV" sz="4000" dirty="0" smtClean="0"/>
              <a:t>daudz lielākas tautas bez savas valsts</a:t>
            </a:r>
            <a:endParaRPr lang="lv-LV" sz="4000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107504" y="4581128"/>
            <a:ext cx="4464496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Kurdi – 20 miljoni</a:t>
            </a:r>
            <a:endParaRPr lang="lv-LV" sz="4000" dirty="0" smtClean="0"/>
          </a:p>
        </p:txBody>
      </p:sp>
      <p:sp>
        <p:nvSpPr>
          <p:cNvPr id="35842" name="AutoShape 2" descr="Latvijas karte — teorija. Dabaszinības, 4. klase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4" name="AutoShape 4" descr="Latvijas karte — teorija. Dabaszinības, 4. klase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107504" y="5301208"/>
            <a:ext cx="4464496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Čigāni – 10 miljoni</a:t>
            </a:r>
            <a:endParaRPr lang="lv-LV" sz="4000" dirty="0" smtClean="0"/>
          </a:p>
        </p:txBody>
      </p:sp>
      <p:sp>
        <p:nvSpPr>
          <p:cNvPr id="13" name="Rounded Rectangle 12"/>
          <p:cNvSpPr/>
          <p:nvPr/>
        </p:nvSpPr>
        <p:spPr>
          <a:xfrm>
            <a:off x="107504" y="6021288"/>
            <a:ext cx="5832648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Palestīnieši – 5,5 miljoni</a:t>
            </a:r>
            <a:endParaRPr lang="lv-LV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7" grpId="0" animBg="1"/>
      <p:bldP spid="9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9144000" cy="692150"/>
          </a:xfrm>
        </p:spPr>
        <p:txBody>
          <a:bodyPr/>
          <a:lstStyle/>
          <a:p>
            <a:r>
              <a:rPr lang="lv-LV" sz="5400" b="1" dirty="0" smtClean="0"/>
              <a:t>Kas aizveda līdz Latvijas neatkarībai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62880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4400" dirty="0" smtClean="0"/>
              <a:t>Pasaules vēstures centrā ir Baznīcas vēsture</a:t>
            </a:r>
          </a:p>
        </p:txBody>
      </p:sp>
      <p:sp>
        <p:nvSpPr>
          <p:cNvPr id="92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4864F0-B3B4-4FF0-AC53-0F33A8B0E887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32770" name="Picture 2" descr="Why Bother with Missions? | Catholic Answers Magazine"/>
          <p:cNvPicPr>
            <a:picLocks noChangeAspect="1" noChangeArrowheads="1"/>
          </p:cNvPicPr>
          <p:nvPr/>
        </p:nvPicPr>
        <p:blipFill>
          <a:blip r:embed="rId2" cstate="print"/>
          <a:srcRect l="9240" r="9877"/>
          <a:stretch>
            <a:fillRect/>
          </a:stretch>
        </p:blipFill>
        <p:spPr bwMode="auto">
          <a:xfrm>
            <a:off x="0" y="3089581"/>
            <a:ext cx="9144000" cy="3768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dirty="0" smtClean="0">
                <a:solidFill>
                  <a:schemeClr val="tx1"/>
                </a:solidFill>
              </a:rPr>
              <a:t>Baznīca 17.gs.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lv-LV" sz="2600" b="1" dirty="0" smtClean="0"/>
              <a:t>17.gs</a:t>
            </a:r>
            <a:r>
              <a:rPr lang="lv-LV" sz="2600" b="1" dirty="0"/>
              <a:t>. Luteriskajā baznīca LV </a:t>
            </a:r>
            <a:r>
              <a:rPr lang="lv-LV" sz="2600" dirty="0"/>
              <a:t>bija </a:t>
            </a:r>
            <a:r>
              <a:rPr lang="lv-LV" sz="2600" b="1" dirty="0"/>
              <a:t>daudz</a:t>
            </a:r>
            <a:r>
              <a:rPr lang="lv-LV" sz="2600" dirty="0"/>
              <a:t> tādas </a:t>
            </a:r>
            <a:r>
              <a:rPr lang="lv-LV" sz="2600" b="1" dirty="0"/>
              <a:t>draudzes</a:t>
            </a:r>
            <a:r>
              <a:rPr lang="lv-LV" sz="2600" dirty="0"/>
              <a:t>, kur bija </a:t>
            </a:r>
            <a:r>
              <a:rPr lang="lv-LV" sz="2600" b="1" dirty="0"/>
              <a:t>20 vāciešu </a:t>
            </a:r>
            <a:r>
              <a:rPr lang="lv-LV" sz="2600" dirty="0"/>
              <a:t>un </a:t>
            </a:r>
            <a:r>
              <a:rPr lang="lv-LV" sz="2600" b="1" dirty="0"/>
              <a:t>3000 latviešu </a:t>
            </a:r>
            <a:r>
              <a:rPr lang="lv-LV" sz="2600" dirty="0"/>
              <a:t>draudzes </a:t>
            </a:r>
            <a:r>
              <a:rPr lang="lv-LV" sz="2600" b="1" dirty="0"/>
              <a:t>locekļu</a:t>
            </a:r>
            <a:r>
              <a:rPr lang="lv-LV" sz="2600" dirty="0"/>
              <a:t> un </a:t>
            </a:r>
            <a:r>
              <a:rPr lang="lv-LV" sz="2600" b="1" dirty="0"/>
              <a:t>dievkalpojumi</a:t>
            </a:r>
            <a:r>
              <a:rPr lang="lv-LV" sz="2600" dirty="0"/>
              <a:t> notika </a:t>
            </a:r>
            <a:r>
              <a:rPr lang="lv-LV" sz="2600" b="1" dirty="0"/>
              <a:t>vācu val</a:t>
            </a:r>
            <a:r>
              <a:rPr lang="lv-LV" sz="2600" dirty="0"/>
              <a:t>. un tos vadīja </a:t>
            </a:r>
            <a:r>
              <a:rPr lang="lv-LV" sz="2600" b="1" dirty="0"/>
              <a:t>vācu </a:t>
            </a:r>
            <a:r>
              <a:rPr lang="lv-LV" sz="2600" b="1" dirty="0" smtClean="0"/>
              <a:t>mācītājs</a:t>
            </a:r>
            <a:endParaRPr lang="lv-LV" sz="2600" b="1" dirty="0"/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012CAD-9EEE-4D5A-93C0-713584B52634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31746" name="Picture 2" descr="Doma baznī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8556104" cy="486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2" y="-27384"/>
            <a:ext cx="9144000" cy="692150"/>
          </a:xfrm>
        </p:spPr>
        <p:txBody>
          <a:bodyPr/>
          <a:lstStyle/>
          <a:p>
            <a:pPr eaLnBrk="1" hangingPunct="1"/>
            <a:r>
              <a:rPr lang="lv-LV" sz="3800" b="1" dirty="0" smtClean="0">
                <a:solidFill>
                  <a:schemeClr val="tx1"/>
                </a:solidFill>
              </a:rPr>
              <a:t>Mācītājs Georgs Mancelis (1593-1654)</a:t>
            </a:r>
            <a:endParaRPr lang="lv-LV" sz="3800" b="1" dirty="0" smtClean="0">
              <a:solidFill>
                <a:schemeClr val="tx1"/>
              </a:solidFill>
            </a:endParaRPr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012CAD-9EEE-4D5A-93C0-713584B52634}" type="slidenum">
              <a:rPr lang="lv-LV" smtClean="0"/>
              <a:pPr/>
              <a:t>7</a:t>
            </a:fld>
            <a:endParaRPr lang="lv-LV" smtClean="0"/>
          </a:p>
        </p:txBody>
      </p:sp>
      <p:sp>
        <p:nvSpPr>
          <p:cNvPr id="30722" name="AutoShape 2" descr="Latvijas Nacionālais Vēstures Muzejs - Šajā dienā pirms 365 gadiem Vetīnē,  Saksijā dzimis vēlākais luterāņu mācītājs Ernsts Gliks – vīrs, par kura  galveno mūža darbu uzskata Bībeles tulkojumu latviešu valodā. 1694. gad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8" name="AutoShape 2" descr="Zem ozola kuplajiem zariem – Atis Lejiņš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51520" y="836712"/>
            <a:ext cx="7992888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Bijušais Valles draudzes mācītājs</a:t>
            </a:r>
            <a:endParaRPr lang="lv-LV" sz="4000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251520" y="3140968"/>
            <a:ext cx="856895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1638.g. izdod pirmo latviešu vārdnīcu </a:t>
            </a:r>
            <a:r>
              <a:rPr lang="lv-LV" sz="3200" i="1" dirty="0" err="1" smtClean="0"/>
              <a:t>Lettus</a:t>
            </a:r>
            <a:r>
              <a:rPr lang="lv-LV" sz="3200" dirty="0" smtClean="0"/>
              <a:t>. </a:t>
            </a:r>
            <a:endParaRPr lang="lv-LV" sz="3200" dirty="0" smtClean="0"/>
          </a:p>
        </p:txBody>
      </p:sp>
      <p:sp>
        <p:nvSpPr>
          <p:cNvPr id="13" name="Rounded Rectangle 12"/>
          <p:cNvSpPr/>
          <p:nvPr/>
        </p:nvSpPr>
        <p:spPr>
          <a:xfrm>
            <a:off x="1259632" y="4005064"/>
            <a:ext cx="6336704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1654.g. izdod pirmo latviešu sprediķu krājumu 1180.lpp.</a:t>
            </a:r>
            <a:endParaRPr lang="lv-LV" sz="3600" dirty="0" smtClean="0"/>
          </a:p>
        </p:txBody>
      </p:sp>
      <p:sp>
        <p:nvSpPr>
          <p:cNvPr id="14" name="Rounded Rectangle 13"/>
          <p:cNvSpPr/>
          <p:nvPr/>
        </p:nvSpPr>
        <p:spPr>
          <a:xfrm>
            <a:off x="611560" y="1556792"/>
            <a:ext cx="792088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Lika pamatus latviešu vecajai ortogrāfijai</a:t>
            </a:r>
            <a:endParaRPr lang="lv-LV" sz="3200" dirty="0" smtClean="0"/>
          </a:p>
        </p:txBody>
      </p:sp>
      <p:sp>
        <p:nvSpPr>
          <p:cNvPr id="15" name="Rounded Rectangle 14"/>
          <p:cNvSpPr/>
          <p:nvPr/>
        </p:nvSpPr>
        <p:spPr>
          <a:xfrm>
            <a:off x="251520" y="2348880"/>
            <a:ext cx="856895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Pirmais vārda “nevāci” vietā lietoja “latvieši”</a:t>
            </a:r>
            <a:endParaRPr lang="lv-LV" sz="3200" dirty="0" smtClean="0"/>
          </a:p>
        </p:txBody>
      </p:sp>
      <p:pic>
        <p:nvPicPr>
          <p:cNvPr id="36868" name="Picture 4" descr="Apritējuši 420 gadi kopš Georga Manceļa dzimšanas – e – BAZNĪCA ✞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184576"/>
            <a:ext cx="4824536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2" y="-27384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dirty="0" smtClean="0">
                <a:solidFill>
                  <a:schemeClr val="tx1"/>
                </a:solidFill>
              </a:rPr>
              <a:t>Glika Bībeles tulkojums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0688"/>
            <a:ext cx="91440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dirty="0" smtClean="0"/>
              <a:t>Latviešu valodā visu Bībeli pirmoreiz iztulkoja Ernsts Gliks, Alūksnes luterāņu draudzes mācītājs, 1685. gadā.</a:t>
            </a:r>
            <a:endParaRPr lang="lv-LV" sz="2800" b="1" dirty="0" smtClean="0"/>
          </a:p>
          <a:p>
            <a:pPr>
              <a:buFont typeface="Wingdings" pitchFamily="2" charset="2"/>
              <a:buChar char="§"/>
            </a:pPr>
            <a:r>
              <a:rPr lang="lv-LV" sz="2600" b="1" dirty="0" smtClean="0"/>
              <a:t>Glika</a:t>
            </a:r>
            <a:r>
              <a:rPr lang="lv-LV" sz="2600" dirty="0" smtClean="0"/>
              <a:t> </a:t>
            </a:r>
            <a:r>
              <a:rPr lang="lv-LV" sz="2600" b="1" dirty="0" smtClean="0"/>
              <a:t>Bībeles tulkojums veidoja</a:t>
            </a:r>
            <a:r>
              <a:rPr lang="lv-LV" sz="2600" dirty="0" smtClean="0"/>
              <a:t> </a:t>
            </a:r>
            <a:r>
              <a:rPr lang="lv-LV" sz="2600" b="1" dirty="0" smtClean="0"/>
              <a:t>latviešu</a:t>
            </a:r>
            <a:r>
              <a:rPr lang="lv-LV" sz="2600" dirty="0" smtClean="0"/>
              <a:t> </a:t>
            </a:r>
            <a:r>
              <a:rPr lang="lv-LV" sz="2600" b="1" dirty="0" smtClean="0"/>
              <a:t>val</a:t>
            </a:r>
            <a:r>
              <a:rPr lang="lv-LV" sz="2600" dirty="0" smtClean="0"/>
              <a:t>. </a:t>
            </a:r>
            <a:r>
              <a:rPr lang="lv-LV" sz="2600" b="1" dirty="0" smtClean="0"/>
              <a:t>pamatus</a:t>
            </a:r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012CAD-9EEE-4D5A-93C0-713584B52634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30722" name="AutoShape 2" descr="Latvijas Nacionālais Vēstures Muzejs - Šajā dienā pirms 365 gadiem Vetīnē,  Saksijā dzimis vēlākais luterāņu mācītājs Ernsts Gliks – vīrs, par kura  galveno mūža darbu uzskata Bībeles tulkojumu latviešu valodā. 1694. gad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 l="10127" r="3571"/>
          <a:stretch>
            <a:fillRect/>
          </a:stretch>
        </p:blipFill>
        <p:spPr bwMode="auto">
          <a:xfrm>
            <a:off x="3923928" y="1988840"/>
            <a:ext cx="5220072" cy="4612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AutoShape 2" descr="Zem ozola kuplajiem zariem – Atis Lejiņš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6872"/>
            <a:ext cx="342038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8"/>
          <p:cNvSpPr/>
          <p:nvPr/>
        </p:nvSpPr>
        <p:spPr>
          <a:xfrm>
            <a:off x="216024" y="5085184"/>
            <a:ext cx="8748464" cy="17008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A. </a:t>
            </a:r>
            <a:r>
              <a:rPr lang="lv-LV" sz="3600" dirty="0" err="1" smtClean="0"/>
              <a:t>Bīlenšteins</a:t>
            </a:r>
            <a:r>
              <a:rPr lang="lv-LV" sz="3600" dirty="0" smtClean="0"/>
              <a:t> raksta: „Tauta bez savas literatūras ir kurla, tā nerunā, nedzird un bez dzirdēšanas nevar tapt izglītota”.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lv-LV" dirty="0" smtClean="0"/>
              <a:t>Kādi bija latvieši šajā zeme pirms brāļu draudzēm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buFont typeface="Arial" pitchFamily="34" charset="0"/>
              <a:buChar char="•"/>
            </a:pPr>
            <a:r>
              <a:rPr lang="lv-LV" sz="2600" b="1" dirty="0" smtClean="0"/>
              <a:t>1834.g. mācītājs </a:t>
            </a:r>
            <a:r>
              <a:rPr lang="lv-LV" sz="2600" b="1" dirty="0" err="1" smtClean="0"/>
              <a:t>Kēlbrants</a:t>
            </a:r>
            <a:r>
              <a:rPr lang="lv-LV" sz="2600" b="1" dirty="0" smtClean="0"/>
              <a:t> Vidzemes sinodē </a:t>
            </a:r>
            <a:r>
              <a:rPr lang="lv-LV" sz="2600" dirty="0" smtClean="0"/>
              <a:t>runā par </a:t>
            </a:r>
            <a:r>
              <a:rPr lang="lv-LV" sz="2600" b="1" dirty="0" smtClean="0"/>
              <a:t>latviešu tautas vienaldzību ticības lietās.</a:t>
            </a:r>
            <a:r>
              <a:rPr lang="lv-LV" sz="2600" dirty="0" smtClean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lv-LV" sz="2600" dirty="0" smtClean="0"/>
              <a:t>Vidzemes zemnieku </a:t>
            </a:r>
            <a:r>
              <a:rPr lang="lv-LV" sz="2600" b="1" dirty="0" smtClean="0"/>
              <a:t>materiālais stāvoklis </a:t>
            </a:r>
            <a:r>
              <a:rPr lang="lv-LV" sz="2600" dirty="0" smtClean="0"/>
              <a:t>bija </a:t>
            </a:r>
            <a:r>
              <a:rPr lang="lv-LV" sz="2600" b="1" dirty="0" smtClean="0"/>
              <a:t>liels trūkums </a:t>
            </a:r>
            <a:r>
              <a:rPr lang="lv-LV" sz="2600" dirty="0" smtClean="0"/>
              <a:t>un </a:t>
            </a:r>
            <a:r>
              <a:rPr lang="lv-LV" sz="2600" b="1" dirty="0" smtClean="0"/>
              <a:t>nabadzība</a:t>
            </a:r>
            <a:r>
              <a:rPr lang="lv-LV" sz="2600" dirty="0" smtClean="0"/>
              <a:t>. </a:t>
            </a:r>
            <a:r>
              <a:rPr lang="lv-LV" sz="2600" b="1" dirty="0" smtClean="0"/>
              <a:t>Nožēlojamos zemnieku mitekļos gaisma ieplūda </a:t>
            </a:r>
            <a:r>
              <a:rPr lang="lv-LV" sz="2600" dirty="0" smtClean="0"/>
              <a:t>un </a:t>
            </a:r>
            <a:r>
              <a:rPr lang="lv-LV" sz="2600" b="1" dirty="0" smtClean="0"/>
              <a:t>dūmi izplūda </a:t>
            </a:r>
            <a:r>
              <a:rPr lang="lv-LV" sz="2600" dirty="0" smtClean="0"/>
              <a:t>tikai pa puspavērtajām </a:t>
            </a:r>
            <a:r>
              <a:rPr lang="lv-LV" sz="2600" b="1" dirty="0" smtClean="0"/>
              <a:t>durvju augšām</a:t>
            </a:r>
            <a:r>
              <a:rPr lang="lv-LV" sz="2600" dirty="0" smtClean="0"/>
              <a:t>, tumšajā gada laikā </a:t>
            </a:r>
            <a:r>
              <a:rPr lang="lv-LV" sz="2600" b="1" dirty="0" smtClean="0"/>
              <a:t>vienīgais apgaismojums </a:t>
            </a:r>
            <a:r>
              <a:rPr lang="lv-LV" sz="2600" dirty="0" smtClean="0"/>
              <a:t>bija </a:t>
            </a:r>
            <a:r>
              <a:rPr lang="lv-LV" sz="2600" b="1" dirty="0" smtClean="0"/>
              <a:t>aizdegtais skals</a:t>
            </a:r>
            <a:r>
              <a:rPr lang="lv-LV" sz="2600" dirty="0" smtClean="0"/>
              <a:t>. </a:t>
            </a:r>
          </a:p>
          <a:p>
            <a:pPr lvl="0">
              <a:buFont typeface="Arial" pitchFamily="34" charset="0"/>
              <a:buChar char="•"/>
            </a:pPr>
            <a:r>
              <a:rPr lang="lv-LV" sz="2600" b="1" dirty="0" smtClean="0"/>
              <a:t>Nekādas iespējas garīgai izaugsmei</a:t>
            </a:r>
            <a:r>
              <a:rPr lang="lv-LV" sz="2600" dirty="0" smtClean="0"/>
              <a:t>, klāt tam vēl nāk </a:t>
            </a:r>
            <a:r>
              <a:rPr lang="lv-LV" sz="2600" b="1" dirty="0" smtClean="0"/>
              <a:t>liela nabadzība</a:t>
            </a:r>
            <a:r>
              <a:rPr lang="lv-LV" sz="2600" dirty="0" smtClean="0"/>
              <a:t>, </a:t>
            </a:r>
            <a:r>
              <a:rPr lang="lv-LV" sz="2600" b="1" dirty="0" smtClean="0"/>
              <a:t>tautas grimšana dzeršanā</a:t>
            </a:r>
            <a:r>
              <a:rPr lang="lv-LV" sz="2600" dirty="0" smtClean="0"/>
              <a:t>, </a:t>
            </a:r>
            <a:r>
              <a:rPr lang="lv-LV" sz="2600" b="1" dirty="0" smtClean="0"/>
              <a:t>rupjībā</a:t>
            </a:r>
            <a:r>
              <a:rPr lang="lv-LV" sz="2600" dirty="0" smtClean="0"/>
              <a:t> un </a:t>
            </a:r>
            <a:r>
              <a:rPr lang="lv-LV" sz="2600" b="1" dirty="0" err="1" smtClean="0"/>
              <a:t>negodībā</a:t>
            </a:r>
            <a:r>
              <a:rPr lang="lv-LV" sz="2600" dirty="0" smtClean="0"/>
              <a:t>. Un vēl līdztekus šim visam latviešu tauta piedzīvoja ļoti </a:t>
            </a:r>
            <a:r>
              <a:rPr lang="lv-LV" sz="2600" b="1" dirty="0" smtClean="0"/>
              <a:t>necilvēcīgu apiešanos </a:t>
            </a:r>
            <a:r>
              <a:rPr lang="lv-LV" sz="2600" dirty="0" smtClean="0"/>
              <a:t>no </a:t>
            </a:r>
            <a:r>
              <a:rPr lang="lv-LV" sz="2600" b="1" dirty="0" smtClean="0"/>
              <a:t>vācu muižniekiem</a:t>
            </a:r>
            <a:r>
              <a:rPr lang="lv-LV" sz="2600" dirty="0" smtClean="0"/>
              <a:t>. Bieži vien tieši vācu </a:t>
            </a:r>
            <a:r>
              <a:rPr lang="lv-LV" sz="2600" b="1" dirty="0" smtClean="0"/>
              <a:t>muižkungi uzturēja latviešus žūpībā</a:t>
            </a:r>
            <a:r>
              <a:rPr lang="lv-LV" sz="2600" dirty="0" smtClean="0"/>
              <a:t>, uzturot </a:t>
            </a:r>
            <a:r>
              <a:rPr lang="lv-LV" sz="2600" b="1" dirty="0" smtClean="0"/>
              <a:t>krogus</a:t>
            </a:r>
            <a:r>
              <a:rPr lang="lv-LV" sz="2600" dirty="0" smtClean="0"/>
              <a:t>, kuros zemnieki atstāja savu sūri grūti nopelnīto naudu.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12216</TotalTime>
  <Words>923</Words>
  <Application>Microsoft Office PowerPoint</Application>
  <PresentationFormat>On-screen Show (4:3)</PresentationFormat>
  <Paragraphs>103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Jņ.1:1 Latvijai 105</vt:lpstr>
      <vt:lpstr>Latvijas valstij 105 gadi!!!</vt:lpstr>
      <vt:lpstr>Latviešiem ir sava valsts</vt:lpstr>
      <vt:lpstr>Latvieši ir Dieva izredzēta tauta</vt:lpstr>
      <vt:lpstr>Kas aizveda līdz Latvijas neatkarībai</vt:lpstr>
      <vt:lpstr>Baznīca 17.gs.</vt:lpstr>
      <vt:lpstr>Mācītājs Georgs Mancelis (1593-1654)</vt:lpstr>
      <vt:lpstr>Glika Bībeles tulkojums </vt:lpstr>
      <vt:lpstr>Kādi bija latvieši šajā zeme pirms brāļu draudzēm</vt:lpstr>
      <vt:lpstr>Brāļu draudze</vt:lpstr>
      <vt:lpstr>Brāļu draudzes vēsture Latvijā</vt:lpstr>
      <vt:lpstr>14. Nāc tu Latvju Pestītāj </vt:lpstr>
      <vt:lpstr>1. Skolotāju sagatavošanas skola</vt:lpstr>
      <vt:lpstr>Brāļu draudzes 1743.g.</vt:lpstr>
      <vt:lpstr>Latviešu tautas iniciatīva un aktivitāte</vt:lpstr>
      <vt:lpstr>Brāļu draudzes 1817.g.</vt:lpstr>
      <vt:lpstr>Brāļu draudžu vadītāji</vt:lpstr>
      <vt:lpstr>Rīgas draudzes 1872.g.</vt:lpstr>
      <vt:lpstr>Latvijas himna</vt:lpstr>
      <vt:lpstr>Latvijas neatkarība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109</cp:revision>
  <dcterms:created xsi:type="dcterms:W3CDTF">2010-10-07T14:46:11Z</dcterms:created>
  <dcterms:modified xsi:type="dcterms:W3CDTF">2023-11-19T07:53:03Z</dcterms:modified>
</cp:coreProperties>
</file>