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81" r:id="rId2"/>
    <p:sldId id="283" r:id="rId3"/>
    <p:sldId id="285" r:id="rId4"/>
    <p:sldId id="286" r:id="rId5"/>
    <p:sldId id="287" r:id="rId6"/>
    <p:sldId id="288" r:id="rId7"/>
    <p:sldId id="291" r:id="rId8"/>
    <p:sldId id="279" r:id="rId9"/>
    <p:sldId id="290" r:id="rId10"/>
    <p:sldId id="294" r:id="rId11"/>
    <p:sldId id="282" r:id="rId12"/>
    <p:sldId id="292" r:id="rId13"/>
    <p:sldId id="293" r:id="rId14"/>
    <p:sldId id="284" r:id="rId15"/>
    <p:sldId id="295" r:id="rId16"/>
    <p:sldId id="298" r:id="rId17"/>
    <p:sldId id="297" r:id="rId18"/>
    <p:sldId id="299" r:id="rId19"/>
    <p:sldId id="300" r:id="rId20"/>
    <p:sldId id="301" r:id="rId21"/>
    <p:sldId id="302" r:id="rId22"/>
    <p:sldId id="303" r:id="rId23"/>
    <p:sldId id="304" r:id="rId24"/>
    <p:sldId id="305" r:id="rId25"/>
    <p:sldId id="306" r:id="rId26"/>
    <p:sldId id="307" r:id="rId27"/>
    <p:sldId id="272" r:id="rId28"/>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0" d="100"/>
          <a:sy n="70" d="100"/>
        </p:scale>
        <p:origin x="-1156" y="-3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itchFamily="34" charset="0"/>
              </a:defRPr>
            </a:lvl1pPr>
          </a:lstStyle>
          <a:p>
            <a:pPr>
              <a:defRPr/>
            </a:pPr>
            <a:fld id="{3EF983FC-C4BF-4F7C-9D40-CF2294EF524F}" type="datetimeFigureOut">
              <a:rPr lang="en-US"/>
              <a:pPr>
                <a:defRPr/>
              </a:pPr>
              <a:t>10/31/2020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7"/>
            <a:ext cx="8964612" cy="1071563"/>
          </a:xfrm>
        </p:spPr>
        <p:txBody>
          <a:bodyPr/>
          <a:lstStyle/>
          <a:p>
            <a:pPr eaLnBrk="1" hangingPunct="1"/>
            <a:r>
              <a:rPr lang="lv-LV" sz="3600" b="1" dirty="0" smtClean="0"/>
              <a:t>1.Kor.3:11 </a:t>
            </a:r>
            <a:r>
              <a:rPr lang="lv-LV" sz="3600" b="1" dirty="0" smtClean="0"/>
              <a:t>Luters un Reformācija </a:t>
            </a:r>
            <a:endParaRPr lang="lv-LV" sz="3600" b="1" dirty="0" smtClean="0"/>
          </a:p>
        </p:txBody>
      </p:sp>
      <p:pic>
        <p:nvPicPr>
          <p:cNvPr id="3075" name="Picture 3" descr="DOVE019"/>
          <p:cNvPicPr>
            <a:picLocks noChangeAspect="1" noChangeArrowheads="1"/>
          </p:cNvPicPr>
          <p:nvPr/>
        </p:nvPicPr>
        <p:blipFill>
          <a:blip r:embed="rId2"/>
          <a:srcRect/>
          <a:stretch>
            <a:fillRect/>
          </a:stretch>
        </p:blipFill>
        <p:spPr bwMode="auto">
          <a:xfrm>
            <a:off x="157134" y="71414"/>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1</a:t>
            </a:fld>
            <a:endParaRPr lang="lv-LV" smtClean="0"/>
          </a:p>
        </p:txBody>
      </p:sp>
      <p:sp>
        <p:nvSpPr>
          <p:cNvPr id="3077" name="Rectangle 6"/>
          <p:cNvSpPr>
            <a:spLocks noChangeArrowheads="1"/>
          </p:cNvSpPr>
          <p:nvPr/>
        </p:nvSpPr>
        <p:spPr bwMode="auto">
          <a:xfrm>
            <a:off x="0" y="785794"/>
            <a:ext cx="9144000" cy="1077218"/>
          </a:xfrm>
          <a:prstGeom prst="rect">
            <a:avLst/>
          </a:prstGeom>
          <a:noFill/>
          <a:ln w="9525">
            <a:noFill/>
            <a:miter lim="800000"/>
            <a:headEnd/>
            <a:tailEnd/>
          </a:ln>
        </p:spPr>
        <p:txBody>
          <a:bodyPr>
            <a:spAutoFit/>
          </a:bodyPr>
          <a:lstStyle/>
          <a:p>
            <a:pPr algn="ctr"/>
            <a:r>
              <a:rPr lang="nb-NO" sz="3200" dirty="0" smtClean="0"/>
              <a:t>Jo citu pamatu neviens nevar likt kā to, kas jau ir likts, proti, Jēzus Kristus.</a:t>
            </a:r>
          </a:p>
        </p:txBody>
      </p:sp>
      <p:sp>
        <p:nvSpPr>
          <p:cNvPr id="6" name="Text Box 6"/>
          <p:cNvSpPr txBox="1">
            <a:spLocks noChangeArrowheads="1"/>
          </p:cNvSpPr>
          <p:nvPr/>
        </p:nvSpPr>
        <p:spPr bwMode="auto">
          <a:xfrm>
            <a:off x="7429520" y="0"/>
            <a:ext cx="1714480" cy="400110"/>
          </a:xfrm>
          <a:prstGeom prst="rect">
            <a:avLst/>
          </a:prstGeom>
          <a:noFill/>
          <a:ln w="9525">
            <a:noFill/>
            <a:miter lim="800000"/>
            <a:headEnd/>
            <a:tailEnd/>
          </a:ln>
        </p:spPr>
        <p:txBody>
          <a:bodyPr wrap="square">
            <a:spAutoFit/>
          </a:bodyPr>
          <a:lstStyle/>
          <a:p>
            <a:pPr>
              <a:spcBef>
                <a:spcPct val="50000"/>
              </a:spcBef>
            </a:pPr>
            <a:r>
              <a:rPr lang="lv-LV" sz="2000" smtClean="0"/>
              <a:t>1</a:t>
            </a:r>
            <a:r>
              <a:rPr lang="lv-LV" sz="2000" smtClean="0"/>
              <a:t>.nov.2020</a:t>
            </a:r>
            <a:r>
              <a:rPr lang="lv-LV" sz="2000" dirty="0" smtClean="0"/>
              <a:t>.</a:t>
            </a:r>
            <a:endParaRPr lang="lv-LV" sz="2000" dirty="0"/>
          </a:p>
        </p:txBody>
      </p:sp>
      <p:pic>
        <p:nvPicPr>
          <p:cNvPr id="7" name="Picture 9" descr="http://reformationsa-org.win07.glodns.net/images/Luther%20before%20the%20emperor.jpg"/>
          <p:cNvPicPr>
            <a:picLocks noChangeAspect="1" noChangeArrowheads="1"/>
          </p:cNvPicPr>
          <p:nvPr/>
        </p:nvPicPr>
        <p:blipFill>
          <a:blip r:embed="rId3"/>
          <a:srcRect/>
          <a:stretch>
            <a:fillRect/>
          </a:stretch>
        </p:blipFill>
        <p:spPr bwMode="auto">
          <a:xfrm>
            <a:off x="357158" y="1857364"/>
            <a:ext cx="8538164" cy="500063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214346" y="0"/>
            <a:ext cx="7175521" cy="850900"/>
          </a:xfrm>
        </p:spPr>
        <p:txBody>
          <a:bodyPr/>
          <a:lstStyle/>
          <a:p>
            <a:pPr eaLnBrk="1" hangingPunct="1"/>
            <a:r>
              <a:rPr lang="lv-LV" sz="4000" b="1" dirty="0" smtClean="0">
                <a:solidFill>
                  <a:schemeClr val="tx1"/>
                </a:solidFill>
              </a:rPr>
              <a:t>Luters kļūst par doktoru</a:t>
            </a:r>
          </a:p>
        </p:txBody>
      </p:sp>
      <p:sp>
        <p:nvSpPr>
          <p:cNvPr id="7" name="Rectangle 6"/>
          <p:cNvSpPr>
            <a:spLocks noChangeArrowheads="1"/>
          </p:cNvSpPr>
          <p:nvPr/>
        </p:nvSpPr>
        <p:spPr bwMode="auto">
          <a:xfrm>
            <a:off x="0" y="714356"/>
            <a:ext cx="7929586" cy="6124754"/>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1512. g. 19. oktobrī</a:t>
            </a:r>
            <a:r>
              <a:rPr lang="lv-LV" sz="2800" dirty="0" smtClean="0"/>
              <a:t> </a:t>
            </a:r>
            <a:r>
              <a:rPr lang="lv-LV" sz="2800" b="1" dirty="0" smtClean="0"/>
              <a:t>Luteram piešķir teoloģijas doktora grādu.</a:t>
            </a:r>
            <a:r>
              <a:rPr lang="lv-LV" sz="2800" dirty="0" smtClean="0"/>
              <a:t> Viņa </a:t>
            </a:r>
            <a:r>
              <a:rPr lang="lv-LV" sz="2800" b="1" dirty="0" smtClean="0"/>
              <a:t>tiešais uzdevums Vitenbergas universitātē </a:t>
            </a:r>
            <a:r>
              <a:rPr lang="lv-LV" sz="2800" dirty="0" smtClean="0"/>
              <a:t>ir       mācīt </a:t>
            </a:r>
            <a:r>
              <a:rPr lang="lv-LV" sz="2800" b="1" dirty="0" smtClean="0"/>
              <a:t>Vecās</a:t>
            </a:r>
            <a:r>
              <a:rPr lang="lv-LV" sz="2800" dirty="0" smtClean="0"/>
              <a:t> un </a:t>
            </a:r>
            <a:r>
              <a:rPr lang="lv-LV" sz="2800" b="1" dirty="0" smtClean="0"/>
              <a:t>Jaunās Derības saturu</a:t>
            </a:r>
            <a:r>
              <a:rPr lang="lv-LV" sz="2800" dirty="0" smtClean="0"/>
              <a:t>. Vairāk      viņš pievērsās Vecajai Derībai, jo tā ir biezāka. </a:t>
            </a:r>
          </a:p>
          <a:p>
            <a:pPr>
              <a:buFont typeface="Arial" pitchFamily="34" charset="0"/>
              <a:buChar char="•"/>
            </a:pPr>
            <a:r>
              <a:rPr lang="lv-LV" sz="2800" b="1" dirty="0" smtClean="0"/>
              <a:t>Dr. Luters </a:t>
            </a:r>
            <a:r>
              <a:rPr lang="lv-LV" sz="2800" dirty="0" smtClean="0"/>
              <a:t>ir </a:t>
            </a:r>
            <a:r>
              <a:rPr lang="lv-LV" sz="2800" b="1" dirty="0" smtClean="0"/>
              <a:t>klostera priora palīgs </a:t>
            </a:r>
            <a:r>
              <a:rPr lang="lv-LV" sz="2800" dirty="0" smtClean="0"/>
              <a:t>un sprediķotājs, </a:t>
            </a:r>
            <a:r>
              <a:rPr lang="lv-LV" sz="2800" b="1" dirty="0" smtClean="0"/>
              <a:t>katru dienu sprediķo pilsētas baznīcā</a:t>
            </a:r>
            <a:r>
              <a:rPr lang="lv-LV" sz="2800" dirty="0" smtClean="0"/>
              <a:t>, ir </a:t>
            </a:r>
            <a:r>
              <a:rPr lang="lv-LV" sz="2800" b="1" dirty="0" smtClean="0"/>
              <a:t>studentu akadēmiskais padomdevējs</a:t>
            </a:r>
            <a:r>
              <a:rPr lang="lv-LV" sz="2800" dirty="0" smtClean="0"/>
              <a:t>, </a:t>
            </a:r>
            <a:r>
              <a:rPr lang="lv-LV" sz="2800" b="1" dirty="0" smtClean="0"/>
              <a:t>apgabala vikārs</a:t>
            </a:r>
            <a:r>
              <a:rPr lang="lv-LV" sz="2800" dirty="0" smtClean="0"/>
              <a:t>, </a:t>
            </a:r>
            <a:r>
              <a:rPr lang="lv-LV" sz="2800" b="1" dirty="0" smtClean="0"/>
              <a:t>klostera zivju dīķa pārzinis </a:t>
            </a:r>
            <a:r>
              <a:rPr lang="lv-LV" sz="2800" dirty="0" smtClean="0"/>
              <a:t>un </a:t>
            </a:r>
            <a:r>
              <a:rPr lang="lv-LV" sz="2800" b="1" dirty="0" smtClean="0"/>
              <a:t>Torburgas klostera advokāts</a:t>
            </a:r>
            <a:r>
              <a:rPr lang="lv-LV" sz="2800" dirty="0" smtClean="0"/>
              <a:t>. Citāts no Lutera vēstules draugam:</a:t>
            </a:r>
          </a:p>
          <a:p>
            <a:pPr>
              <a:buFont typeface="Arial" pitchFamily="34" charset="0"/>
              <a:buChar char="•"/>
            </a:pPr>
            <a:r>
              <a:rPr lang="lv-LV" sz="2800" dirty="0" smtClean="0"/>
              <a:t>“</a:t>
            </a:r>
            <a:r>
              <a:rPr lang="lv-LV" sz="2800" i="1" dirty="0" smtClean="0"/>
              <a:t>Piedevām lasu lekcijas par sv. Pāvilu, gatavoju lekcijas par psalmiem un rakstu tik daudz vēstuļu, ka varētu nodarbināt divus sekretārus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10</a:t>
            </a:fld>
            <a:endParaRPr lang="lv-LV" smtClean="0"/>
          </a:p>
        </p:txBody>
      </p:sp>
      <p:pic>
        <p:nvPicPr>
          <p:cNvPr id="24578" name="Picture 2" descr="THE TOP 15 QUOTES BY MARTIN LUTHER | Great Command Ministries"/>
          <p:cNvPicPr>
            <a:picLocks noChangeAspect="1" noChangeArrowheads="1"/>
          </p:cNvPicPr>
          <p:nvPr/>
        </p:nvPicPr>
        <p:blipFill>
          <a:blip r:embed="rId2"/>
          <a:srcRect/>
          <a:stretch>
            <a:fillRect/>
          </a:stretch>
        </p:blipFill>
        <p:spPr bwMode="auto">
          <a:xfrm>
            <a:off x="6357950" y="1"/>
            <a:ext cx="2786050" cy="20895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468313" y="0"/>
            <a:ext cx="8229600" cy="692150"/>
          </a:xfrm>
        </p:spPr>
        <p:txBody>
          <a:bodyPr/>
          <a:lstStyle/>
          <a:p>
            <a:pPr eaLnBrk="1" hangingPunct="1"/>
            <a:r>
              <a:rPr lang="lv-LV" sz="4000" b="1" dirty="0" smtClean="0"/>
              <a:t>Reformācija 1517.g. 31.okt.</a:t>
            </a:r>
          </a:p>
        </p:txBody>
      </p:sp>
      <p:sp>
        <p:nvSpPr>
          <p:cNvPr id="5" name="Rectangle 4"/>
          <p:cNvSpPr>
            <a:spLocks noChangeArrowheads="1"/>
          </p:cNvSpPr>
          <p:nvPr/>
        </p:nvSpPr>
        <p:spPr bwMode="auto">
          <a:xfrm>
            <a:off x="0" y="608013"/>
            <a:ext cx="9144000" cy="2492990"/>
          </a:xfrm>
          <a:prstGeom prst="rect">
            <a:avLst/>
          </a:prstGeom>
          <a:noFill/>
          <a:ln w="9525">
            <a:noFill/>
            <a:miter lim="800000"/>
            <a:headEnd/>
            <a:tailEnd/>
          </a:ln>
        </p:spPr>
        <p:txBody>
          <a:bodyPr>
            <a:spAutoFit/>
          </a:bodyPr>
          <a:lstStyle/>
          <a:p>
            <a:pPr>
              <a:buFont typeface="Arial" charset="0"/>
              <a:buChar char="•"/>
            </a:pPr>
            <a:r>
              <a:rPr lang="lv-LV" sz="2600" dirty="0"/>
              <a:t>1517. gadā </a:t>
            </a:r>
            <a:r>
              <a:rPr lang="lv-LV" sz="2600" b="1" dirty="0"/>
              <a:t>pāvests</a:t>
            </a:r>
            <a:r>
              <a:rPr lang="lv-LV" sz="2600" dirty="0"/>
              <a:t> </a:t>
            </a:r>
            <a:r>
              <a:rPr lang="lv-LV" sz="2600" b="1" dirty="0"/>
              <a:t>izsludināja</a:t>
            </a:r>
            <a:r>
              <a:rPr lang="lv-LV" sz="2600" dirty="0"/>
              <a:t> t.s. „</a:t>
            </a:r>
            <a:r>
              <a:rPr lang="lv-LV" sz="2600" b="1" dirty="0"/>
              <a:t>jubilejas atlaides</a:t>
            </a:r>
            <a:r>
              <a:rPr lang="lv-LV" sz="2600" dirty="0"/>
              <a:t>”-, lai vāktu līdzekļus Sv. Pētera katedrāles restaurācijai. </a:t>
            </a:r>
          </a:p>
          <a:p>
            <a:pPr>
              <a:buFont typeface="Arial" charset="0"/>
              <a:buChar char="•"/>
            </a:pPr>
            <a:r>
              <a:rPr lang="lv-LV" sz="2600" b="1" dirty="0"/>
              <a:t>1517.g. 31.oktobrī</a:t>
            </a:r>
            <a:r>
              <a:rPr lang="lv-LV" sz="2600" dirty="0"/>
              <a:t> Vācijā </a:t>
            </a:r>
            <a:r>
              <a:rPr lang="lv-LV" sz="2600" b="1" dirty="0" err="1"/>
              <a:t>augustīniešu</a:t>
            </a:r>
            <a:r>
              <a:rPr lang="lv-LV" sz="2600" dirty="0"/>
              <a:t> ordeņa </a:t>
            </a:r>
            <a:r>
              <a:rPr lang="lv-LV" sz="2600" b="1" dirty="0"/>
              <a:t>mūks</a:t>
            </a:r>
            <a:r>
              <a:rPr lang="lv-LV" sz="2600" dirty="0"/>
              <a:t> Mārtiņš </a:t>
            </a:r>
            <a:r>
              <a:rPr lang="lv-LV" sz="2600" b="1" dirty="0"/>
              <a:t>Luters</a:t>
            </a:r>
            <a:r>
              <a:rPr lang="lv-LV" sz="2600" dirty="0"/>
              <a:t> pienagloja </a:t>
            </a:r>
            <a:r>
              <a:rPr lang="lv-LV" sz="2600" b="1" dirty="0"/>
              <a:t>95 tēzes</a:t>
            </a:r>
            <a:r>
              <a:rPr lang="lv-LV" sz="2600" dirty="0"/>
              <a:t> vērstas pret </a:t>
            </a:r>
            <a:r>
              <a:rPr lang="lv-LV" sz="2600" b="1" dirty="0"/>
              <a:t>indulgenču </a:t>
            </a:r>
            <a:r>
              <a:rPr lang="lv-LV" sz="2600" b="1" dirty="0" smtClean="0"/>
              <a:t>tirdzniecību.</a:t>
            </a:r>
          </a:p>
          <a:p>
            <a:pPr>
              <a:buFont typeface="Arial" charset="0"/>
              <a:buChar char="•"/>
            </a:pPr>
            <a:r>
              <a:rPr lang="lv-LV" sz="2600" b="1" dirty="0" smtClean="0"/>
              <a:t>95 tēzes bija tikai iesākums, svarīgākais nāca vēlāk!</a:t>
            </a:r>
            <a:endParaRPr lang="en-US" sz="2600" dirty="0"/>
          </a:p>
        </p:txBody>
      </p:sp>
      <p:pic>
        <p:nvPicPr>
          <p:cNvPr id="20485" name="Picture 5"/>
          <p:cNvPicPr>
            <a:picLocks noChangeAspect="1" noChangeArrowheads="1"/>
          </p:cNvPicPr>
          <p:nvPr/>
        </p:nvPicPr>
        <p:blipFill>
          <a:blip r:embed="rId2" cstate="print"/>
          <a:srcRect/>
          <a:stretch>
            <a:fillRect/>
          </a:stretch>
        </p:blipFill>
        <p:spPr bwMode="auto">
          <a:xfrm>
            <a:off x="6047656" y="3286124"/>
            <a:ext cx="3096344" cy="35718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47" name="Picture 7" descr="Att&amp;emacr;lu rezult&amp;amacr;ti vaic&amp;amacr;jumam “Wittenberg schlosskirche”"/>
          <p:cNvPicPr>
            <a:picLocks noChangeAspect="1" noChangeArrowheads="1"/>
          </p:cNvPicPr>
          <p:nvPr/>
        </p:nvPicPr>
        <p:blipFill>
          <a:blip r:embed="rId3" cstate="print"/>
          <a:srcRect/>
          <a:stretch>
            <a:fillRect/>
          </a:stretch>
        </p:blipFill>
        <p:spPr bwMode="auto">
          <a:xfrm>
            <a:off x="0" y="3190068"/>
            <a:ext cx="5857884" cy="32722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nodeType="afterEffect">
                                  <p:stCondLst>
                                    <p:cond delay="0"/>
                                  </p:stCondLst>
                                  <p:childTnLst>
                                    <p:set>
                                      <p:cBhvr>
                                        <p:cTn id="16" dur="1" fill="hold">
                                          <p:stCondLst>
                                            <p:cond delay="499"/>
                                          </p:stCondLst>
                                        </p:cTn>
                                        <p:tgtEl>
                                          <p:spTgt spid="20485"/>
                                        </p:tgtEl>
                                        <p:attrNameLst>
                                          <p:attrName>style.visibility</p:attrName>
                                        </p:attrNameLst>
                                      </p:cBhvr>
                                      <p:to>
                                        <p:strVal val="visible"/>
                                      </p:to>
                                    </p:set>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10247"/>
                                        </p:tgtEl>
                                        <p:attrNameLst>
                                          <p:attrName>style.visibility</p:attrName>
                                        </p:attrNameLst>
                                      </p:cBhvr>
                                      <p:to>
                                        <p:strVal val="visible"/>
                                      </p:to>
                                    </p:set>
                                    <p:animEffect transition="in" filter="fade">
                                      <p:cBhvr>
                                        <p:cTn id="20" dur="20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5"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Labie darbi ir nāves grēki</a:t>
            </a:r>
          </a:p>
        </p:txBody>
      </p:sp>
      <p:sp>
        <p:nvSpPr>
          <p:cNvPr id="7" name="Rectangle 6"/>
          <p:cNvSpPr>
            <a:spLocks noChangeArrowheads="1"/>
          </p:cNvSpPr>
          <p:nvPr/>
        </p:nvSpPr>
        <p:spPr bwMode="auto">
          <a:xfrm>
            <a:off x="0" y="785794"/>
            <a:ext cx="9144000" cy="3970318"/>
          </a:xfrm>
          <a:prstGeom prst="rect">
            <a:avLst/>
          </a:prstGeom>
          <a:noFill/>
          <a:ln w="9525">
            <a:noFill/>
            <a:miter lim="800000"/>
            <a:headEnd/>
            <a:tailEnd/>
          </a:ln>
        </p:spPr>
        <p:txBody>
          <a:bodyPr wrap="square">
            <a:spAutoFit/>
          </a:bodyPr>
          <a:lstStyle/>
          <a:p>
            <a:pPr>
              <a:buFont typeface="Arial" pitchFamily="34" charset="0"/>
              <a:buChar char="•"/>
            </a:pPr>
            <a:r>
              <a:rPr lang="lv-LV" sz="2700" b="1" dirty="0" smtClean="0"/>
              <a:t>1518. g. maijā</a:t>
            </a:r>
            <a:r>
              <a:rPr lang="lv-LV" sz="2700" dirty="0" smtClean="0"/>
              <a:t> Luters uzstājas augustīniešu ordeņa sanāksmē Heidelbergā. Viņš paziņo:</a:t>
            </a:r>
          </a:p>
          <a:p>
            <a:r>
              <a:rPr lang="lv-LV" sz="2700" dirty="0" smtClean="0"/>
              <a:t>“</a:t>
            </a:r>
            <a:r>
              <a:rPr lang="lv-LV" sz="2700" i="1" dirty="0" smtClean="0"/>
              <a:t>Visi mūsu labie darbi ir nāves grēki</a:t>
            </a:r>
            <a:r>
              <a:rPr lang="lv-LV" sz="2700" dirty="0" smtClean="0"/>
              <a:t>!”</a:t>
            </a:r>
          </a:p>
          <a:p>
            <a:pPr>
              <a:buFont typeface="Arial" pitchFamily="34" charset="0"/>
              <a:buChar char="•"/>
            </a:pPr>
            <a:r>
              <a:rPr lang="lv-LV" sz="2700" dirty="0" smtClean="0"/>
              <a:t>Viņš paskaidro, ka </a:t>
            </a:r>
            <a:r>
              <a:rPr lang="lv-LV" sz="2700" b="1" dirty="0" smtClean="0"/>
              <a:t>pestīšana nav pašu nopelnīta</a:t>
            </a:r>
            <a:r>
              <a:rPr lang="lv-LV" sz="2700" dirty="0" smtClean="0"/>
              <a:t>, bet </a:t>
            </a:r>
            <a:r>
              <a:rPr lang="lv-LV" sz="2700" b="1" dirty="0" smtClean="0"/>
              <a:t>Kristus dāvināta</a:t>
            </a:r>
            <a:r>
              <a:rPr lang="lv-LV" sz="2700" dirty="0" smtClean="0"/>
              <a:t>. Tā viņš liecina par </a:t>
            </a:r>
            <a:r>
              <a:rPr lang="lv-LV" sz="2700" b="1" dirty="0" smtClean="0"/>
              <a:t>personiski pārdzīvoto atgriešanās momentu</a:t>
            </a:r>
            <a:r>
              <a:rPr lang="lv-LV" sz="2700" dirty="0" smtClean="0"/>
              <a:t>. </a:t>
            </a:r>
          </a:p>
          <a:p>
            <a:pPr>
              <a:buFont typeface="Arial" pitchFamily="34" charset="0"/>
              <a:buChar char="•"/>
            </a:pPr>
            <a:r>
              <a:rPr lang="lv-LV" sz="2700" b="1" dirty="0" smtClean="0"/>
              <a:t>Vecākie mūki </a:t>
            </a:r>
            <a:r>
              <a:rPr lang="lv-LV" sz="2700" dirty="0" smtClean="0"/>
              <a:t>nosauc jauno </a:t>
            </a:r>
            <a:r>
              <a:rPr lang="lv-LV" sz="2700" b="1" dirty="0" smtClean="0"/>
              <a:t>profesoru</a:t>
            </a:r>
            <a:r>
              <a:rPr lang="lv-LV" sz="2700" dirty="0" smtClean="0"/>
              <a:t> par </a:t>
            </a:r>
            <a:r>
              <a:rPr lang="lv-LV" sz="2700" b="1" dirty="0" smtClean="0"/>
              <a:t>pārāk radikālu</a:t>
            </a:r>
            <a:r>
              <a:rPr lang="lv-LV" sz="2700" dirty="0" smtClean="0"/>
              <a:t>, bet </a:t>
            </a:r>
            <a:r>
              <a:rPr lang="lv-LV" sz="2700" b="1" dirty="0" smtClean="0"/>
              <a:t>jaunākie ir sajūsmā</a:t>
            </a:r>
            <a:r>
              <a:rPr lang="lv-LV" sz="2700" dirty="0" smtClean="0"/>
              <a:t>. No viņiem vēlāk veidojas </a:t>
            </a:r>
            <a:r>
              <a:rPr lang="lv-LV" sz="2700" b="1" dirty="0" smtClean="0"/>
              <a:t>vairāku pilsētu reformācijas vadītāji</a:t>
            </a:r>
            <a:r>
              <a:rPr lang="lv-LV" sz="2700" dirty="0" smtClean="0"/>
              <a:t>.</a:t>
            </a:r>
            <a:endParaRPr lang="lv-LV" sz="27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12</a:t>
            </a:fld>
            <a:endParaRPr lang="lv-LV" smtClean="0"/>
          </a:p>
        </p:txBody>
      </p:sp>
      <p:pic>
        <p:nvPicPr>
          <p:cNvPr id="27650" name="Picture 2" descr="GHDI - Image"/>
          <p:cNvPicPr>
            <a:picLocks noChangeAspect="1" noChangeArrowheads="1"/>
          </p:cNvPicPr>
          <p:nvPr/>
        </p:nvPicPr>
        <p:blipFill>
          <a:blip r:embed="rId2"/>
          <a:srcRect/>
          <a:stretch>
            <a:fillRect/>
          </a:stretch>
        </p:blipFill>
        <p:spPr bwMode="auto">
          <a:xfrm>
            <a:off x="1285852" y="4581836"/>
            <a:ext cx="6000792" cy="22761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Luters aizstāv savu mācību</a:t>
            </a:r>
          </a:p>
        </p:txBody>
      </p:sp>
      <p:sp>
        <p:nvSpPr>
          <p:cNvPr id="7" name="Rectangle 6"/>
          <p:cNvSpPr>
            <a:spLocks noChangeArrowheads="1"/>
          </p:cNvSpPr>
          <p:nvPr/>
        </p:nvSpPr>
        <p:spPr bwMode="auto">
          <a:xfrm>
            <a:off x="0" y="642918"/>
            <a:ext cx="8929718" cy="6324808"/>
          </a:xfrm>
          <a:prstGeom prst="rect">
            <a:avLst/>
          </a:prstGeom>
          <a:noFill/>
          <a:ln w="9525">
            <a:noFill/>
            <a:miter lim="800000"/>
            <a:headEnd/>
            <a:tailEnd/>
          </a:ln>
        </p:spPr>
        <p:txBody>
          <a:bodyPr wrap="square">
            <a:spAutoFit/>
          </a:bodyPr>
          <a:lstStyle/>
          <a:p>
            <a:pPr>
              <a:buFont typeface="Arial" pitchFamily="34" charset="0"/>
              <a:buChar char="•"/>
            </a:pPr>
            <a:r>
              <a:rPr lang="lv-LV" sz="2700" b="1" dirty="0" smtClean="0"/>
              <a:t>1518. g. 7. augustā</a:t>
            </a:r>
            <a:r>
              <a:rPr lang="lv-LV" sz="2700" dirty="0" smtClean="0"/>
              <a:t> </a:t>
            </a:r>
            <a:r>
              <a:rPr lang="lv-LV" sz="2700" b="1" dirty="0" smtClean="0"/>
              <a:t>Luters</a:t>
            </a:r>
            <a:r>
              <a:rPr lang="lv-LV" sz="2700" dirty="0" smtClean="0"/>
              <a:t> tiek aicināts ierasties </a:t>
            </a:r>
            <a:r>
              <a:rPr lang="lv-LV" sz="2700" b="1" dirty="0" smtClean="0"/>
              <a:t>Romā</a:t>
            </a:r>
            <a:r>
              <a:rPr lang="lv-LV" sz="2700" dirty="0" smtClean="0"/>
              <a:t>, lai </a:t>
            </a:r>
            <a:r>
              <a:rPr lang="lv-LV" sz="2700" b="1" dirty="0" smtClean="0"/>
              <a:t>atbildētu</a:t>
            </a:r>
            <a:r>
              <a:rPr lang="lv-LV" sz="2700" dirty="0" smtClean="0"/>
              <a:t> par savu </a:t>
            </a:r>
            <a:r>
              <a:rPr lang="lv-LV" sz="2700" b="1" dirty="0" smtClean="0"/>
              <a:t>ķecerību</a:t>
            </a:r>
            <a:r>
              <a:rPr lang="lv-LV" sz="2700" dirty="0" smtClean="0"/>
              <a:t>. Saksijas kūrfirsts Fridrihs Gudrais, aizstāvēdams Luteru, dod ziņu, ka Lutera </a:t>
            </a:r>
            <a:r>
              <a:rPr lang="lv-LV" sz="2700" b="1" dirty="0" smtClean="0"/>
              <a:t>nopratināšana</a:t>
            </a:r>
            <a:r>
              <a:rPr lang="lv-LV" sz="2700" dirty="0" smtClean="0"/>
              <a:t> var notikt </a:t>
            </a:r>
            <a:r>
              <a:rPr lang="lv-LV" sz="2700" b="1" dirty="0" smtClean="0"/>
              <a:t>tikai vācu zemē</a:t>
            </a:r>
            <a:r>
              <a:rPr lang="lv-LV" sz="2700" dirty="0" smtClean="0"/>
              <a:t>. Fridriha vēlmi pāvests ņēma vērā.</a:t>
            </a:r>
          </a:p>
          <a:p>
            <a:pPr>
              <a:buFont typeface="Arial" pitchFamily="34" charset="0"/>
              <a:buChar char="•"/>
            </a:pPr>
            <a:r>
              <a:rPr lang="lv-LV" sz="2700" dirty="0" smtClean="0"/>
              <a:t>Nopratināšana notika </a:t>
            </a:r>
            <a:r>
              <a:rPr lang="lv-LV" sz="2700" b="1" dirty="0" smtClean="0"/>
              <a:t>1518. g. 12.-14. oktobrim</a:t>
            </a:r>
            <a:r>
              <a:rPr lang="lv-LV" sz="2700" dirty="0" smtClean="0"/>
              <a:t>, to vadīja </a:t>
            </a:r>
            <a:r>
              <a:rPr lang="lv-LV" sz="2700" b="1" dirty="0" smtClean="0"/>
              <a:t>pāvesta sūtnis kardināls Kajetāns</a:t>
            </a:r>
            <a:r>
              <a:rPr lang="lv-LV" sz="2700" dirty="0" smtClean="0"/>
              <a:t>.</a:t>
            </a:r>
          </a:p>
          <a:p>
            <a:pPr>
              <a:buFont typeface="Arial" pitchFamily="34" charset="0"/>
              <a:buChar char="•"/>
            </a:pPr>
            <a:r>
              <a:rPr lang="lv-LV" sz="2700" dirty="0" smtClean="0"/>
              <a:t>Luters: </a:t>
            </a:r>
            <a:r>
              <a:rPr lang="lv-LV" sz="2700" b="1" dirty="0" smtClean="0"/>
              <a:t>Bībele stāv pāri koncilu un                                pāvestu lēmumiem</a:t>
            </a:r>
            <a:r>
              <a:rPr lang="lv-LV" sz="2700" dirty="0" smtClean="0"/>
              <a:t>. </a:t>
            </a:r>
          </a:p>
          <a:p>
            <a:pPr>
              <a:buFont typeface="Arial" pitchFamily="34" charset="0"/>
              <a:buChar char="•"/>
            </a:pPr>
            <a:r>
              <a:rPr lang="lv-LV" sz="2700" dirty="0" smtClean="0"/>
              <a:t>Kardināls: </a:t>
            </a:r>
            <a:r>
              <a:rPr lang="lv-LV" sz="2700" b="1" dirty="0" smtClean="0"/>
              <a:t>Bībeles tulkojumi ir dažādi</a:t>
            </a:r>
            <a:r>
              <a:rPr lang="lv-LV" sz="2700" dirty="0" smtClean="0"/>
              <a:t>, tādēļ </a:t>
            </a:r>
            <a:r>
              <a:rPr lang="lv-LV" sz="2700" b="1" dirty="0" smtClean="0"/>
              <a:t>pāvestam pieder pēdējais vārds</a:t>
            </a:r>
            <a:r>
              <a:rPr lang="lv-LV" sz="2700" dirty="0" smtClean="0"/>
              <a:t>. </a:t>
            </a:r>
          </a:p>
          <a:p>
            <a:pPr>
              <a:buFont typeface="Arial" pitchFamily="34" charset="0"/>
              <a:buChar char="•"/>
            </a:pPr>
            <a:r>
              <a:rPr lang="lv-LV" sz="2700" dirty="0" smtClean="0"/>
              <a:t>Luters: </a:t>
            </a:r>
            <a:r>
              <a:rPr lang="lv-LV" sz="2700" b="1" dirty="0" smtClean="0"/>
              <a:t>pāvests var kļūdīties </a:t>
            </a:r>
            <a:r>
              <a:rPr lang="lv-LV" sz="2700" dirty="0" smtClean="0"/>
              <a:t>un jau ir </a:t>
            </a:r>
            <a:r>
              <a:rPr lang="lv-LV" sz="2700" b="1" dirty="0" smtClean="0"/>
              <a:t>daudzkārt kļūdījies</a:t>
            </a:r>
            <a:r>
              <a:rPr lang="lv-LV" sz="2700" dirty="0" smtClean="0"/>
              <a:t>. Kardināls izdzina Luteru.</a:t>
            </a:r>
          </a:p>
          <a:p>
            <a:pPr>
              <a:buFont typeface="Arial" pitchFamily="34" charset="0"/>
              <a:buChar char="•"/>
            </a:pPr>
            <a:r>
              <a:rPr lang="lv-LV" sz="2700" dirty="0" smtClean="0"/>
              <a:t>Vēlāk Luters rakstīja: “</a:t>
            </a:r>
            <a:r>
              <a:rPr lang="lv-LV" sz="2700" i="1" dirty="0" smtClean="0"/>
              <a:t>Kardināls Kajetāns ir tikpat izveicīgs teoloģiskās pārrunās kā ēzelis arfas spēlēšanā</a:t>
            </a:r>
            <a:r>
              <a:rPr lang="lv-LV" sz="27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13</a:t>
            </a:fld>
            <a:endParaRPr lang="lv-LV" smtClean="0"/>
          </a:p>
        </p:txBody>
      </p:sp>
      <p:pic>
        <p:nvPicPr>
          <p:cNvPr id="28674" name="Picture 2" descr="Der Mensch muss nur glauben"/>
          <p:cNvPicPr>
            <a:picLocks noChangeAspect="1" noChangeArrowheads="1"/>
          </p:cNvPicPr>
          <p:nvPr/>
        </p:nvPicPr>
        <p:blipFill>
          <a:blip r:embed="rId2" cstate="print"/>
          <a:srcRect r="28110" b="25000"/>
          <a:stretch>
            <a:fillRect/>
          </a:stretch>
        </p:blipFill>
        <p:spPr bwMode="auto">
          <a:xfrm>
            <a:off x="6572264" y="3071810"/>
            <a:ext cx="2423022" cy="142876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8674"/>
                                        </p:tgtEl>
                                        <p:attrNameLst>
                                          <p:attrName>style.visibility</p:attrName>
                                        </p:attrNameLst>
                                      </p:cBhvr>
                                      <p:to>
                                        <p:strVal val="visible"/>
                                      </p:to>
                                    </p:set>
                                    <p:animEffect transition="in" filter="fade">
                                      <p:cBhvr>
                                        <p:cTn id="11" dur="2000"/>
                                        <p:tgtEl>
                                          <p:spTgt spid="286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6215074" cy="777875"/>
          </a:xfrm>
        </p:spPr>
        <p:txBody>
          <a:bodyPr/>
          <a:lstStyle/>
          <a:p>
            <a:pPr eaLnBrk="1" hangingPunct="1"/>
            <a:r>
              <a:rPr lang="lv-LV" b="1" dirty="0" smtClean="0">
                <a:solidFill>
                  <a:schemeClr val="tx1"/>
                </a:solidFill>
              </a:rPr>
              <a:t>Pāvests un Bībele</a:t>
            </a:r>
          </a:p>
        </p:txBody>
      </p:sp>
      <p:pic>
        <p:nvPicPr>
          <p:cNvPr id="8196" name="Picture 7"/>
          <p:cNvPicPr>
            <a:picLocks noChangeAspect="1" noChangeArrowheads="1"/>
          </p:cNvPicPr>
          <p:nvPr/>
        </p:nvPicPr>
        <p:blipFill>
          <a:blip r:embed="rId2"/>
          <a:srcRect/>
          <a:stretch>
            <a:fillRect/>
          </a:stretch>
        </p:blipFill>
        <p:spPr bwMode="auto">
          <a:xfrm>
            <a:off x="6572264" y="-42970"/>
            <a:ext cx="2571737" cy="3257656"/>
          </a:xfrm>
          <a:prstGeom prst="rect">
            <a:avLst/>
          </a:prstGeom>
          <a:ln>
            <a:noFill/>
          </a:ln>
          <a:effectLst>
            <a:softEdge rad="112500"/>
          </a:effectLst>
        </p:spPr>
      </p:pic>
      <p:sp>
        <p:nvSpPr>
          <p:cNvPr id="6" name="Rectangle 5"/>
          <p:cNvSpPr>
            <a:spLocks noChangeArrowheads="1"/>
          </p:cNvSpPr>
          <p:nvPr/>
        </p:nvSpPr>
        <p:spPr bwMode="auto">
          <a:xfrm>
            <a:off x="0" y="928670"/>
            <a:ext cx="6300788" cy="5262979"/>
          </a:xfrm>
          <a:prstGeom prst="rect">
            <a:avLst/>
          </a:prstGeom>
          <a:noFill/>
          <a:ln w="9525">
            <a:noFill/>
            <a:miter lim="800000"/>
            <a:headEnd/>
            <a:tailEnd/>
          </a:ln>
        </p:spPr>
        <p:txBody>
          <a:bodyPr>
            <a:spAutoFit/>
          </a:bodyPr>
          <a:lstStyle/>
          <a:p>
            <a:pPr>
              <a:buFontTx/>
              <a:buChar char="•"/>
            </a:pPr>
            <a:r>
              <a:rPr lang="lv-LV" sz="2800" b="1" dirty="0" smtClean="0"/>
              <a:t>1518. g. 11. decembrī</a:t>
            </a:r>
            <a:r>
              <a:rPr lang="lv-LV" sz="2800" dirty="0" smtClean="0"/>
              <a:t> tiek publicēta </a:t>
            </a:r>
            <a:r>
              <a:rPr lang="lv-LV" sz="2800" b="1" dirty="0" smtClean="0"/>
              <a:t>Lutera rakstīta oficiāla, notāra apstiprināta, sūdzība vispārējam koncilam.</a:t>
            </a:r>
            <a:r>
              <a:rPr lang="lv-LV" sz="2800" dirty="0" smtClean="0"/>
              <a:t> Sūdzībā Luters apgalvo, ka vispārējais </a:t>
            </a:r>
            <a:r>
              <a:rPr lang="lv-LV" sz="2800" b="1" dirty="0" smtClean="0"/>
              <a:t>koncils stāv pāri pāvestam</a:t>
            </a:r>
            <a:r>
              <a:rPr lang="lv-LV" sz="2800" dirty="0" smtClean="0"/>
              <a:t>, kas ir </a:t>
            </a:r>
            <a:r>
              <a:rPr lang="lv-LV" sz="2800" b="1" dirty="0" smtClean="0"/>
              <a:t>cilvēks</a:t>
            </a:r>
            <a:r>
              <a:rPr lang="lv-LV" sz="2800" dirty="0" smtClean="0"/>
              <a:t> un </a:t>
            </a:r>
            <a:r>
              <a:rPr lang="lv-LV" sz="2800" b="1" dirty="0" smtClean="0"/>
              <a:t>var kļūdīties, grēkot </a:t>
            </a:r>
            <a:r>
              <a:rPr lang="lv-LV" sz="2800" dirty="0" smtClean="0"/>
              <a:t>un </a:t>
            </a:r>
            <a:r>
              <a:rPr lang="lv-LV" sz="2800" b="1" dirty="0" smtClean="0"/>
              <a:t>melot</a:t>
            </a:r>
            <a:r>
              <a:rPr lang="lv-LV" sz="2800" dirty="0" smtClean="0"/>
              <a:t>. Pat </a:t>
            </a:r>
            <a:r>
              <a:rPr lang="lv-LV" sz="2800" b="1" dirty="0" smtClean="0"/>
              <a:t>sv. Pēteris nav bijis bez šādām vājībām </a:t>
            </a:r>
            <a:r>
              <a:rPr lang="lv-LV" sz="2800" dirty="0" smtClean="0"/>
              <a:t>– kādēļ tad </a:t>
            </a:r>
            <a:r>
              <a:rPr lang="lv-LV" sz="2800" b="1" dirty="0" smtClean="0"/>
              <a:t>pāvests</a:t>
            </a:r>
            <a:r>
              <a:rPr lang="lv-LV" sz="2800" dirty="0" smtClean="0"/>
              <a:t> būtu </a:t>
            </a:r>
            <a:r>
              <a:rPr lang="lv-LV" sz="2800" b="1" dirty="0" smtClean="0"/>
              <a:t>izņēmums</a:t>
            </a:r>
            <a:r>
              <a:rPr lang="lv-LV" sz="2800" dirty="0" smtClean="0"/>
              <a:t>?</a:t>
            </a:r>
          </a:p>
          <a:p>
            <a:pPr>
              <a:buFontTx/>
              <a:buChar char="•"/>
            </a:pPr>
            <a:r>
              <a:rPr lang="lv-LV" sz="2800" dirty="0" smtClean="0"/>
              <a:t>Pāvesta sūtnis piedāvāja </a:t>
            </a:r>
            <a:r>
              <a:rPr lang="lv-LV" sz="2800" b="1" dirty="0" smtClean="0"/>
              <a:t>Luteram kardināla amatu</a:t>
            </a:r>
            <a:r>
              <a:rPr lang="lv-LV" sz="2800" dirty="0" smtClean="0"/>
              <a:t>, ja viņš </a:t>
            </a:r>
            <a:r>
              <a:rPr lang="lv-LV" sz="2800" b="1" dirty="0" smtClean="0"/>
              <a:t>atteiktos no saviem izteicieniem</a:t>
            </a:r>
            <a:r>
              <a:rPr lang="lv-LV" sz="2800" dirty="0" smtClean="0"/>
              <a:t>. Luters atsakās.</a:t>
            </a:r>
            <a:endParaRPr lang="lv-LV" sz="2800" b="1" dirty="0" smtClean="0"/>
          </a:p>
        </p:txBody>
      </p:sp>
      <p:pic>
        <p:nvPicPr>
          <p:cNvPr id="5122" name="Picture 2" descr="About Pope Leo X aka. Giovanni di Lorenzo de' Medici from Historical  Figures of Italy | Pope leo, Pope leo x, Pope"/>
          <p:cNvPicPr>
            <a:picLocks noChangeAspect="1" noChangeArrowheads="1"/>
          </p:cNvPicPr>
          <p:nvPr/>
        </p:nvPicPr>
        <p:blipFill>
          <a:blip r:embed="rId3"/>
          <a:srcRect/>
          <a:stretch>
            <a:fillRect/>
          </a:stretch>
        </p:blipFill>
        <p:spPr bwMode="auto">
          <a:xfrm>
            <a:off x="6484246" y="3143248"/>
            <a:ext cx="2474025" cy="371475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 calcmode="lin" valueType="num">
                                      <p:cBhvr additive="base">
                                        <p:cTn id="11" dur="500" fill="hold"/>
                                        <p:tgtEl>
                                          <p:spTgt spid="8196"/>
                                        </p:tgtEl>
                                        <p:attrNameLst>
                                          <p:attrName>ppt_x</p:attrName>
                                        </p:attrNameLst>
                                      </p:cBhvr>
                                      <p:tavLst>
                                        <p:tav tm="0">
                                          <p:val>
                                            <p:strVal val="#ppt_x"/>
                                          </p:val>
                                        </p:tav>
                                        <p:tav tm="100000">
                                          <p:val>
                                            <p:strVal val="#ppt_x"/>
                                          </p:val>
                                        </p:tav>
                                      </p:tavLst>
                                    </p:anim>
                                    <p:anim calcmode="lin" valueType="num">
                                      <p:cBhvr additive="base">
                                        <p:cTn id="12" dur="500" fill="hold"/>
                                        <p:tgtEl>
                                          <p:spTgt spid="819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3" presetID="10" presetClass="entr" presetSubtype="0" fill="hold" nodeType="withEffect">
                                  <p:stCondLst>
                                    <p:cond delay="0"/>
                                  </p:stCondLst>
                                  <p:childTnLst>
                                    <p:set>
                                      <p:cBhvr>
                                        <p:cTn id="24" dur="1" fill="hold">
                                          <p:stCondLst>
                                            <p:cond delay="0"/>
                                          </p:stCondLst>
                                        </p:cTn>
                                        <p:tgtEl>
                                          <p:spTgt spid="5122"/>
                                        </p:tgtEl>
                                        <p:attrNameLst>
                                          <p:attrName>style.visibility</p:attrName>
                                        </p:attrNameLst>
                                      </p:cBhvr>
                                      <p:to>
                                        <p:strVal val="visible"/>
                                      </p:to>
                                    </p:set>
                                    <p:animEffect transition="in" filter="fade">
                                      <p:cBhvr>
                                        <p:cTn id="25"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600" b="1" dirty="0" smtClean="0">
                <a:solidFill>
                  <a:schemeClr val="tx1"/>
                </a:solidFill>
              </a:rPr>
              <a:t>Pāvests pasludina Luteru ārpus likuma</a:t>
            </a:r>
          </a:p>
        </p:txBody>
      </p:sp>
      <p:sp>
        <p:nvSpPr>
          <p:cNvPr id="7" name="Rectangle 6"/>
          <p:cNvSpPr>
            <a:spLocks noChangeArrowheads="1"/>
          </p:cNvSpPr>
          <p:nvPr/>
        </p:nvSpPr>
        <p:spPr bwMode="auto">
          <a:xfrm>
            <a:off x="0" y="785794"/>
            <a:ext cx="7380288" cy="6124754"/>
          </a:xfrm>
          <a:prstGeom prst="rect">
            <a:avLst/>
          </a:prstGeom>
          <a:noFill/>
          <a:ln w="9525">
            <a:noFill/>
            <a:miter lim="800000"/>
            <a:headEnd/>
            <a:tailEnd/>
          </a:ln>
        </p:spPr>
        <p:txBody>
          <a:bodyPr>
            <a:spAutoFit/>
          </a:bodyPr>
          <a:lstStyle/>
          <a:p>
            <a:pPr>
              <a:buFontTx/>
              <a:buChar char="•"/>
            </a:pPr>
            <a:r>
              <a:rPr lang="lv-LV" sz="2800" b="1" dirty="0" smtClean="0"/>
              <a:t>Visplašāk</a:t>
            </a:r>
            <a:r>
              <a:rPr lang="lv-LV" sz="2800" dirty="0" smtClean="0"/>
              <a:t> </a:t>
            </a:r>
            <a:r>
              <a:rPr lang="lv-LV" sz="2800" b="1" dirty="0" smtClean="0"/>
              <a:t>Luters</a:t>
            </a:r>
            <a:r>
              <a:rPr lang="lv-LV" sz="2800" dirty="0" smtClean="0"/>
              <a:t> kļuva </a:t>
            </a:r>
            <a:r>
              <a:rPr lang="lv-LV" sz="2800" b="1" dirty="0" smtClean="0"/>
              <a:t>pazīstams</a:t>
            </a:r>
            <a:r>
              <a:rPr lang="lv-LV" sz="2800" dirty="0" smtClean="0"/>
              <a:t> ar saviem 1520. gadā </a:t>
            </a:r>
            <a:r>
              <a:rPr lang="lv-LV" sz="2800" b="1" dirty="0" smtClean="0"/>
              <a:t>publicētajiem rakstiem:</a:t>
            </a:r>
          </a:p>
          <a:p>
            <a:pPr>
              <a:buFontTx/>
              <a:buChar char="•"/>
            </a:pPr>
            <a:r>
              <a:rPr lang="lv-LV" sz="2800" dirty="0" smtClean="0"/>
              <a:t>“Sprediķī par pāvesta lāstu”, </a:t>
            </a:r>
          </a:p>
          <a:p>
            <a:pPr>
              <a:buFontTx/>
              <a:buChar char="•"/>
            </a:pPr>
            <a:r>
              <a:rPr lang="lv-LV" sz="2800" dirty="0" smtClean="0"/>
              <a:t>“Atklātā vēstulē vācu nācijas                kristīgajiem muižniekiem”, </a:t>
            </a:r>
          </a:p>
          <a:p>
            <a:pPr>
              <a:buFontTx/>
              <a:buChar char="•"/>
            </a:pPr>
            <a:r>
              <a:rPr lang="lv-LV" sz="2800" dirty="0" smtClean="0"/>
              <a:t>“Baznīca Babilonijas trimdā”, </a:t>
            </a:r>
          </a:p>
          <a:p>
            <a:pPr>
              <a:buFontTx/>
              <a:buChar char="•"/>
            </a:pPr>
            <a:r>
              <a:rPr lang="lv-LV" sz="2800" dirty="0" smtClean="0"/>
              <a:t>“Par kristieša brīvību”.</a:t>
            </a:r>
          </a:p>
          <a:p>
            <a:pPr>
              <a:buFontTx/>
              <a:buChar char="•"/>
            </a:pPr>
            <a:r>
              <a:rPr lang="lv-LV" sz="2800" b="1" dirty="0" smtClean="0"/>
              <a:t>1520. g. 15. jūnijā</a:t>
            </a:r>
            <a:r>
              <a:rPr lang="lv-LV" sz="2800" dirty="0" smtClean="0"/>
              <a:t> ap 40 baznīcas virsvaldes locekļi, administratori, teologi parakstīja </a:t>
            </a:r>
            <a:r>
              <a:rPr lang="lv-LV" sz="2800" b="1" dirty="0" smtClean="0"/>
              <a:t>bullu</a:t>
            </a:r>
            <a:r>
              <a:rPr lang="lv-LV" sz="2800" dirty="0" smtClean="0"/>
              <a:t>, kura noteica Luteram </a:t>
            </a:r>
            <a:r>
              <a:rPr lang="lv-LV" sz="2800" b="1" dirty="0" smtClean="0"/>
              <a:t>60 dienu laikā</a:t>
            </a:r>
            <a:r>
              <a:rPr lang="lv-LV" sz="2800" dirty="0" smtClean="0"/>
              <a:t> pēc iepazīšanās ar dokumentu </a:t>
            </a:r>
            <a:r>
              <a:rPr lang="lv-LV" sz="2800" b="1" dirty="0" smtClean="0"/>
              <a:t>atsaukt ķecerības </a:t>
            </a:r>
            <a:r>
              <a:rPr lang="lv-LV" sz="2800" dirty="0" smtClean="0"/>
              <a:t>vai tapt </a:t>
            </a:r>
            <a:r>
              <a:rPr lang="lv-LV" sz="2800" b="1" dirty="0" smtClean="0"/>
              <a:t>izslēgtam</a:t>
            </a:r>
            <a:r>
              <a:rPr lang="lv-LV" sz="2800" dirty="0" smtClean="0"/>
              <a:t> no </a:t>
            </a:r>
            <a:r>
              <a:rPr lang="lv-LV" sz="2800" b="1" dirty="0" smtClean="0"/>
              <a:t>baznīcas</a:t>
            </a:r>
            <a:r>
              <a:rPr lang="lv-LV" sz="2800" dirty="0" smtClean="0"/>
              <a:t> un </a:t>
            </a:r>
            <a:r>
              <a:rPr lang="lv-LV" sz="2800" b="1" dirty="0" smtClean="0"/>
              <a:t>nolādētam</a:t>
            </a:r>
            <a:r>
              <a:rPr lang="lv-LV" sz="2800" dirty="0" smtClean="0"/>
              <a:t>, un visām </a:t>
            </a:r>
            <a:r>
              <a:rPr lang="lv-LV" sz="2800" b="1" dirty="0" smtClean="0"/>
              <a:t>ķecera grāmatām </a:t>
            </a:r>
            <a:r>
              <a:rPr lang="lv-LV" sz="2800" dirty="0" smtClean="0"/>
              <a:t>jātop</a:t>
            </a:r>
            <a:r>
              <a:rPr lang="lv-LV" sz="2800" b="1" dirty="0" smtClean="0"/>
              <a:t> sadedzinātām</a:t>
            </a:r>
            <a:r>
              <a:rPr lang="lv-LV" sz="2800" dirty="0" smtClean="0"/>
              <a:t>. </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pic>
        <p:nvPicPr>
          <p:cNvPr id="33794" name="Picture 2" descr="akg-images - Luther Burns the Papal Bull"/>
          <p:cNvPicPr>
            <a:picLocks noChangeAspect="1" noChangeArrowheads="1"/>
          </p:cNvPicPr>
          <p:nvPr/>
        </p:nvPicPr>
        <p:blipFill>
          <a:blip r:embed="rId2"/>
          <a:srcRect/>
          <a:stretch>
            <a:fillRect/>
          </a:stretch>
        </p:blipFill>
        <p:spPr bwMode="auto">
          <a:xfrm>
            <a:off x="6500826" y="1785926"/>
            <a:ext cx="2643174" cy="28575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3794"/>
                                        </p:tgtEl>
                                        <p:attrNameLst>
                                          <p:attrName>style.visibility</p:attrName>
                                        </p:attrNameLst>
                                      </p:cBhvr>
                                      <p:to>
                                        <p:strVal val="visible"/>
                                      </p:to>
                                    </p:set>
                                    <p:animEffect transition="in" filter="fade">
                                      <p:cBhvr>
                                        <p:cTn id="11" dur="2000"/>
                                        <p:tgtEl>
                                          <p:spTgt spid="337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3600" b="1" dirty="0" smtClean="0">
                <a:solidFill>
                  <a:schemeClr val="tx1"/>
                </a:solidFill>
              </a:rPr>
              <a:t>Pāvests pasludina Luteru ārpus likuma</a:t>
            </a:r>
          </a:p>
        </p:txBody>
      </p:sp>
      <p:sp>
        <p:nvSpPr>
          <p:cNvPr id="7" name="Rectangle 6"/>
          <p:cNvSpPr>
            <a:spLocks noChangeArrowheads="1"/>
          </p:cNvSpPr>
          <p:nvPr/>
        </p:nvSpPr>
        <p:spPr bwMode="auto">
          <a:xfrm>
            <a:off x="0" y="642918"/>
            <a:ext cx="6929454" cy="5909310"/>
          </a:xfrm>
          <a:prstGeom prst="rect">
            <a:avLst/>
          </a:prstGeom>
          <a:noFill/>
          <a:ln w="9525">
            <a:noFill/>
            <a:miter lim="800000"/>
            <a:headEnd/>
            <a:tailEnd/>
          </a:ln>
        </p:spPr>
        <p:txBody>
          <a:bodyPr wrap="square">
            <a:spAutoFit/>
          </a:bodyPr>
          <a:lstStyle/>
          <a:p>
            <a:pPr>
              <a:buFontTx/>
              <a:buChar char="•"/>
            </a:pPr>
            <a:r>
              <a:rPr lang="lv-LV" sz="2700" b="1" dirty="0" smtClean="0"/>
              <a:t>Pāvesta bullu </a:t>
            </a:r>
            <a:r>
              <a:rPr lang="lv-LV" sz="2700" dirty="0" smtClean="0"/>
              <a:t>nodot Luteram bija uzticēts </a:t>
            </a:r>
            <a:r>
              <a:rPr lang="lv-LV" sz="2700" b="1" dirty="0" smtClean="0"/>
              <a:t>kardinālam Aleandram </a:t>
            </a:r>
            <a:r>
              <a:rPr lang="lv-LV" sz="2700" dirty="0" smtClean="0"/>
              <a:t>un </a:t>
            </a:r>
            <a:r>
              <a:rPr lang="lv-LV" sz="2700" b="1" dirty="0" smtClean="0"/>
              <a:t>Ekam</a:t>
            </a:r>
            <a:r>
              <a:rPr lang="lv-LV" sz="2700" dirty="0" smtClean="0"/>
              <a:t>. </a:t>
            </a:r>
          </a:p>
          <a:p>
            <a:pPr>
              <a:buFontTx/>
              <a:buChar char="•"/>
            </a:pPr>
            <a:r>
              <a:rPr lang="lv-LV" sz="2700" dirty="0" smtClean="0"/>
              <a:t>Šos </a:t>
            </a:r>
            <a:r>
              <a:rPr lang="lv-LV" sz="2700" b="1" dirty="0" smtClean="0"/>
              <a:t>sūtņus Vācijā uzņēma ļoti nelabprāt</a:t>
            </a:r>
            <a:r>
              <a:rPr lang="lv-LV" sz="2700" dirty="0" smtClean="0"/>
              <a:t>.</a:t>
            </a:r>
          </a:p>
          <a:p>
            <a:pPr>
              <a:buFontTx/>
              <a:buChar char="•"/>
            </a:pPr>
            <a:r>
              <a:rPr lang="lv-LV" sz="2700" dirty="0" smtClean="0"/>
              <a:t>Katoliskajā </a:t>
            </a:r>
            <a:r>
              <a:rPr lang="lv-LV" sz="2700" b="1" dirty="0" smtClean="0"/>
              <a:t>Leipcigā</a:t>
            </a:r>
            <a:r>
              <a:rPr lang="lv-LV" sz="2700" dirty="0" smtClean="0"/>
              <a:t> </a:t>
            </a:r>
            <a:r>
              <a:rPr lang="lv-LV" sz="2700" b="1" dirty="0" smtClean="0"/>
              <a:t>Eks izglāba savu     dzīvību</a:t>
            </a:r>
            <a:r>
              <a:rPr lang="lv-LV" sz="2700" dirty="0" smtClean="0"/>
              <a:t>, iebēgdams kādā </a:t>
            </a:r>
            <a:r>
              <a:rPr lang="lv-LV" sz="2700" b="1" dirty="0" smtClean="0"/>
              <a:t>klosterī</a:t>
            </a:r>
            <a:r>
              <a:rPr lang="lv-LV" sz="2700" dirty="0" smtClean="0"/>
              <a:t>. </a:t>
            </a:r>
          </a:p>
          <a:p>
            <a:pPr>
              <a:buFontTx/>
              <a:buChar char="•"/>
            </a:pPr>
            <a:r>
              <a:rPr lang="lv-LV" sz="2700" b="1" dirty="0" smtClean="0"/>
              <a:t>Erfurtē</a:t>
            </a:r>
            <a:r>
              <a:rPr lang="lv-LV" sz="2700" dirty="0" smtClean="0"/>
              <a:t> </a:t>
            </a:r>
            <a:r>
              <a:rPr lang="lv-LV" sz="2700" b="1" dirty="0" smtClean="0"/>
              <a:t>studenti</a:t>
            </a:r>
            <a:r>
              <a:rPr lang="lv-LV" sz="2700" dirty="0" smtClean="0"/>
              <a:t> </a:t>
            </a:r>
            <a:r>
              <a:rPr lang="lv-LV" sz="2700" b="1" dirty="0" smtClean="0"/>
              <a:t>bullu iesvieda upē</a:t>
            </a:r>
            <a:r>
              <a:rPr lang="lv-LV" sz="2700" dirty="0" smtClean="0"/>
              <a:t>. </a:t>
            </a:r>
          </a:p>
          <a:p>
            <a:pPr>
              <a:buFontTx/>
              <a:buChar char="•"/>
            </a:pPr>
            <a:r>
              <a:rPr lang="lv-LV" sz="2700" b="1" dirty="0" smtClean="0"/>
              <a:t>Ķelnē</a:t>
            </a:r>
            <a:r>
              <a:rPr lang="lv-LV" sz="2700" dirty="0" smtClean="0"/>
              <a:t> un </a:t>
            </a:r>
            <a:r>
              <a:rPr lang="lv-LV" sz="2700" b="1" dirty="0" smtClean="0"/>
              <a:t>Maincā</a:t>
            </a:r>
            <a:r>
              <a:rPr lang="lv-LV" sz="2700" dirty="0" smtClean="0"/>
              <a:t> </a:t>
            </a:r>
            <a:r>
              <a:rPr lang="lv-LV" sz="2700" b="1" dirty="0" smtClean="0"/>
              <a:t>bende</a:t>
            </a:r>
            <a:r>
              <a:rPr lang="lv-LV" sz="2700" dirty="0" smtClean="0"/>
              <a:t> </a:t>
            </a:r>
            <a:r>
              <a:rPr lang="lv-LV" sz="2700" b="1" dirty="0" smtClean="0"/>
              <a:t>atteicās     aizdedzināt Lutera grāmatas</a:t>
            </a:r>
            <a:r>
              <a:rPr lang="lv-LV" sz="2700" dirty="0" smtClean="0"/>
              <a:t>. </a:t>
            </a:r>
          </a:p>
          <a:p>
            <a:pPr>
              <a:buFontTx/>
              <a:buChar char="•"/>
            </a:pPr>
            <a:r>
              <a:rPr lang="lv-LV" sz="2700" dirty="0" smtClean="0"/>
              <a:t>Vairāki </a:t>
            </a:r>
            <a:r>
              <a:rPr lang="lv-LV" sz="2700" b="1" dirty="0" smtClean="0"/>
              <a:t>katoļu bīskapi </a:t>
            </a:r>
            <a:r>
              <a:rPr lang="lv-LV" sz="2700" dirty="0" smtClean="0"/>
              <a:t>atteicās bullu darīt </a:t>
            </a:r>
            <a:r>
              <a:rPr lang="lv-LV" sz="2700" b="1" dirty="0" smtClean="0"/>
              <a:t>zināmu atklātībai</a:t>
            </a:r>
            <a:r>
              <a:rPr lang="lv-LV" sz="2700" dirty="0" smtClean="0"/>
              <a:t>, nevis atbalstot Luteru, bet </a:t>
            </a:r>
            <a:r>
              <a:rPr lang="lv-LV" sz="2700" b="1" dirty="0" smtClean="0"/>
              <a:t>baidoties no tautas sacelšanās</a:t>
            </a:r>
            <a:r>
              <a:rPr lang="lv-LV" sz="2700" dirty="0" smtClean="0"/>
              <a:t>.</a:t>
            </a:r>
          </a:p>
          <a:p>
            <a:pPr>
              <a:buFontTx/>
              <a:buChar char="•"/>
            </a:pPr>
            <a:r>
              <a:rPr lang="lv-LV" sz="2700" b="1" dirty="0" smtClean="0"/>
              <a:t>Luters</a:t>
            </a:r>
            <a:r>
              <a:rPr lang="lv-LV" sz="2700" dirty="0" smtClean="0"/>
              <a:t> pats </a:t>
            </a:r>
            <a:r>
              <a:rPr lang="lv-LV" sz="2700" b="1" dirty="0" smtClean="0"/>
              <a:t>bullu</a:t>
            </a:r>
            <a:r>
              <a:rPr lang="lv-LV" sz="2700" dirty="0" smtClean="0"/>
              <a:t> publiski </a:t>
            </a:r>
            <a:r>
              <a:rPr lang="lv-LV" sz="2700" b="1" dirty="0" smtClean="0"/>
              <a:t>sadedzina</a:t>
            </a:r>
            <a:r>
              <a:rPr lang="lv-LV" sz="2700" dirty="0" smtClean="0"/>
              <a:t>. Tika sadedzināta arī katoļu baznīcas pāvesta statūti, likumu grāmatas un teoloģiski raksti.</a:t>
            </a:r>
            <a:endParaRPr lang="lv-LV" sz="27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16</a:t>
            </a:fld>
            <a:endParaRPr lang="lv-LV" dirty="0" smtClean="0"/>
          </a:p>
        </p:txBody>
      </p:sp>
      <p:pic>
        <p:nvPicPr>
          <p:cNvPr id="30722" name="Picture 2" descr="Martin Luther burning the papal bull threatening him with … stock image |  Look and Learn"/>
          <p:cNvPicPr>
            <a:picLocks noChangeAspect="1" noChangeArrowheads="1"/>
          </p:cNvPicPr>
          <p:nvPr/>
        </p:nvPicPr>
        <p:blipFill>
          <a:blip r:embed="rId2"/>
          <a:srcRect r="25292"/>
          <a:stretch>
            <a:fillRect/>
          </a:stretch>
        </p:blipFill>
        <p:spPr bwMode="auto">
          <a:xfrm>
            <a:off x="6357918" y="1714488"/>
            <a:ext cx="2786082" cy="25717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22"/>
                                        </p:tgtEl>
                                        <p:attrNameLst>
                                          <p:attrName>style.visibility</p:attrName>
                                        </p:attrNameLst>
                                      </p:cBhvr>
                                      <p:to>
                                        <p:strVal val="visible"/>
                                      </p:to>
                                    </p:set>
                                    <p:animEffect transition="in" filter="fade">
                                      <p:cBhvr>
                                        <p:cTn id="11" dur="2000"/>
                                        <p:tgtEl>
                                          <p:spTgt spid="307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Lielas grūtības</a:t>
            </a:r>
          </a:p>
        </p:txBody>
      </p:sp>
      <p:sp>
        <p:nvSpPr>
          <p:cNvPr id="7" name="Rectangle 6"/>
          <p:cNvSpPr>
            <a:spLocks noChangeArrowheads="1"/>
          </p:cNvSpPr>
          <p:nvPr/>
        </p:nvSpPr>
        <p:spPr bwMode="auto">
          <a:xfrm>
            <a:off x="0" y="661832"/>
            <a:ext cx="7500958" cy="6124754"/>
          </a:xfrm>
          <a:prstGeom prst="rect">
            <a:avLst/>
          </a:prstGeom>
          <a:noFill/>
          <a:ln w="9525">
            <a:noFill/>
            <a:miter lim="800000"/>
            <a:headEnd/>
            <a:tailEnd/>
          </a:ln>
        </p:spPr>
        <p:txBody>
          <a:bodyPr wrap="square">
            <a:spAutoFit/>
          </a:bodyPr>
          <a:lstStyle/>
          <a:p>
            <a:pPr>
              <a:buFontTx/>
              <a:buChar char="•"/>
            </a:pPr>
            <a:r>
              <a:rPr lang="lv-LV" sz="2800" b="1" dirty="0" smtClean="0"/>
              <a:t>1521. g. sākumā</a:t>
            </a:r>
            <a:r>
              <a:rPr lang="lv-LV" sz="2800" dirty="0" smtClean="0"/>
              <a:t> Luters atradās </a:t>
            </a:r>
            <a:r>
              <a:rPr lang="lv-LV" sz="2800" b="1" dirty="0" smtClean="0"/>
              <a:t>neapskaužamā stāvoklī</a:t>
            </a:r>
            <a:r>
              <a:rPr lang="lv-LV" sz="2800" dirty="0" smtClean="0"/>
              <a:t>. Sākot ar </a:t>
            </a:r>
            <a:r>
              <a:rPr lang="lv-LV" sz="2800" b="1" dirty="0" smtClean="0"/>
              <a:t>grēku atlaižu kritiku</a:t>
            </a:r>
            <a:r>
              <a:rPr lang="lv-LV" sz="2800" dirty="0" smtClean="0"/>
              <a:t> viņš beidza ar paziņojumu, ka </a:t>
            </a:r>
            <a:r>
              <a:rPr lang="lv-LV" sz="2800" b="1" dirty="0" smtClean="0"/>
              <a:t>baznīcu vada pats antikrists</a:t>
            </a:r>
            <a:r>
              <a:rPr lang="lv-LV" sz="2800" dirty="0" smtClean="0"/>
              <a:t>.</a:t>
            </a:r>
          </a:p>
          <a:p>
            <a:pPr>
              <a:buFontTx/>
              <a:buChar char="•"/>
            </a:pPr>
            <a:r>
              <a:rPr lang="lv-LV" sz="2800" b="1" dirty="0" smtClean="0"/>
              <a:t>Luteru</a:t>
            </a:r>
            <a:r>
              <a:rPr lang="lv-LV" sz="2800" dirty="0" smtClean="0"/>
              <a:t> nevienam neienāca prātā </a:t>
            </a:r>
            <a:r>
              <a:rPr lang="lv-LV" sz="2800" b="1" dirty="0" smtClean="0"/>
              <a:t>atspēkot</a:t>
            </a:r>
            <a:r>
              <a:rPr lang="lv-LV" sz="2800" dirty="0" smtClean="0"/>
              <a:t>, raugoties </a:t>
            </a:r>
            <a:r>
              <a:rPr lang="lv-LV" sz="2800" b="1" dirty="0" smtClean="0"/>
              <a:t>no Bībeles </a:t>
            </a:r>
            <a:r>
              <a:rPr lang="lv-LV" sz="2800" dirty="0" smtClean="0"/>
              <a:t>viedokļa, bet ar </a:t>
            </a:r>
            <a:r>
              <a:rPr lang="lv-LV" sz="2800" b="1" dirty="0" smtClean="0"/>
              <a:t>varu</a:t>
            </a:r>
            <a:r>
              <a:rPr lang="lv-LV" sz="2800" dirty="0" smtClean="0"/>
              <a:t>.</a:t>
            </a:r>
          </a:p>
          <a:p>
            <a:pPr>
              <a:buFontTx/>
              <a:buChar char="•"/>
            </a:pPr>
            <a:r>
              <a:rPr lang="lv-LV" sz="2800" b="1" dirty="0" smtClean="0"/>
              <a:t>Luters</a:t>
            </a:r>
            <a:r>
              <a:rPr lang="lv-LV" sz="2800" dirty="0" smtClean="0"/>
              <a:t> bija </a:t>
            </a:r>
            <a:r>
              <a:rPr lang="lv-LV" sz="2800" b="1" dirty="0" smtClean="0"/>
              <a:t>dzīvs</a:t>
            </a:r>
            <a:r>
              <a:rPr lang="lv-LV" sz="2800" dirty="0" smtClean="0"/>
              <a:t>, pateicoties </a:t>
            </a:r>
            <a:r>
              <a:rPr lang="lv-LV" sz="2800" b="1" dirty="0" smtClean="0"/>
              <a:t>kūrfirsta</a:t>
            </a:r>
            <a:r>
              <a:rPr lang="lv-LV" sz="2800" dirty="0" smtClean="0"/>
              <a:t>  </a:t>
            </a:r>
            <a:r>
              <a:rPr lang="lv-LV" sz="2800" b="1" dirty="0" smtClean="0"/>
              <a:t>Fridriha gādībai</a:t>
            </a:r>
            <a:r>
              <a:rPr lang="lv-LV" sz="2800" dirty="0" smtClean="0"/>
              <a:t>.</a:t>
            </a:r>
          </a:p>
          <a:p>
            <a:pPr>
              <a:buFontTx/>
              <a:buChar char="•"/>
            </a:pPr>
            <a:r>
              <a:rPr lang="lv-LV" sz="2800" b="1" dirty="0" smtClean="0"/>
              <a:t>1521. g. 16. aprīlī</a:t>
            </a:r>
            <a:r>
              <a:rPr lang="lv-LV" sz="2800" dirty="0" smtClean="0"/>
              <a:t> Lutera bija jābrauc aizstāvētis uz </a:t>
            </a:r>
            <a:r>
              <a:rPr lang="lv-LV" sz="2800" b="1" dirty="0" smtClean="0"/>
              <a:t>Vormsu</a:t>
            </a:r>
            <a:r>
              <a:rPr lang="lv-LV" sz="2800" dirty="0" smtClean="0"/>
              <a:t>. Iebraucot Vormsā, viņu pavadīja </a:t>
            </a:r>
            <a:r>
              <a:rPr lang="lv-LV" sz="2800" b="1" dirty="0" smtClean="0"/>
              <a:t>simt jātnieku goda sardze</a:t>
            </a:r>
            <a:r>
              <a:rPr lang="lv-LV" sz="2800" dirty="0" smtClean="0"/>
              <a:t>. Viņa priekšā noliek paša sarakstītās grāmatas un jautā, vai vēl arvien Luters </a:t>
            </a:r>
            <a:r>
              <a:rPr lang="lv-LV" sz="2800" b="1" dirty="0" smtClean="0"/>
              <a:t>piekrīt</a:t>
            </a:r>
            <a:r>
              <a:rPr lang="lv-LV" sz="2800" dirty="0" smtClean="0"/>
              <a:t> visām </a:t>
            </a:r>
            <a:r>
              <a:rPr lang="lv-LV" sz="2800" b="1" dirty="0" smtClean="0"/>
              <a:t>grāmatās paustajām domām</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17</a:t>
            </a:fld>
            <a:endParaRPr lang="lv-LV" smtClean="0"/>
          </a:p>
        </p:txBody>
      </p:sp>
      <p:pic>
        <p:nvPicPr>
          <p:cNvPr id="31746" name="Picture 2" descr="03 | January | 2014 | The Inglorius Padre Steve's World"/>
          <p:cNvPicPr>
            <a:picLocks noChangeAspect="1" noChangeArrowheads="1"/>
          </p:cNvPicPr>
          <p:nvPr/>
        </p:nvPicPr>
        <p:blipFill>
          <a:blip r:embed="rId2"/>
          <a:srcRect l="30584" r="29100"/>
          <a:stretch>
            <a:fillRect/>
          </a:stretch>
        </p:blipFill>
        <p:spPr bwMode="auto">
          <a:xfrm>
            <a:off x="7072298" y="1142984"/>
            <a:ext cx="2071702" cy="401886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1746"/>
                                        </p:tgtEl>
                                        <p:attrNameLst>
                                          <p:attrName>style.visibility</p:attrName>
                                        </p:attrNameLst>
                                      </p:cBhvr>
                                      <p:to>
                                        <p:strVal val="visible"/>
                                      </p:to>
                                    </p:set>
                                    <p:animEffect transition="in" filter="fade">
                                      <p:cBhvr>
                                        <p:cTn id="11" dur="2000"/>
                                        <p:tgtEl>
                                          <p:spTgt spid="317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Luters Vormsā</a:t>
            </a:r>
          </a:p>
        </p:txBody>
      </p:sp>
      <p:sp>
        <p:nvSpPr>
          <p:cNvPr id="7" name="Rectangle 6"/>
          <p:cNvSpPr>
            <a:spLocks noChangeArrowheads="1"/>
          </p:cNvSpPr>
          <p:nvPr/>
        </p:nvSpPr>
        <p:spPr bwMode="auto">
          <a:xfrm>
            <a:off x="0" y="714356"/>
            <a:ext cx="9144000" cy="3046988"/>
          </a:xfrm>
          <a:prstGeom prst="rect">
            <a:avLst/>
          </a:prstGeom>
          <a:noFill/>
          <a:ln w="9525">
            <a:noFill/>
            <a:miter lim="800000"/>
            <a:headEnd/>
            <a:tailEnd/>
          </a:ln>
        </p:spPr>
        <p:txBody>
          <a:bodyPr wrap="square">
            <a:spAutoFit/>
          </a:bodyPr>
          <a:lstStyle/>
          <a:p>
            <a:r>
              <a:rPr lang="lv-LV" sz="2400" b="1" dirty="0" smtClean="0"/>
              <a:t>Luters</a:t>
            </a:r>
            <a:r>
              <a:rPr lang="lv-LV" sz="2400" dirty="0" smtClean="0"/>
              <a:t> pieprasa </a:t>
            </a:r>
            <a:r>
              <a:rPr lang="lv-LV" sz="2400" b="1" dirty="0" smtClean="0"/>
              <a:t>laiku apdomāties </a:t>
            </a:r>
            <a:r>
              <a:rPr lang="lv-LV" sz="2400" dirty="0" smtClean="0"/>
              <a:t>un nākošajā dienā atbild, sacīdams: “</a:t>
            </a:r>
            <a:r>
              <a:rPr lang="lv-LV" sz="2400" i="1" dirty="0" smtClean="0"/>
              <a:t>Es neatzīstu pāvestu un koncilu lēmumus, jo tie ir pārāk bieži bijuši pretrunās. Pārlieciniet mani ar skaidriem Svēto Rakstu vārdiem un loģisku domāšanu! Kamēr jūs to nespējat, mana sirdsapziņa sekos Dieva vārdam. Es nevaru un negribu noliegt, ko esmu mācījis, jo tad man būtu jārunā pret savu sirdsapziņu, kas nav ne pareizi, ne droši. Šeit es stāvu, citādi es nevaru, lai Dievs man palīdz!</a:t>
            </a:r>
            <a:r>
              <a:rPr lang="lv-LV" sz="2400" dirty="0" smtClean="0"/>
              <a:t>”</a:t>
            </a:r>
            <a:endParaRPr lang="lv-LV" sz="24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18</a:t>
            </a:fld>
            <a:endParaRPr lang="lv-LV" smtClean="0"/>
          </a:p>
        </p:txBody>
      </p:sp>
      <p:pic>
        <p:nvPicPr>
          <p:cNvPr id="5" name="Picture 9" descr="http://reformationsa-org.win07.glodns.net/images/Luther%20before%20the%20emperor.jpg"/>
          <p:cNvPicPr>
            <a:picLocks noChangeAspect="1" noChangeArrowheads="1"/>
          </p:cNvPicPr>
          <p:nvPr/>
        </p:nvPicPr>
        <p:blipFill>
          <a:blip r:embed="rId2"/>
          <a:srcRect/>
          <a:stretch>
            <a:fillRect/>
          </a:stretch>
        </p:blipFill>
        <p:spPr bwMode="auto">
          <a:xfrm>
            <a:off x="1142976" y="3643314"/>
            <a:ext cx="6715172" cy="321468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Luters tulko Bībeli Vartburgā</a:t>
            </a:r>
          </a:p>
        </p:txBody>
      </p:sp>
      <p:sp>
        <p:nvSpPr>
          <p:cNvPr id="7" name="Rectangle 6"/>
          <p:cNvSpPr>
            <a:spLocks noChangeArrowheads="1"/>
          </p:cNvSpPr>
          <p:nvPr/>
        </p:nvSpPr>
        <p:spPr bwMode="auto">
          <a:xfrm>
            <a:off x="0" y="733246"/>
            <a:ext cx="7380288" cy="6124754"/>
          </a:xfrm>
          <a:prstGeom prst="rect">
            <a:avLst/>
          </a:prstGeom>
          <a:noFill/>
          <a:ln w="9525">
            <a:noFill/>
            <a:miter lim="800000"/>
            <a:headEnd/>
            <a:tailEnd/>
          </a:ln>
        </p:spPr>
        <p:txBody>
          <a:bodyPr>
            <a:spAutoFit/>
          </a:bodyPr>
          <a:lstStyle/>
          <a:p>
            <a:pPr>
              <a:buFont typeface="Arial" pitchFamily="34" charset="0"/>
              <a:buChar char="•"/>
            </a:pPr>
            <a:r>
              <a:rPr lang="lv-LV" sz="2800" b="1" dirty="0" smtClean="0"/>
              <a:t>1521. g. 6. maijā</a:t>
            </a:r>
            <a:r>
              <a:rPr lang="lv-LV" sz="2800" dirty="0" smtClean="0"/>
              <a:t> Kārlis V parakstīja </a:t>
            </a:r>
            <a:r>
              <a:rPr lang="lv-LV" sz="2800" b="1" dirty="0" smtClean="0"/>
              <a:t>Vormsas ediktu</a:t>
            </a:r>
            <a:r>
              <a:rPr lang="lv-LV" sz="2800" dirty="0" smtClean="0"/>
              <a:t>. Tas noteica, ka pēc 21 dienas </a:t>
            </a:r>
            <a:r>
              <a:rPr lang="lv-LV" sz="2800" b="1" dirty="0" smtClean="0"/>
              <a:t>Luters</a:t>
            </a:r>
            <a:r>
              <a:rPr lang="lv-LV" sz="2800" dirty="0" smtClean="0"/>
              <a:t>, viņa </a:t>
            </a:r>
            <a:r>
              <a:rPr lang="lv-LV" sz="2800" b="1" dirty="0" smtClean="0"/>
              <a:t>sekotāji</a:t>
            </a:r>
            <a:r>
              <a:rPr lang="lv-LV" sz="2800" dirty="0" smtClean="0"/>
              <a:t> un </a:t>
            </a:r>
            <a:r>
              <a:rPr lang="lv-LV" sz="2800" b="1" dirty="0" smtClean="0"/>
              <a:t>grāmatas</a:t>
            </a:r>
            <a:r>
              <a:rPr lang="lv-LV" sz="2800" dirty="0" smtClean="0"/>
              <a:t> tiks </a:t>
            </a:r>
            <a:r>
              <a:rPr lang="lv-LV" sz="2800" b="1" dirty="0" smtClean="0"/>
              <a:t>iznīcinātas</a:t>
            </a:r>
            <a:r>
              <a:rPr lang="lv-LV" sz="2800" dirty="0" smtClean="0"/>
              <a:t>.</a:t>
            </a:r>
          </a:p>
          <a:p>
            <a:pPr>
              <a:buFont typeface="Arial" pitchFamily="34" charset="0"/>
              <a:buChar char="•"/>
            </a:pPr>
            <a:r>
              <a:rPr lang="lv-LV" sz="2800" b="1" dirty="0" smtClean="0"/>
              <a:t>Luters</a:t>
            </a:r>
            <a:r>
              <a:rPr lang="lv-LV" sz="2800" dirty="0" smtClean="0"/>
              <a:t> ir </a:t>
            </a:r>
            <a:r>
              <a:rPr lang="lv-LV" sz="2800" b="1" dirty="0" smtClean="0"/>
              <a:t>valsts ienaidnieks</a:t>
            </a:r>
            <a:r>
              <a:rPr lang="lv-LV" sz="2800" dirty="0" smtClean="0"/>
              <a:t>! Visiem bija skaidrs, ka pēc termiņa beigām Lutera dzīvība nebūs ne plika vērdiņa vērta.</a:t>
            </a:r>
          </a:p>
          <a:p>
            <a:pPr>
              <a:buFont typeface="Arial" pitchFamily="34" charset="0"/>
              <a:buChar char="•"/>
            </a:pPr>
            <a:r>
              <a:rPr lang="lv-LV" sz="2800" b="1" dirty="0" smtClean="0"/>
              <a:t>Atceļā uz Vitenbergu</a:t>
            </a:r>
            <a:r>
              <a:rPr lang="lv-LV" sz="2800" dirty="0" smtClean="0"/>
              <a:t>, pēc Saksijas kūrfirsta pavēles, </a:t>
            </a:r>
            <a:r>
              <a:rPr lang="lv-LV" sz="2800" b="1" dirty="0" smtClean="0"/>
              <a:t>Luteru nolaupīja </a:t>
            </a:r>
            <a:r>
              <a:rPr lang="lv-LV" sz="2800" dirty="0" smtClean="0"/>
              <a:t>un aizveda uz </a:t>
            </a:r>
            <a:r>
              <a:rPr lang="lv-LV" sz="2800" b="1" dirty="0" smtClean="0"/>
              <a:t>Vartburgas pili</a:t>
            </a:r>
            <a:r>
              <a:rPr lang="lv-LV" sz="2800" dirty="0" smtClean="0"/>
              <a:t>. Drīz vien Luters sāka un </a:t>
            </a:r>
            <a:r>
              <a:rPr lang="lv-LV" sz="2800" b="1" dirty="0" smtClean="0"/>
              <a:t>11 nedēļu laikā pārtulkoja Jauno Derīb</a:t>
            </a:r>
            <a:r>
              <a:rPr lang="lv-LV" sz="2800" dirty="0" smtClean="0"/>
              <a:t>u. To izdeva </a:t>
            </a:r>
            <a:r>
              <a:rPr lang="lv-LV" sz="2800" b="1" dirty="0" smtClean="0"/>
              <a:t>1522. g. septembrī</a:t>
            </a:r>
            <a:r>
              <a:rPr lang="lv-LV" sz="2800" dirty="0" smtClean="0"/>
              <a:t>. 12 gadu laikā to pārdeva 200 000 eksemplāros.</a:t>
            </a:r>
          </a:p>
          <a:p>
            <a:pPr>
              <a:buFont typeface="Arial" pitchFamily="34" charset="0"/>
              <a:buChar char="•"/>
            </a:pPr>
            <a:r>
              <a:rPr lang="lv-LV" sz="2800" b="1" dirty="0" smtClean="0"/>
              <a:t>Veco Derību viņš iztulkoja līdz 1534. g.</a:t>
            </a:r>
            <a:endParaRPr lang="lv-LV" sz="2800" b="1"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19</a:t>
            </a:fld>
            <a:endParaRPr lang="lv-LV" smtClean="0"/>
          </a:p>
        </p:txBody>
      </p:sp>
      <p:pic>
        <p:nvPicPr>
          <p:cNvPr id="35842" name="Picture 2" descr="File:Eugene Siberdt - Martin Luther Translating the Bible, Wartburg Castle,  1521.jpg - Wikimedia Commons"/>
          <p:cNvPicPr>
            <a:picLocks noChangeAspect="1" noChangeArrowheads="1"/>
          </p:cNvPicPr>
          <p:nvPr/>
        </p:nvPicPr>
        <p:blipFill>
          <a:blip r:embed="rId2" cstate="print"/>
          <a:srcRect/>
          <a:stretch>
            <a:fillRect/>
          </a:stretch>
        </p:blipFill>
        <p:spPr bwMode="auto">
          <a:xfrm>
            <a:off x="6715140" y="928670"/>
            <a:ext cx="2428860" cy="303682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5842"/>
                                        </p:tgtEl>
                                        <p:attrNameLst>
                                          <p:attrName>style.visibility</p:attrName>
                                        </p:attrNameLst>
                                      </p:cBhvr>
                                      <p:to>
                                        <p:strVal val="visible"/>
                                      </p:to>
                                    </p:set>
                                    <p:animEffect transition="in" filter="fade">
                                      <p:cBhvr>
                                        <p:cTn id="11" dur="2000"/>
                                        <p:tgtEl>
                                          <p:spTgt spid="3584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68313" y="222233"/>
            <a:ext cx="8229600" cy="777875"/>
          </a:xfrm>
        </p:spPr>
        <p:txBody>
          <a:bodyPr/>
          <a:lstStyle/>
          <a:p>
            <a:pPr eaLnBrk="1" hangingPunct="1"/>
            <a:r>
              <a:rPr lang="lv-LV" b="1" dirty="0" smtClean="0">
                <a:solidFill>
                  <a:schemeClr val="tx1"/>
                </a:solidFill>
              </a:rPr>
              <a:t>Ko mēs varam mācīties no Lutera dzīves?</a:t>
            </a:r>
          </a:p>
        </p:txBody>
      </p:sp>
      <p:pic>
        <p:nvPicPr>
          <p:cNvPr id="8196" name="Picture 7"/>
          <p:cNvPicPr>
            <a:picLocks noChangeAspect="1" noChangeArrowheads="1"/>
          </p:cNvPicPr>
          <p:nvPr/>
        </p:nvPicPr>
        <p:blipFill>
          <a:blip r:embed="rId2"/>
          <a:srcRect/>
          <a:stretch>
            <a:fillRect/>
          </a:stretch>
        </p:blipFill>
        <p:spPr bwMode="auto">
          <a:xfrm>
            <a:off x="2714612" y="1428736"/>
            <a:ext cx="3786214" cy="52320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 calcmode="lin" valueType="num">
                                      <p:cBhvr additive="base">
                                        <p:cTn id="7" dur="500" fill="hold"/>
                                        <p:tgtEl>
                                          <p:spTgt spid="11266"/>
                                        </p:tgtEl>
                                        <p:attrNameLst>
                                          <p:attrName>ppt_x</p:attrName>
                                        </p:attrNameLst>
                                      </p:cBhvr>
                                      <p:tavLst>
                                        <p:tav tm="0">
                                          <p:val>
                                            <p:strVal val="#ppt_x"/>
                                          </p:val>
                                        </p:tav>
                                        <p:tav tm="100000">
                                          <p:val>
                                            <p:strVal val="#ppt_x"/>
                                          </p:val>
                                        </p:tav>
                                      </p:tavLst>
                                    </p:anim>
                                    <p:anim calcmode="lin" valueType="num">
                                      <p:cBhvr additive="base">
                                        <p:cTn id="8" dur="500" fill="hold"/>
                                        <p:tgtEl>
                                          <p:spTgt spid="1126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196"/>
                                        </p:tgtEl>
                                        <p:attrNameLst>
                                          <p:attrName>style.visibility</p:attrName>
                                        </p:attrNameLst>
                                      </p:cBhvr>
                                      <p:to>
                                        <p:strVal val="visible"/>
                                      </p:to>
                                    </p:set>
                                    <p:anim calcmode="lin" valueType="num">
                                      <p:cBhvr additive="base">
                                        <p:cTn id="12" dur="500" fill="hold"/>
                                        <p:tgtEl>
                                          <p:spTgt spid="8196"/>
                                        </p:tgtEl>
                                        <p:attrNameLst>
                                          <p:attrName>ppt_x</p:attrName>
                                        </p:attrNameLst>
                                      </p:cBhvr>
                                      <p:tavLst>
                                        <p:tav tm="0">
                                          <p:val>
                                            <p:strVal val="#ppt_x"/>
                                          </p:val>
                                        </p:tav>
                                        <p:tav tm="100000">
                                          <p:val>
                                            <p:strVal val="#ppt_x"/>
                                          </p:val>
                                        </p:tav>
                                      </p:tavLst>
                                    </p:anim>
                                    <p:anim calcmode="lin" valueType="num">
                                      <p:cBhvr additive="base">
                                        <p:cTn id="13"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Maincas arhibīskaps un Halle</a:t>
            </a:r>
          </a:p>
        </p:txBody>
      </p:sp>
      <p:sp>
        <p:nvSpPr>
          <p:cNvPr id="7" name="Rectangle 6"/>
          <p:cNvSpPr>
            <a:spLocks noChangeArrowheads="1"/>
          </p:cNvSpPr>
          <p:nvPr/>
        </p:nvSpPr>
        <p:spPr bwMode="auto">
          <a:xfrm>
            <a:off x="0" y="785794"/>
            <a:ext cx="9144000" cy="3539430"/>
          </a:xfrm>
          <a:prstGeom prst="rect">
            <a:avLst/>
          </a:prstGeom>
          <a:noFill/>
          <a:ln w="9525">
            <a:noFill/>
            <a:miter lim="800000"/>
            <a:headEnd/>
            <a:tailEnd/>
          </a:ln>
        </p:spPr>
        <p:txBody>
          <a:bodyPr wrap="square">
            <a:spAutoFit/>
          </a:bodyPr>
          <a:lstStyle/>
          <a:p>
            <a:pPr>
              <a:buFontTx/>
              <a:buChar char="•"/>
            </a:pPr>
            <a:r>
              <a:rPr lang="lv-LV" sz="2800" b="1" dirty="0" smtClean="0"/>
              <a:t>Maincas arhibīskaps</a:t>
            </a:r>
            <a:r>
              <a:rPr lang="lv-LV" sz="2800" dirty="0" smtClean="0"/>
              <a:t>, pārliecībā par Lutera nāvi, Halles pilsētā </a:t>
            </a:r>
            <a:r>
              <a:rPr lang="lv-LV" sz="2800" b="1" dirty="0" smtClean="0"/>
              <a:t>atsāka ienesīgo grēku atlaižu tirgošanu</a:t>
            </a:r>
            <a:r>
              <a:rPr lang="lv-LV" sz="2800" dirty="0" smtClean="0"/>
              <a:t>. Luters </a:t>
            </a:r>
            <a:r>
              <a:rPr lang="lv-LV" sz="2800" b="1" dirty="0" smtClean="0"/>
              <a:t>1521.g. 1. decembrī </a:t>
            </a:r>
            <a:r>
              <a:rPr lang="lv-LV" sz="2800" dirty="0" smtClean="0"/>
              <a:t>nosūtīja viņam </a:t>
            </a:r>
            <a:r>
              <a:rPr lang="lv-LV" sz="2800" b="1" dirty="0" smtClean="0"/>
              <a:t>vēstuli</a:t>
            </a:r>
            <a:r>
              <a:rPr lang="lv-LV" sz="2800" dirty="0" smtClean="0"/>
              <a:t>, piedraudot – ja arhibīskaps </a:t>
            </a:r>
            <a:r>
              <a:rPr lang="lv-LV" sz="2800" b="1" dirty="0" smtClean="0"/>
              <a:t>nepārtrauks tirgot grēku atlaides</a:t>
            </a:r>
            <a:r>
              <a:rPr lang="lv-LV" sz="2800" dirty="0" smtClean="0"/>
              <a:t>, </a:t>
            </a:r>
            <a:r>
              <a:rPr lang="lv-LV" sz="2800" b="1" dirty="0" smtClean="0"/>
              <a:t>Luters</a:t>
            </a:r>
            <a:r>
              <a:rPr lang="lv-LV" sz="2800" dirty="0" smtClean="0"/>
              <a:t> būs </a:t>
            </a:r>
            <a:r>
              <a:rPr lang="lv-LV" sz="2800" b="1" dirty="0" smtClean="0"/>
              <a:t>spiests izdot grāmatu </a:t>
            </a:r>
            <a:r>
              <a:rPr lang="lv-LV" sz="2800" dirty="0" smtClean="0"/>
              <a:t>ar nosaukumu “</a:t>
            </a:r>
            <a:r>
              <a:rPr lang="lv-LV" sz="2800" i="1" dirty="0" smtClean="0"/>
              <a:t>Par elkdievību Hallē</a:t>
            </a:r>
            <a:r>
              <a:rPr lang="lv-LV" sz="2800" dirty="0" smtClean="0"/>
              <a:t>”. </a:t>
            </a:r>
            <a:r>
              <a:rPr lang="lv-LV" sz="2800" b="1" dirty="0" smtClean="0"/>
              <a:t>Arhibīskaps</a:t>
            </a:r>
            <a:r>
              <a:rPr lang="lv-LV" sz="2800" dirty="0" smtClean="0"/>
              <a:t> atsūtīja </a:t>
            </a:r>
            <a:r>
              <a:rPr lang="lv-LV" sz="2800" b="1" dirty="0" smtClean="0"/>
              <a:t>pazemīgu vēstuli </a:t>
            </a:r>
            <a:r>
              <a:rPr lang="lv-LV" sz="2800" dirty="0" smtClean="0"/>
              <a:t>ar apņemšanos </a:t>
            </a:r>
            <a:r>
              <a:rPr lang="lv-LV" sz="2800" b="1" dirty="0" smtClean="0"/>
              <a:t>vairs atlaides nepārdot</a:t>
            </a:r>
            <a:r>
              <a:rPr lang="lv-LV" sz="2800" dirty="0" smtClean="0"/>
              <a:t>! Tas liecina par </a:t>
            </a:r>
            <a:r>
              <a:rPr lang="lv-LV" sz="2800" b="1" dirty="0" smtClean="0"/>
              <a:t>Lutera morālo varu Vācijā</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20</a:t>
            </a:fld>
            <a:endParaRPr lang="lv-LV" smtClean="0"/>
          </a:p>
        </p:txBody>
      </p:sp>
      <p:pic>
        <p:nvPicPr>
          <p:cNvPr id="34818" name="Picture 2" descr="Martin Luther University of Halle-Wittenberg - Bourses-etudiants.ma"/>
          <p:cNvPicPr>
            <a:picLocks noChangeAspect="1" noChangeArrowheads="1"/>
          </p:cNvPicPr>
          <p:nvPr/>
        </p:nvPicPr>
        <p:blipFill>
          <a:blip r:embed="rId2"/>
          <a:srcRect t="30000" b="29999"/>
          <a:stretch>
            <a:fillRect/>
          </a:stretch>
        </p:blipFill>
        <p:spPr bwMode="auto">
          <a:xfrm>
            <a:off x="128618" y="4500570"/>
            <a:ext cx="8801100" cy="171451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4818"/>
                                        </p:tgtEl>
                                        <p:attrNameLst>
                                          <p:attrName>style.visibility</p:attrName>
                                        </p:attrNameLst>
                                      </p:cBhvr>
                                      <p:to>
                                        <p:strVal val="visible"/>
                                      </p:to>
                                    </p:set>
                                    <p:animEffect transition="in" filter="fade">
                                      <p:cBhvr>
                                        <p:cTn id="11" dur="2000"/>
                                        <p:tgtEl>
                                          <p:spTgt spid="3481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Church Demolition By The Numbers: More Questions Than Answers"/>
          <p:cNvPicPr>
            <a:picLocks noChangeAspect="1" noChangeArrowheads="1"/>
          </p:cNvPicPr>
          <p:nvPr/>
        </p:nvPicPr>
        <p:blipFill>
          <a:blip r:embed="rId2"/>
          <a:srcRect/>
          <a:stretch>
            <a:fillRect/>
          </a:stretch>
        </p:blipFill>
        <p:spPr bwMode="auto">
          <a:xfrm>
            <a:off x="2500298" y="3856103"/>
            <a:ext cx="5572164" cy="3001897"/>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Baznīcu grautiņi</a:t>
            </a:r>
          </a:p>
        </p:txBody>
      </p:sp>
      <p:sp>
        <p:nvSpPr>
          <p:cNvPr id="7" name="Rectangle 6"/>
          <p:cNvSpPr>
            <a:spLocks noChangeArrowheads="1"/>
          </p:cNvSpPr>
          <p:nvPr/>
        </p:nvSpPr>
        <p:spPr bwMode="auto">
          <a:xfrm>
            <a:off x="0" y="733270"/>
            <a:ext cx="9144000" cy="3554819"/>
          </a:xfrm>
          <a:prstGeom prst="rect">
            <a:avLst/>
          </a:prstGeom>
          <a:noFill/>
          <a:ln w="9525">
            <a:noFill/>
            <a:miter lim="800000"/>
            <a:headEnd/>
            <a:tailEnd/>
          </a:ln>
        </p:spPr>
        <p:txBody>
          <a:bodyPr wrap="square">
            <a:spAutoFit/>
          </a:bodyPr>
          <a:lstStyle/>
          <a:p>
            <a:pPr>
              <a:buFont typeface="Arial" pitchFamily="34" charset="0"/>
              <a:buChar char="•"/>
            </a:pPr>
            <a:r>
              <a:rPr lang="lv-LV" sz="2500" b="1" dirty="0" smtClean="0"/>
              <a:t>Ap 1521. g.</a:t>
            </a:r>
            <a:r>
              <a:rPr lang="lv-LV" sz="2500" dirty="0" smtClean="0"/>
              <a:t> Vitenbergā ierodas </a:t>
            </a:r>
            <a:r>
              <a:rPr lang="lv-LV" sz="2500" b="1" dirty="0" smtClean="0"/>
              <a:t>trīs draugi </a:t>
            </a:r>
            <a:r>
              <a:rPr lang="lv-LV" sz="2500" dirty="0" smtClean="0"/>
              <a:t>Nikolajs </a:t>
            </a:r>
            <a:r>
              <a:rPr lang="lv-LV" sz="2500" b="1" dirty="0" smtClean="0"/>
              <a:t>Štorhs</a:t>
            </a:r>
            <a:r>
              <a:rPr lang="lv-LV" sz="2500" dirty="0" smtClean="0"/>
              <a:t>, Tomass </a:t>
            </a:r>
            <a:r>
              <a:rPr lang="lv-LV" sz="2500" b="1" dirty="0" smtClean="0"/>
              <a:t>Drehselis</a:t>
            </a:r>
            <a:r>
              <a:rPr lang="lv-LV" sz="2500" dirty="0" smtClean="0"/>
              <a:t> un Marks </a:t>
            </a:r>
            <a:r>
              <a:rPr lang="lv-LV" sz="2500" b="1" dirty="0" smtClean="0"/>
              <a:t>Štībners</a:t>
            </a:r>
            <a:r>
              <a:rPr lang="lv-LV" sz="2500" dirty="0" smtClean="0"/>
              <a:t>. Viņi kļūst pazīstami kā “</a:t>
            </a:r>
            <a:r>
              <a:rPr lang="lv-LV" sz="2500" b="1" dirty="0" smtClean="0"/>
              <a:t>Cvikavas pravieši</a:t>
            </a:r>
            <a:r>
              <a:rPr lang="lv-LV" sz="2500" dirty="0" smtClean="0"/>
              <a:t>”. Viņi māca, ka </a:t>
            </a:r>
            <a:r>
              <a:rPr lang="lv-LV" sz="2500" b="1" dirty="0" smtClean="0"/>
              <a:t>Dievs uzrunā tieši </a:t>
            </a:r>
            <a:r>
              <a:rPr lang="lv-LV" sz="2500" dirty="0" smtClean="0"/>
              <a:t>– gan </a:t>
            </a:r>
            <a:r>
              <a:rPr lang="lv-LV" sz="2500" b="1" dirty="0" smtClean="0"/>
              <a:t>vīzijās</a:t>
            </a:r>
            <a:r>
              <a:rPr lang="lv-LV" sz="2500" dirty="0" smtClean="0"/>
              <a:t>, gan </a:t>
            </a:r>
            <a:r>
              <a:rPr lang="lv-LV" sz="2500" b="1" dirty="0" smtClean="0"/>
              <a:t>sapņos</a:t>
            </a:r>
            <a:r>
              <a:rPr lang="lv-LV" sz="2500" dirty="0" smtClean="0"/>
              <a:t>. Pēc </a:t>
            </a:r>
            <a:r>
              <a:rPr lang="lv-LV" sz="2500" b="1" dirty="0" smtClean="0"/>
              <a:t>5 līdz 7 gadiem Vāczemē iebruks turki</a:t>
            </a:r>
            <a:r>
              <a:rPr lang="lv-LV" sz="2500" dirty="0" smtClean="0"/>
              <a:t>, nogalinās visus priesterus un </a:t>
            </a:r>
            <a:r>
              <a:rPr lang="lv-LV" sz="2500" b="1" dirty="0" smtClean="0"/>
              <a:t>būs pasaules gals</a:t>
            </a:r>
            <a:r>
              <a:rPr lang="lv-LV" sz="2500" dirty="0" smtClean="0"/>
              <a:t>.</a:t>
            </a:r>
          </a:p>
          <a:p>
            <a:pPr>
              <a:buFont typeface="Arial" pitchFamily="34" charset="0"/>
              <a:buChar char="•"/>
            </a:pPr>
            <a:r>
              <a:rPr lang="lv-LV" sz="2500" dirty="0" smtClean="0"/>
              <a:t>Cilvēki visā Vāczemē ir </a:t>
            </a:r>
            <a:r>
              <a:rPr lang="lv-LV" sz="2500" b="1" dirty="0" smtClean="0"/>
              <a:t>satracināti</a:t>
            </a:r>
            <a:r>
              <a:rPr lang="lv-LV" sz="2500" dirty="0" smtClean="0"/>
              <a:t> un </a:t>
            </a:r>
            <a:r>
              <a:rPr lang="lv-LV" sz="2500" b="1" dirty="0" smtClean="0"/>
              <a:t>demolē dievnamus</a:t>
            </a:r>
            <a:r>
              <a:rPr lang="lv-LV" sz="2500" dirty="0" smtClean="0"/>
              <a:t>. </a:t>
            </a:r>
          </a:p>
          <a:p>
            <a:pPr>
              <a:buFont typeface="Arial" pitchFamily="34" charset="0"/>
              <a:buChar char="•"/>
            </a:pPr>
            <a:r>
              <a:rPr lang="lv-LV" sz="2500" b="1" dirty="0" smtClean="0"/>
              <a:t>1522. g. 6. martā</a:t>
            </a:r>
            <a:r>
              <a:rPr lang="lv-LV" sz="2500" dirty="0" smtClean="0"/>
              <a:t> Luters pārradās Vitenbergā un kāpa kancelē, </a:t>
            </a:r>
            <a:r>
              <a:rPr lang="lv-LV" sz="2500" b="1" dirty="0" smtClean="0"/>
              <a:t>teikdams nomierinošus sprediķus </a:t>
            </a:r>
            <a:r>
              <a:rPr lang="lv-LV" sz="2500" dirty="0" smtClean="0"/>
              <a:t>par </a:t>
            </a:r>
            <a:r>
              <a:rPr lang="lv-LV" sz="2500" b="1" dirty="0" smtClean="0"/>
              <a:t>pacietību</a:t>
            </a:r>
            <a:r>
              <a:rPr lang="lv-LV" sz="2500" dirty="0" smtClean="0"/>
              <a:t>, </a:t>
            </a:r>
            <a:r>
              <a:rPr lang="lv-LV" sz="2500" b="1" dirty="0" smtClean="0"/>
              <a:t>mīlestību</a:t>
            </a:r>
            <a:r>
              <a:rPr lang="lv-LV" sz="2500" dirty="0" smtClean="0"/>
              <a:t> un </a:t>
            </a:r>
            <a:r>
              <a:rPr lang="lv-LV" sz="2500" b="1" dirty="0" smtClean="0"/>
              <a:t>lēnprātību</a:t>
            </a:r>
            <a:r>
              <a:rPr lang="lv-LV" sz="2500" dirty="0" smtClean="0"/>
              <a:t>.</a:t>
            </a:r>
            <a:endParaRPr lang="lv-LV" sz="25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3010"/>
                                        </p:tgtEl>
                                        <p:attrNameLst>
                                          <p:attrName>style.visibility</p:attrName>
                                        </p:attrNameLst>
                                      </p:cBhvr>
                                      <p:to>
                                        <p:strVal val="visible"/>
                                      </p:to>
                                    </p:set>
                                    <p:animEffect transition="in" filter="fade">
                                      <p:cBhvr>
                                        <p:cTn id="11" dur="2000"/>
                                        <p:tgtEl>
                                          <p:spTgt spid="4301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Turku draudi</a:t>
            </a:r>
          </a:p>
        </p:txBody>
      </p:sp>
      <p:sp>
        <p:nvSpPr>
          <p:cNvPr id="7" name="Rectangle 6"/>
          <p:cNvSpPr>
            <a:spLocks noChangeArrowheads="1"/>
          </p:cNvSpPr>
          <p:nvPr/>
        </p:nvSpPr>
        <p:spPr bwMode="auto">
          <a:xfrm>
            <a:off x="0" y="571480"/>
            <a:ext cx="9144000" cy="4493538"/>
          </a:xfrm>
          <a:prstGeom prst="rect">
            <a:avLst/>
          </a:prstGeom>
          <a:noFill/>
          <a:ln w="9525">
            <a:noFill/>
            <a:miter lim="800000"/>
            <a:headEnd/>
            <a:tailEnd/>
          </a:ln>
        </p:spPr>
        <p:txBody>
          <a:bodyPr wrap="square">
            <a:spAutoFit/>
          </a:bodyPr>
          <a:lstStyle/>
          <a:p>
            <a:pPr>
              <a:buFontTx/>
              <a:buChar char="•"/>
            </a:pPr>
            <a:r>
              <a:rPr lang="lv-LV" sz="2600" b="1" dirty="0" smtClean="0"/>
              <a:t>1522. g.</a:t>
            </a:r>
            <a:r>
              <a:rPr lang="lv-LV" sz="2600" dirty="0" smtClean="0"/>
              <a:t> saeima sanāca Nirnbergas pilsētā un uzmanību pievērsa </a:t>
            </a:r>
            <a:r>
              <a:rPr lang="lv-LV" sz="2600" b="1" dirty="0" smtClean="0"/>
              <a:t>turku iebrukumiem</a:t>
            </a:r>
            <a:r>
              <a:rPr lang="lv-LV" sz="2600" dirty="0" smtClean="0"/>
              <a:t>, kas kļuva </a:t>
            </a:r>
            <a:r>
              <a:rPr lang="lv-LV" sz="2600" b="1" dirty="0" smtClean="0"/>
              <a:t>ļoti draudīgi</a:t>
            </a:r>
            <a:r>
              <a:rPr lang="lv-LV" sz="2600" dirty="0" smtClean="0"/>
              <a:t>. </a:t>
            </a:r>
            <a:r>
              <a:rPr lang="lv-LV" sz="2600" b="1" dirty="0" smtClean="0"/>
              <a:t>Lutera sekotāju iznīcināšana </a:t>
            </a:r>
            <a:r>
              <a:rPr lang="lv-LV" sz="2600" dirty="0" smtClean="0"/>
              <a:t>varēja tautā izsaukt </a:t>
            </a:r>
            <a:r>
              <a:rPr lang="lv-LV" sz="2600" b="1" dirty="0" smtClean="0"/>
              <a:t>neapmierinātību</a:t>
            </a:r>
            <a:r>
              <a:rPr lang="lv-LV" sz="2600" dirty="0" smtClean="0"/>
              <a:t>, kas </a:t>
            </a:r>
            <a:r>
              <a:rPr lang="lv-LV" sz="2600" b="1" dirty="0" smtClean="0"/>
              <a:t>nebija pieļaujams</a:t>
            </a:r>
            <a:r>
              <a:rPr lang="lv-LV" sz="2600" dirty="0" smtClean="0"/>
              <a:t>, jo </a:t>
            </a:r>
            <a:r>
              <a:rPr lang="lv-LV" sz="2600" b="1" dirty="0" smtClean="0"/>
              <a:t>karaspēks vajadzīgs cīņām ar turkiem</a:t>
            </a:r>
            <a:r>
              <a:rPr lang="lv-LV" sz="2600" dirty="0" smtClean="0"/>
              <a:t>.</a:t>
            </a:r>
          </a:p>
          <a:p>
            <a:pPr>
              <a:buFontTx/>
              <a:buChar char="•"/>
            </a:pPr>
            <a:r>
              <a:rPr lang="lv-LV" sz="2600" b="1" dirty="0" smtClean="0"/>
              <a:t>1524. g.</a:t>
            </a:r>
            <a:r>
              <a:rPr lang="lv-LV" sz="2600" dirty="0" smtClean="0"/>
              <a:t> </a:t>
            </a:r>
            <a:r>
              <a:rPr lang="lv-LV" sz="2600" b="1" dirty="0" smtClean="0"/>
              <a:t>oficiāli atlika jautājumu par Luteru</a:t>
            </a:r>
            <a:r>
              <a:rPr lang="lv-LV" sz="2600" dirty="0" smtClean="0"/>
              <a:t>, viņa sekotājiem. Kārļa V brālis, Austrijas valdnieks Ferdinands, divi Bavārijas hercogi un Zalcburgas arhibīskaps nodibināja </a:t>
            </a:r>
            <a:r>
              <a:rPr lang="lv-LV" sz="2600" b="1" dirty="0" smtClean="0"/>
              <a:t>Rēgensburgas apvienību</a:t>
            </a:r>
            <a:r>
              <a:rPr lang="lv-LV" sz="2600" dirty="0" smtClean="0"/>
              <a:t>, lai vismaz savās zemēs </a:t>
            </a:r>
            <a:r>
              <a:rPr lang="lv-LV" sz="2600" b="1" dirty="0" smtClean="0"/>
              <a:t>izskaustu luterismu</a:t>
            </a:r>
            <a:r>
              <a:rPr lang="lv-LV" sz="2600" dirty="0" smtClean="0"/>
              <a:t>. </a:t>
            </a:r>
            <a:r>
              <a:rPr lang="lv-LV" sz="2600" b="1" dirty="0" smtClean="0"/>
              <a:t>Lutera mācības piekritēji </a:t>
            </a:r>
            <a:r>
              <a:rPr lang="lv-LV" sz="2600" dirty="0" smtClean="0"/>
              <a:t>radīja </a:t>
            </a:r>
            <a:r>
              <a:rPr lang="lv-LV" sz="2600" b="1" dirty="0" smtClean="0"/>
              <a:t>Torgavas apvienību</a:t>
            </a:r>
            <a:r>
              <a:rPr lang="lv-LV" sz="2600" dirty="0" smtClean="0"/>
              <a:t>.</a:t>
            </a:r>
            <a:endParaRPr lang="lv-LV" sz="26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22</a:t>
            </a:fld>
            <a:endParaRPr lang="lv-LV" smtClean="0"/>
          </a:p>
        </p:txBody>
      </p:sp>
      <p:pic>
        <p:nvPicPr>
          <p:cNvPr id="41986" name="Picture 2" descr="Amazon.com : Turkey National Country Flag - 3x5foot poly : Giant Turkey Flag  : Garden &amp; Outdoor"/>
          <p:cNvPicPr>
            <a:picLocks noChangeAspect="1" noChangeArrowheads="1"/>
          </p:cNvPicPr>
          <p:nvPr/>
        </p:nvPicPr>
        <p:blipFill>
          <a:blip r:embed="rId2"/>
          <a:srcRect/>
          <a:stretch>
            <a:fillRect/>
          </a:stretch>
        </p:blipFill>
        <p:spPr bwMode="auto">
          <a:xfrm>
            <a:off x="95228" y="4857760"/>
            <a:ext cx="3333732" cy="2000240"/>
          </a:xfrm>
          <a:prstGeom prst="rect">
            <a:avLst/>
          </a:prstGeom>
          <a:ln>
            <a:noFill/>
          </a:ln>
          <a:effectLst>
            <a:softEdge rad="112500"/>
          </a:effectLst>
        </p:spPr>
      </p:pic>
      <p:pic>
        <p:nvPicPr>
          <p:cNvPr id="41988" name="Picture 4" descr="152 Somalians graduate from Turkish military camp"/>
          <p:cNvPicPr>
            <a:picLocks noChangeAspect="1" noChangeArrowheads="1"/>
          </p:cNvPicPr>
          <p:nvPr/>
        </p:nvPicPr>
        <p:blipFill>
          <a:blip r:embed="rId3"/>
          <a:srcRect/>
          <a:stretch>
            <a:fillRect/>
          </a:stretch>
        </p:blipFill>
        <p:spPr bwMode="auto">
          <a:xfrm>
            <a:off x="3628336" y="4572008"/>
            <a:ext cx="5101298" cy="228599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986"/>
                                        </p:tgtEl>
                                        <p:attrNameLst>
                                          <p:attrName>style.visibility</p:attrName>
                                        </p:attrNameLst>
                                      </p:cBhvr>
                                      <p:to>
                                        <p:strVal val="visible"/>
                                      </p:to>
                                    </p:set>
                                    <p:animEffect transition="in" filter="fade">
                                      <p:cBhvr>
                                        <p:cTn id="11" dur="2000"/>
                                        <p:tgtEl>
                                          <p:spTgt spid="4198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41988"/>
                                        </p:tgtEl>
                                        <p:attrNameLst>
                                          <p:attrName>style.visibility</p:attrName>
                                        </p:attrNameLst>
                                      </p:cBhvr>
                                      <p:to>
                                        <p:strVal val="visible"/>
                                      </p:to>
                                    </p:set>
                                    <p:animEffect transition="in" filter="fade">
                                      <p:cBhvr>
                                        <p:cTn id="24" dur="2000"/>
                                        <p:tgtEl>
                                          <p:spTgt spid="41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Lutera kāzas</a:t>
            </a:r>
          </a:p>
        </p:txBody>
      </p:sp>
      <p:sp>
        <p:nvSpPr>
          <p:cNvPr id="7" name="Rectangle 6"/>
          <p:cNvSpPr>
            <a:spLocks noChangeArrowheads="1"/>
          </p:cNvSpPr>
          <p:nvPr/>
        </p:nvSpPr>
        <p:spPr bwMode="auto">
          <a:xfrm>
            <a:off x="0" y="714356"/>
            <a:ext cx="9144000" cy="3539430"/>
          </a:xfrm>
          <a:prstGeom prst="rect">
            <a:avLst/>
          </a:prstGeom>
          <a:noFill/>
          <a:ln w="9525">
            <a:noFill/>
            <a:miter lim="800000"/>
            <a:headEnd/>
            <a:tailEnd/>
          </a:ln>
        </p:spPr>
        <p:txBody>
          <a:bodyPr wrap="square">
            <a:spAutoFit/>
          </a:bodyPr>
          <a:lstStyle/>
          <a:p>
            <a:pPr>
              <a:buFontTx/>
              <a:buChar char="•"/>
            </a:pPr>
            <a:r>
              <a:rPr lang="lv-LV" sz="2800" b="1" dirty="0" smtClean="0"/>
              <a:t>Celibātu</a:t>
            </a:r>
            <a:r>
              <a:rPr lang="lv-LV" sz="2800" dirty="0" smtClean="0"/>
              <a:t> </a:t>
            </a:r>
            <a:r>
              <a:rPr lang="lv-LV" sz="2800" b="1" dirty="0" smtClean="0"/>
              <a:t>ieviesa XI gs</a:t>
            </a:r>
            <a:r>
              <a:rPr lang="lv-LV" sz="2800" dirty="0" smtClean="0"/>
              <a:t>. Baznīcas reformu rezultātā </a:t>
            </a:r>
            <a:r>
              <a:rPr lang="lv-LV" sz="2800" b="1" dirty="0" smtClean="0"/>
              <a:t>pāvests Gregors VII</a:t>
            </a:r>
            <a:r>
              <a:rPr lang="lv-LV" sz="2800" dirty="0" smtClean="0"/>
              <a:t>, vienlaikus </a:t>
            </a:r>
            <a:r>
              <a:rPr lang="lv-LV" sz="2800" b="1" dirty="0" smtClean="0"/>
              <a:t>pieprasot amatu atstāt </a:t>
            </a:r>
            <a:r>
              <a:rPr lang="lv-LV" sz="2800" dirty="0" smtClean="0"/>
              <a:t>tiem </a:t>
            </a:r>
            <a:r>
              <a:rPr lang="lv-LV" sz="2800" b="1" dirty="0" smtClean="0"/>
              <a:t>priesteriem</a:t>
            </a:r>
            <a:r>
              <a:rPr lang="lv-LV" sz="2800" dirty="0" smtClean="0"/>
              <a:t>, kuri </a:t>
            </a:r>
            <a:r>
              <a:rPr lang="lv-LV" sz="2800" b="1" dirty="0" smtClean="0"/>
              <a:t>apprecas</a:t>
            </a:r>
            <a:r>
              <a:rPr lang="lv-LV" sz="2800" dirty="0" smtClean="0"/>
              <a:t>.</a:t>
            </a:r>
          </a:p>
          <a:p>
            <a:pPr>
              <a:buFontTx/>
              <a:buChar char="•"/>
            </a:pPr>
            <a:r>
              <a:rPr lang="lv-LV" sz="2800" b="1" dirty="0" smtClean="0"/>
              <a:t>Luters</a:t>
            </a:r>
            <a:r>
              <a:rPr lang="lv-LV" sz="2800" dirty="0" smtClean="0"/>
              <a:t> pats </a:t>
            </a:r>
            <a:r>
              <a:rPr lang="lv-LV" sz="2800" b="1" dirty="0" smtClean="0"/>
              <a:t>nebija domājis precēties</a:t>
            </a:r>
            <a:r>
              <a:rPr lang="lv-LV" sz="2800" dirty="0" smtClean="0"/>
              <a:t>, bet tad nolēmis, ka tomēr </a:t>
            </a:r>
            <a:r>
              <a:rPr lang="lv-LV" sz="2800" b="1" dirty="0" smtClean="0"/>
              <a:t>spītējot velnam </a:t>
            </a:r>
            <a:r>
              <a:rPr lang="lv-LV" sz="2800" dirty="0" smtClean="0"/>
              <a:t>un </a:t>
            </a:r>
            <a:r>
              <a:rPr lang="lv-LV" sz="2800" b="1" dirty="0" smtClean="0"/>
              <a:t>pāvestam precešoties</a:t>
            </a:r>
            <a:r>
              <a:rPr lang="lv-LV" sz="2800" dirty="0" smtClean="0"/>
              <a:t>.</a:t>
            </a:r>
          </a:p>
          <a:p>
            <a:pPr>
              <a:buFontTx/>
              <a:buChar char="•"/>
            </a:pPr>
            <a:r>
              <a:rPr lang="lv-LV" sz="2800" b="1" dirty="0" smtClean="0"/>
              <a:t>1525. g. 13. jūnijā</a:t>
            </a:r>
            <a:r>
              <a:rPr lang="lv-LV" sz="2800" dirty="0" smtClean="0"/>
              <a:t> Luters apprecēja </a:t>
            </a:r>
            <a:r>
              <a:rPr lang="lv-LV" sz="2800" b="1" dirty="0" smtClean="0"/>
              <a:t>Katrīnu fon Boru</a:t>
            </a:r>
            <a:r>
              <a:rPr lang="lv-LV" sz="2800" dirty="0" smtClean="0"/>
              <a:t>, </a:t>
            </a:r>
            <a:r>
              <a:rPr lang="lv-LV" sz="2800" b="1" dirty="0" smtClean="0"/>
              <a:t>bijušo mūķeni</a:t>
            </a:r>
            <a:r>
              <a:rPr lang="lv-LV" sz="2800" dirty="0" smtClean="0"/>
              <a:t>. Viņiem bija </a:t>
            </a:r>
            <a:r>
              <a:rPr lang="lv-LV" sz="2800" b="1" dirty="0" smtClean="0"/>
              <a:t>7 paša bērni </a:t>
            </a:r>
            <a:r>
              <a:rPr lang="lv-LV" sz="2800" dirty="0" smtClean="0"/>
              <a:t>un </a:t>
            </a:r>
            <a:r>
              <a:rPr lang="lv-LV" sz="2800" b="1" dirty="0" smtClean="0"/>
              <a:t>11 Lutera mirušo māsu adoptētie bērni</a:t>
            </a:r>
            <a:r>
              <a:rPr lang="lv-LV" sz="2800" dirty="0" smtClean="0"/>
              <a:t>.</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23</a:t>
            </a:fld>
            <a:endParaRPr lang="lv-LV" smtClean="0"/>
          </a:p>
        </p:txBody>
      </p:sp>
      <p:pic>
        <p:nvPicPr>
          <p:cNvPr id="40962" name="Picture 2" descr="Three Things Martin Luther Teaches Us about Marriage | Jim Daly"/>
          <p:cNvPicPr>
            <a:picLocks noChangeAspect="1" noChangeArrowheads="1"/>
          </p:cNvPicPr>
          <p:nvPr/>
        </p:nvPicPr>
        <p:blipFill>
          <a:blip r:embed="rId2"/>
          <a:srcRect/>
          <a:stretch>
            <a:fillRect/>
          </a:stretch>
        </p:blipFill>
        <p:spPr bwMode="auto">
          <a:xfrm>
            <a:off x="928662" y="4143380"/>
            <a:ext cx="6915150" cy="27146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62"/>
                                        </p:tgtEl>
                                        <p:attrNameLst>
                                          <p:attrName>style.visibility</p:attrName>
                                        </p:attrNameLst>
                                      </p:cBhvr>
                                      <p:to>
                                        <p:strVal val="visible"/>
                                      </p:to>
                                    </p:set>
                                    <p:animEffect transition="in" filter="fade">
                                      <p:cBhvr>
                                        <p:cTn id="11" dur="2000"/>
                                        <p:tgtEl>
                                          <p:spTgt spid="4096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Augsburgas ticības apliecība</a:t>
            </a:r>
          </a:p>
        </p:txBody>
      </p:sp>
      <p:sp>
        <p:nvSpPr>
          <p:cNvPr id="7" name="Rectangle 6"/>
          <p:cNvSpPr>
            <a:spLocks noChangeArrowheads="1"/>
          </p:cNvSpPr>
          <p:nvPr/>
        </p:nvSpPr>
        <p:spPr bwMode="auto">
          <a:xfrm>
            <a:off x="0" y="714356"/>
            <a:ext cx="9144000" cy="3170099"/>
          </a:xfrm>
          <a:prstGeom prst="rect">
            <a:avLst/>
          </a:prstGeom>
          <a:noFill/>
          <a:ln w="9525">
            <a:noFill/>
            <a:miter lim="800000"/>
            <a:headEnd/>
            <a:tailEnd/>
          </a:ln>
        </p:spPr>
        <p:txBody>
          <a:bodyPr wrap="square">
            <a:spAutoFit/>
          </a:bodyPr>
          <a:lstStyle/>
          <a:p>
            <a:r>
              <a:rPr lang="lv-LV" sz="2500" b="1" dirty="0" smtClean="0"/>
              <a:t>1529. g.</a:t>
            </a:r>
            <a:r>
              <a:rPr lang="lv-LV" sz="2500" dirty="0" smtClean="0"/>
              <a:t> Špeierā notika saeima, kura izlēma īstenot Vormsas ediktu. </a:t>
            </a:r>
            <a:r>
              <a:rPr lang="lv-LV" sz="2500" b="1" dirty="0" smtClean="0"/>
              <a:t>Lutera sekotāji skaļi iebilda</a:t>
            </a:r>
            <a:r>
              <a:rPr lang="lv-LV" sz="2500" dirty="0" smtClean="0"/>
              <a:t>. no tā ieviesies jēdziens “</a:t>
            </a:r>
            <a:r>
              <a:rPr lang="lv-LV" sz="2500" b="1" dirty="0" smtClean="0"/>
              <a:t>protestanti</a:t>
            </a:r>
            <a:r>
              <a:rPr lang="lv-LV" sz="2500" dirty="0" smtClean="0"/>
              <a:t>”. </a:t>
            </a:r>
            <a:r>
              <a:rPr lang="lv-LV" sz="2500" b="1" dirty="0" smtClean="0"/>
              <a:t>Turku uzbrukums </a:t>
            </a:r>
            <a:r>
              <a:rPr lang="lv-LV" sz="2500" dirty="0" smtClean="0"/>
              <a:t>paglāba </a:t>
            </a:r>
            <a:r>
              <a:rPr lang="lv-LV" sz="2500" b="1" dirty="0" smtClean="0"/>
              <a:t>Lutera sekotājus</a:t>
            </a:r>
            <a:r>
              <a:rPr lang="lv-LV" sz="2500" dirty="0" smtClean="0"/>
              <a:t>.</a:t>
            </a:r>
          </a:p>
          <a:p>
            <a:r>
              <a:rPr lang="lv-LV" sz="2500" b="1" dirty="0" smtClean="0"/>
              <a:t>1530. g.</a:t>
            </a:r>
            <a:r>
              <a:rPr lang="lv-LV" sz="2500" dirty="0" smtClean="0"/>
              <a:t> saeima notika </a:t>
            </a:r>
            <a:r>
              <a:rPr lang="lv-LV" sz="2500" b="1" dirty="0" smtClean="0"/>
              <a:t>Augsburgā</a:t>
            </a:r>
            <a:r>
              <a:rPr lang="lv-LV" sz="2500" dirty="0" smtClean="0"/>
              <a:t>. </a:t>
            </a:r>
            <a:r>
              <a:rPr lang="lv-LV" sz="2500" b="1" dirty="0" smtClean="0"/>
              <a:t>Kārlis V </a:t>
            </a:r>
            <a:r>
              <a:rPr lang="lv-LV" sz="2500" dirty="0" smtClean="0"/>
              <a:t>prasīja, lai jauno ticību </a:t>
            </a:r>
            <a:r>
              <a:rPr lang="lv-LV" sz="2500" b="1" dirty="0" smtClean="0"/>
              <a:t>izskaidro rakstveidā</a:t>
            </a:r>
            <a:r>
              <a:rPr lang="lv-LV" sz="2500" dirty="0" smtClean="0"/>
              <a:t>. </a:t>
            </a:r>
            <a:r>
              <a:rPr lang="lv-LV" sz="2500" b="1" dirty="0" smtClean="0"/>
              <a:t>Ticības pamattēzes </a:t>
            </a:r>
            <a:r>
              <a:rPr lang="lv-LV" sz="2500" dirty="0" smtClean="0"/>
              <a:t>gatavoja </a:t>
            </a:r>
            <a:r>
              <a:rPr lang="lv-LV" sz="2500" b="1" dirty="0" smtClean="0"/>
              <a:t>Lutera līdzstrādnieks profesors F. Melanhtons</a:t>
            </a:r>
            <a:r>
              <a:rPr lang="lv-LV" sz="2500" dirty="0" smtClean="0"/>
              <a:t>. Viņš sastādīja īsu un kodolīgu dokumentu, tā saukto </a:t>
            </a:r>
            <a:r>
              <a:rPr lang="lv-LV" sz="2500" b="1" dirty="0" smtClean="0"/>
              <a:t>Augsburgas ticības apliecību</a:t>
            </a:r>
            <a:r>
              <a:rPr lang="lv-LV" sz="2500" dirty="0" smtClean="0"/>
              <a:t>. To parakstīja ļoti daudzi </a:t>
            </a:r>
            <a:r>
              <a:rPr lang="lv-LV" sz="2500" b="1" dirty="0" smtClean="0"/>
              <a:t>laicīgi valdnieki</a:t>
            </a:r>
            <a:r>
              <a:rPr lang="lv-LV" sz="2500" dirty="0" smtClean="0"/>
              <a:t>.</a:t>
            </a:r>
            <a:endParaRPr lang="lv-LV" sz="25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24</a:t>
            </a:fld>
            <a:endParaRPr lang="lv-LV" smtClean="0"/>
          </a:p>
        </p:txBody>
      </p:sp>
      <p:pic>
        <p:nvPicPr>
          <p:cNvPr id="39938" name="Picture 2" descr="The Commemoration of the Presentation of the Augsburg Confession, 25 June,  anno Domini 1,530. | Concordia and Koinonia"/>
          <p:cNvPicPr>
            <a:picLocks noChangeAspect="1" noChangeArrowheads="1"/>
          </p:cNvPicPr>
          <p:nvPr/>
        </p:nvPicPr>
        <p:blipFill>
          <a:blip r:embed="rId2"/>
          <a:srcRect b="11184"/>
          <a:stretch>
            <a:fillRect/>
          </a:stretch>
        </p:blipFill>
        <p:spPr bwMode="auto">
          <a:xfrm>
            <a:off x="226186" y="3786190"/>
            <a:ext cx="8498694" cy="30718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Lutera nāve</a:t>
            </a:r>
          </a:p>
        </p:txBody>
      </p:sp>
      <p:sp>
        <p:nvSpPr>
          <p:cNvPr id="7" name="Rectangle 6"/>
          <p:cNvSpPr>
            <a:spLocks noChangeArrowheads="1"/>
          </p:cNvSpPr>
          <p:nvPr/>
        </p:nvSpPr>
        <p:spPr bwMode="auto">
          <a:xfrm>
            <a:off x="0" y="981075"/>
            <a:ext cx="5857884" cy="5693866"/>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1546. g. 18. februārī</a:t>
            </a:r>
            <a:r>
              <a:rPr lang="lv-LV" sz="2800" dirty="0" smtClean="0"/>
              <a:t> Luters mira </a:t>
            </a:r>
            <a:r>
              <a:rPr lang="lv-LV" sz="2800" b="1" dirty="0" smtClean="0"/>
              <a:t>savās mājās</a:t>
            </a:r>
            <a:r>
              <a:rPr lang="lv-LV" sz="2800" dirty="0" smtClean="0"/>
              <a:t>.</a:t>
            </a:r>
          </a:p>
          <a:p>
            <a:pPr>
              <a:buFont typeface="Arial" pitchFamily="34" charset="0"/>
              <a:buChar char="•"/>
            </a:pPr>
            <a:r>
              <a:rPr lang="lv-LV" sz="2800" b="1" dirty="0" smtClean="0"/>
              <a:t>Lutera kaps atrodas Vitenbergā </a:t>
            </a:r>
            <a:r>
              <a:rPr lang="lv-LV" sz="2800" dirty="0" smtClean="0"/>
              <a:t>Pils baznīcā (kur piesita 95 tēzes)</a:t>
            </a:r>
          </a:p>
          <a:p>
            <a:pPr>
              <a:buFont typeface="Arial" pitchFamily="34" charset="0"/>
              <a:buChar char="•"/>
            </a:pPr>
            <a:r>
              <a:rPr lang="lv-LV" sz="2800" b="1" dirty="0" smtClean="0"/>
              <a:t>1555.g.</a:t>
            </a:r>
            <a:r>
              <a:rPr lang="lv-LV" sz="2800" dirty="0" smtClean="0"/>
              <a:t> </a:t>
            </a:r>
            <a:r>
              <a:rPr lang="lv-LV" sz="2800" b="1" dirty="0" smtClean="0"/>
              <a:t>Kārlis V</a:t>
            </a:r>
            <a:r>
              <a:rPr lang="lv-LV" sz="2800" dirty="0" smtClean="0"/>
              <a:t>, </a:t>
            </a:r>
            <a:r>
              <a:rPr lang="lv-LV" sz="2800" b="1" dirty="0" smtClean="0"/>
              <a:t>noguris no ticības nesaskaņām, noslēdza Augsburgas miera līgumu</a:t>
            </a:r>
            <a:r>
              <a:rPr lang="lv-LV" sz="2800" dirty="0" smtClean="0"/>
              <a:t>. Tas </a:t>
            </a:r>
            <a:r>
              <a:rPr lang="lv-LV" sz="2800" b="1" dirty="0" smtClean="0"/>
              <a:t>garantēja</a:t>
            </a:r>
            <a:r>
              <a:rPr lang="lv-LV" sz="2800" dirty="0" smtClean="0"/>
              <a:t>:</a:t>
            </a:r>
          </a:p>
          <a:p>
            <a:pPr>
              <a:buFont typeface="Arial" pitchFamily="34" charset="0"/>
              <a:buChar char="•"/>
            </a:pPr>
            <a:r>
              <a:rPr lang="lv-LV" sz="2800" b="1" dirty="0" smtClean="0"/>
              <a:t>luteriešu zemēm </a:t>
            </a:r>
            <a:r>
              <a:rPr lang="lv-LV" sz="2800" dirty="0" smtClean="0"/>
              <a:t>tādu pašu </a:t>
            </a:r>
            <a:r>
              <a:rPr lang="lv-LV" sz="2800" b="1" dirty="0" smtClean="0"/>
              <a:t>drošību</a:t>
            </a:r>
            <a:r>
              <a:rPr lang="lv-LV" sz="2800" dirty="0" smtClean="0"/>
              <a:t> kā </a:t>
            </a:r>
            <a:r>
              <a:rPr lang="lv-LV" sz="2800" b="1" dirty="0" smtClean="0"/>
              <a:t>katoļu apgabaliem</a:t>
            </a:r>
          </a:p>
          <a:p>
            <a:pPr>
              <a:buFont typeface="Arial" pitchFamily="34" charset="0"/>
              <a:buChar char="•"/>
            </a:pPr>
            <a:r>
              <a:rPr lang="lv-LV" sz="2800" b="1" dirty="0" smtClean="0"/>
              <a:t>tiesības</a:t>
            </a:r>
            <a:r>
              <a:rPr lang="lv-LV" sz="2800" dirty="0" smtClean="0"/>
              <a:t> </a:t>
            </a:r>
            <a:r>
              <a:rPr lang="lv-LV" sz="2800" b="1" dirty="0" smtClean="0"/>
              <a:t>izvēlēties</a:t>
            </a:r>
            <a:r>
              <a:rPr lang="lv-LV" sz="2800" dirty="0" smtClean="0"/>
              <a:t> </a:t>
            </a:r>
            <a:r>
              <a:rPr lang="lv-LV" sz="2800" b="1" dirty="0" smtClean="0"/>
              <a:t>valdniekam</a:t>
            </a:r>
            <a:r>
              <a:rPr lang="lv-LV" sz="2800" dirty="0" smtClean="0"/>
              <a:t> vai pilsētas valdei, vai padotie būs </a:t>
            </a:r>
            <a:r>
              <a:rPr lang="lv-LV" sz="2800" b="1" dirty="0" smtClean="0"/>
              <a:t>katoļi</a:t>
            </a:r>
            <a:r>
              <a:rPr lang="lv-LV" sz="2800" dirty="0" smtClean="0"/>
              <a:t>, vai arī </a:t>
            </a:r>
            <a:r>
              <a:rPr lang="lv-LV" sz="2800" b="1" dirty="0" smtClean="0"/>
              <a:t>kļūs luterāņi</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25</a:t>
            </a:fld>
            <a:endParaRPr lang="lv-LV" smtClean="0"/>
          </a:p>
        </p:txBody>
      </p:sp>
      <p:pic>
        <p:nvPicPr>
          <p:cNvPr id="38914" name="Picture 2" descr="Portrait of Martin Luther on his Deathbed by CRANACH, Lucas the Younger"/>
          <p:cNvPicPr>
            <a:picLocks noChangeAspect="1" noChangeArrowheads="1"/>
          </p:cNvPicPr>
          <p:nvPr/>
        </p:nvPicPr>
        <p:blipFill>
          <a:blip r:embed="rId2"/>
          <a:srcRect/>
          <a:stretch>
            <a:fillRect/>
          </a:stretch>
        </p:blipFill>
        <p:spPr bwMode="auto">
          <a:xfrm>
            <a:off x="5743074" y="714356"/>
            <a:ext cx="3400925" cy="52864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8914"/>
                                        </p:tgtEl>
                                        <p:attrNameLst>
                                          <p:attrName>style.visibility</p:attrName>
                                        </p:attrNameLst>
                                      </p:cBhvr>
                                      <p:to>
                                        <p:strVal val="visible"/>
                                      </p:to>
                                    </p:set>
                                    <p:animEffect transition="in" filter="fade">
                                      <p:cBhvr>
                                        <p:cTn id="11" dur="2000"/>
                                        <p:tgtEl>
                                          <p:spTgt spid="3891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981075"/>
            <a:ext cx="8215338" cy="5693866"/>
          </a:xfrm>
          <a:prstGeom prst="rect">
            <a:avLst/>
          </a:prstGeom>
          <a:noFill/>
          <a:ln w="9525">
            <a:noFill/>
            <a:miter lim="800000"/>
            <a:headEnd/>
            <a:tailEnd/>
          </a:ln>
        </p:spPr>
        <p:txBody>
          <a:bodyPr wrap="square">
            <a:spAutoFit/>
          </a:bodyPr>
          <a:lstStyle/>
          <a:p>
            <a:r>
              <a:rPr lang="lv-LV" sz="2800" dirty="0" smtClean="0"/>
              <a:t>Ko </a:t>
            </a:r>
            <a:r>
              <a:rPr lang="lv-LV" sz="2800" b="1" dirty="0" smtClean="0"/>
              <a:t>varam mācīties no Lutera</a:t>
            </a:r>
            <a:r>
              <a:rPr lang="lv-LV" sz="2800" dirty="0" smtClean="0"/>
              <a:t>:</a:t>
            </a:r>
          </a:p>
          <a:p>
            <a:pPr>
              <a:buFontTx/>
              <a:buChar char="•"/>
            </a:pPr>
            <a:r>
              <a:rPr lang="lv-LV" sz="2800" b="1" dirty="0" smtClean="0"/>
              <a:t>Bībeles mācība </a:t>
            </a:r>
            <a:r>
              <a:rPr lang="lv-LV" sz="2800" dirty="0" smtClean="0"/>
              <a:t>ir </a:t>
            </a:r>
            <a:r>
              <a:rPr lang="lv-LV" sz="2800" b="1" dirty="0" smtClean="0"/>
              <a:t>augstākā autoritāte      </a:t>
            </a:r>
            <a:r>
              <a:rPr lang="lv-LV" sz="2800" dirty="0" smtClean="0"/>
              <a:t>baznīcā pāri visiem </a:t>
            </a:r>
            <a:r>
              <a:rPr lang="lv-LV" sz="2800" b="1" dirty="0" smtClean="0"/>
              <a:t>cilvēkiem</a:t>
            </a:r>
            <a:r>
              <a:rPr lang="lv-LV" sz="2800" dirty="0" smtClean="0"/>
              <a:t> un </a:t>
            </a:r>
            <a:r>
              <a:rPr lang="lv-LV" sz="2800" b="1" dirty="0" smtClean="0"/>
              <a:t>amatiem</a:t>
            </a:r>
            <a:r>
              <a:rPr lang="lv-LV" sz="2800" dirty="0" smtClean="0"/>
              <a:t>.</a:t>
            </a:r>
          </a:p>
          <a:p>
            <a:pPr>
              <a:buFontTx/>
              <a:buChar char="•"/>
            </a:pPr>
            <a:r>
              <a:rPr lang="lv-LV" sz="2800" dirty="0" smtClean="0"/>
              <a:t>Cilvēks </a:t>
            </a:r>
            <a:r>
              <a:rPr lang="lv-LV" sz="2800" b="1" dirty="0" smtClean="0"/>
              <a:t>Dieva priekšā </a:t>
            </a:r>
            <a:r>
              <a:rPr lang="lv-LV" sz="2800" dirty="0" smtClean="0"/>
              <a:t>tiek </a:t>
            </a:r>
            <a:r>
              <a:rPr lang="lv-LV" sz="2800" b="1" dirty="0" smtClean="0"/>
              <a:t>attaisnots</a:t>
            </a:r>
            <a:r>
              <a:rPr lang="lv-LV" sz="2800" dirty="0" smtClean="0"/>
              <a:t> </a:t>
            </a:r>
            <a:r>
              <a:rPr lang="lv-LV" sz="2800" b="1" dirty="0" smtClean="0"/>
              <a:t>nevis</a:t>
            </a:r>
            <a:r>
              <a:rPr lang="lv-LV" sz="2800" dirty="0" smtClean="0"/>
              <a:t> ar </a:t>
            </a:r>
            <a:r>
              <a:rPr lang="lv-LV" sz="2800" b="1" dirty="0" smtClean="0"/>
              <a:t>labajiem darbiem</a:t>
            </a:r>
            <a:r>
              <a:rPr lang="lv-LV" sz="2800" dirty="0" smtClean="0"/>
              <a:t>, bet ar </a:t>
            </a:r>
            <a:r>
              <a:rPr lang="lv-LV" sz="2800" b="1" dirty="0" smtClean="0"/>
              <a:t>ticību</a:t>
            </a:r>
            <a:r>
              <a:rPr lang="lv-LV" sz="2800" dirty="0" smtClean="0"/>
              <a:t> </a:t>
            </a:r>
            <a:r>
              <a:rPr lang="lv-LV" sz="2800" b="1" dirty="0" smtClean="0"/>
              <a:t>Jēzum Kristum</a:t>
            </a:r>
            <a:r>
              <a:rPr lang="lv-LV" sz="2800" dirty="0" smtClean="0"/>
              <a:t>.</a:t>
            </a:r>
          </a:p>
          <a:p>
            <a:pPr>
              <a:buFontTx/>
              <a:buChar char="•"/>
            </a:pPr>
            <a:r>
              <a:rPr lang="lv-LV" sz="2800" b="1" dirty="0" smtClean="0"/>
              <a:t>Reformācija</a:t>
            </a:r>
            <a:r>
              <a:rPr lang="lv-LV" sz="2800" dirty="0" smtClean="0"/>
              <a:t> </a:t>
            </a:r>
            <a:r>
              <a:rPr lang="lv-LV" sz="2800" b="1" dirty="0" smtClean="0"/>
              <a:t>nav jaunas</a:t>
            </a:r>
            <a:r>
              <a:rPr lang="lv-LV" sz="2800" dirty="0" smtClean="0"/>
              <a:t>, nebijušas </a:t>
            </a:r>
            <a:r>
              <a:rPr lang="lv-LV" sz="2800" b="1" dirty="0" smtClean="0"/>
              <a:t>kustības rašanās</a:t>
            </a:r>
            <a:r>
              <a:rPr lang="lv-LV" sz="2800" dirty="0" smtClean="0"/>
              <a:t>, bet gan </a:t>
            </a:r>
            <a:r>
              <a:rPr lang="lv-LV" sz="2800" b="1" dirty="0" smtClean="0"/>
              <a:t>atgriešanās</a:t>
            </a:r>
            <a:r>
              <a:rPr lang="lv-LV" sz="2800" dirty="0" smtClean="0"/>
              <a:t> pie </a:t>
            </a:r>
            <a:r>
              <a:rPr lang="lv-LV" sz="2800" b="1" dirty="0" smtClean="0"/>
              <a:t>pamatiem</a:t>
            </a:r>
            <a:r>
              <a:rPr lang="lv-LV" sz="2800" dirty="0" smtClean="0"/>
              <a:t>.</a:t>
            </a:r>
          </a:p>
          <a:p>
            <a:pPr>
              <a:buFontTx/>
              <a:buChar char="•"/>
            </a:pPr>
            <a:r>
              <a:rPr lang="lv-LV" sz="2800" b="1" dirty="0" smtClean="0"/>
              <a:t>Dievu bīties vairāk nekā cilvēkus!</a:t>
            </a:r>
            <a:endParaRPr lang="lv-LV" sz="2800" dirty="0" smtClean="0"/>
          </a:p>
          <a:p>
            <a:pPr>
              <a:buFontTx/>
              <a:buChar char="•"/>
            </a:pPr>
            <a:r>
              <a:rPr lang="lv-LV" sz="2800" dirty="0" smtClean="0"/>
              <a:t>Mūsu </a:t>
            </a:r>
            <a:r>
              <a:rPr lang="lv-LV" sz="2800" b="1" dirty="0" smtClean="0"/>
              <a:t>cīņa</a:t>
            </a:r>
            <a:r>
              <a:rPr lang="lv-LV" sz="2800" dirty="0" smtClean="0"/>
              <a:t> ir </a:t>
            </a:r>
            <a:r>
              <a:rPr lang="lv-LV" sz="2800" b="1" dirty="0" smtClean="0"/>
              <a:t>ne</a:t>
            </a:r>
            <a:r>
              <a:rPr lang="lv-LV" sz="2800" dirty="0" smtClean="0"/>
              <a:t> ar </a:t>
            </a:r>
            <a:r>
              <a:rPr lang="lv-LV" sz="2800" b="1" dirty="0" smtClean="0"/>
              <a:t>zobenu</a:t>
            </a:r>
            <a:r>
              <a:rPr lang="lv-LV" sz="2800" dirty="0" smtClean="0"/>
              <a:t>, bet </a:t>
            </a:r>
            <a:r>
              <a:rPr lang="lv-LV" sz="2800" b="1" dirty="0" smtClean="0"/>
              <a:t>ar Dieva vārdu</a:t>
            </a:r>
            <a:r>
              <a:rPr lang="lv-LV" sz="2800" dirty="0" smtClean="0"/>
              <a:t>.</a:t>
            </a:r>
          </a:p>
          <a:p>
            <a:pPr>
              <a:buFontTx/>
              <a:buChar char="•"/>
            </a:pPr>
            <a:r>
              <a:rPr lang="lv-LV" sz="2800" b="1" dirty="0" smtClean="0"/>
              <a:t>Garīdznieku</a:t>
            </a:r>
            <a:r>
              <a:rPr lang="lv-LV" sz="2800" dirty="0" smtClean="0"/>
              <a:t> </a:t>
            </a:r>
            <a:r>
              <a:rPr lang="lv-LV" sz="2800" b="1" dirty="0" smtClean="0"/>
              <a:t>laulība</a:t>
            </a:r>
            <a:r>
              <a:rPr lang="lv-LV" sz="2800" dirty="0" smtClean="0"/>
              <a:t> ir </a:t>
            </a:r>
            <a:r>
              <a:rPr lang="lv-LV" sz="2800" b="1" dirty="0" smtClean="0"/>
              <a:t>bibliska</a:t>
            </a:r>
            <a:r>
              <a:rPr lang="lv-LV" sz="2800" dirty="0" smtClean="0"/>
              <a:t>.</a:t>
            </a:r>
          </a:p>
          <a:p>
            <a:pPr>
              <a:buFontTx/>
              <a:buChar char="•"/>
            </a:pPr>
            <a:r>
              <a:rPr lang="lv-LV" sz="2800" b="1" dirty="0" smtClean="0"/>
              <a:t>Draudzīgas attiecības </a:t>
            </a:r>
            <a:r>
              <a:rPr lang="lv-LV" sz="2800" dirty="0" smtClean="0"/>
              <a:t>ar </a:t>
            </a:r>
            <a:r>
              <a:rPr lang="lv-LV" sz="2800" b="1" dirty="0" smtClean="0"/>
              <a:t>valdnieku</a:t>
            </a:r>
            <a:r>
              <a:rPr lang="lv-LV" sz="2800" dirty="0" smtClean="0"/>
              <a:t> var </a:t>
            </a:r>
            <a:r>
              <a:rPr lang="lv-LV" sz="2800" b="1" dirty="0" smtClean="0"/>
              <a:t>izglābt dzīvību </a:t>
            </a:r>
            <a:r>
              <a:rPr lang="lv-LV" sz="2800" dirty="0" smtClean="0"/>
              <a:t>un </a:t>
            </a:r>
            <a:r>
              <a:rPr lang="lv-LV" sz="2800" b="1" dirty="0" smtClean="0"/>
              <a:t>palīdzēt iztulkot Bībeli</a:t>
            </a:r>
            <a:r>
              <a:rPr lang="lv-LV" sz="2800" dirty="0" smtClean="0"/>
              <a:t>.</a:t>
            </a:r>
          </a:p>
          <a:p>
            <a:pPr>
              <a:buFontTx/>
              <a:buChar char="•"/>
            </a:pPr>
            <a:r>
              <a:rPr lang="lv-LV" sz="2800" b="1" dirty="0" smtClean="0"/>
              <a:t>Paļaušanās</a:t>
            </a:r>
            <a:r>
              <a:rPr lang="lv-LV" sz="2800" dirty="0" smtClean="0"/>
              <a:t> uz </a:t>
            </a:r>
            <a:r>
              <a:rPr lang="lv-LV" sz="2800" b="1" dirty="0" smtClean="0"/>
              <a:t>Dieva vadību pāri visam</a:t>
            </a:r>
            <a:r>
              <a:rPr lang="lv-LV" sz="2800" dirty="0" smtClean="0"/>
              <a:t>. </a:t>
            </a:r>
            <a:r>
              <a:rPr lang="lv-LV" sz="2800" dirty="0"/>
              <a:t>Āmen</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26</a:t>
            </a:fld>
            <a:endParaRPr lang="lv-LV" dirty="0" smtClean="0"/>
          </a:p>
        </p:txBody>
      </p:sp>
      <p:pic>
        <p:nvPicPr>
          <p:cNvPr id="37890" name="Picture 2" descr="Amazon.com: Luther Rose Embroidered Patch Lutheran Church Seal Iron-On  Christian Emblem: Clothing"/>
          <p:cNvPicPr>
            <a:picLocks noChangeAspect="1" noChangeArrowheads="1"/>
          </p:cNvPicPr>
          <p:nvPr/>
        </p:nvPicPr>
        <p:blipFill>
          <a:blip r:embed="rId2" cstate="print"/>
          <a:srcRect/>
          <a:stretch>
            <a:fillRect/>
          </a:stretch>
        </p:blipFill>
        <p:spPr bwMode="auto">
          <a:xfrm>
            <a:off x="6826448" y="1"/>
            <a:ext cx="2317552" cy="235742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7890"/>
                                        </p:tgtEl>
                                        <p:attrNameLst>
                                          <p:attrName>style.visibility</p:attrName>
                                        </p:attrNameLst>
                                      </p:cBhvr>
                                      <p:to>
                                        <p:strVal val="visible"/>
                                      </p:to>
                                    </p:set>
                                    <p:animEffect transition="in" filter="fade">
                                      <p:cBhvr>
                                        <p:cTn id="11" dur="2000"/>
                                        <p:tgtEl>
                                          <p:spTgt spid="3789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8" end="8"/>
                                            </p:txEl>
                                          </p:spTgt>
                                        </p:tgtEl>
                                        <p:attrNameLst>
                                          <p:attrName>style.visibility</p:attrName>
                                        </p:attrNameLst>
                                      </p:cBhvr>
                                      <p:to>
                                        <p:strVal val="visible"/>
                                      </p:to>
                                    </p:set>
                                    <p:anim calcmode="lin" valueType="num">
                                      <p:cBhvr additive="base">
                                        <p:cTn id="15"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2" end="2"/>
                                            </p:txEl>
                                          </p:spTgt>
                                        </p:tgtEl>
                                        <p:attrNameLst>
                                          <p:attrName>style.visibility</p:attrName>
                                        </p:attrNameLst>
                                      </p:cBhvr>
                                      <p:to>
                                        <p:strVal val="visible"/>
                                      </p:to>
                                    </p:set>
                                    <p:anim calcmode="lin" valueType="num">
                                      <p:cBhvr additive="base">
                                        <p:cTn id="3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3" end="3"/>
                                            </p:txEl>
                                          </p:spTgt>
                                        </p:tgtEl>
                                        <p:attrNameLst>
                                          <p:attrName>style.visibility</p:attrName>
                                        </p:attrNameLst>
                                      </p:cBhvr>
                                      <p:to>
                                        <p:strVal val="visible"/>
                                      </p:to>
                                    </p:set>
                                    <p:anim calcmode="lin" valueType="num">
                                      <p:cBhvr additive="base">
                                        <p:cTn id="4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6" end="6"/>
                                            </p:txEl>
                                          </p:spTgt>
                                        </p:tgtEl>
                                        <p:attrNameLst>
                                          <p:attrName>style.visibility</p:attrName>
                                        </p:attrNameLst>
                                      </p:cBhvr>
                                      <p:to>
                                        <p:strVal val="visible"/>
                                      </p:to>
                                    </p:set>
                                    <p:anim calcmode="lin" valueType="num">
                                      <p:cBhvr additive="base">
                                        <p:cTn id="5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7">
                                            <p:txEl>
                                              <p:pRg st="7" end="7"/>
                                            </p:txEl>
                                          </p:spTgt>
                                        </p:tgtEl>
                                        <p:attrNameLst>
                                          <p:attrName>style.visibility</p:attrName>
                                        </p:attrNameLst>
                                      </p:cBhvr>
                                      <p:to>
                                        <p:strVal val="visible"/>
                                      </p:to>
                                    </p:set>
                                    <p:anim calcmode="lin" valueType="num">
                                      <p:cBhvr additive="base">
                                        <p:cTn id="5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27</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Lutera vecāki</a:t>
            </a:r>
          </a:p>
        </p:txBody>
      </p:sp>
      <p:sp>
        <p:nvSpPr>
          <p:cNvPr id="7" name="Rectangle 6"/>
          <p:cNvSpPr>
            <a:spLocks noChangeArrowheads="1"/>
          </p:cNvSpPr>
          <p:nvPr/>
        </p:nvSpPr>
        <p:spPr bwMode="auto">
          <a:xfrm>
            <a:off x="0" y="731011"/>
            <a:ext cx="9144000" cy="4832092"/>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1483. g. 10. nov. </a:t>
            </a:r>
            <a:r>
              <a:rPr lang="lv-LV" sz="2800" dirty="0" smtClean="0"/>
              <a:t>Sv. Mārtiņa dienā </a:t>
            </a:r>
            <a:r>
              <a:rPr lang="lv-LV" sz="2800" b="1" dirty="0" smtClean="0"/>
              <a:t>dzimst M. Luters</a:t>
            </a:r>
            <a:r>
              <a:rPr lang="lv-LV" sz="2800" dirty="0" smtClean="0"/>
              <a:t>. </a:t>
            </a:r>
          </a:p>
          <a:p>
            <a:pPr>
              <a:buFont typeface="Arial" pitchFamily="34" charset="0"/>
              <a:buChar char="•"/>
            </a:pPr>
            <a:r>
              <a:rPr lang="lv-LV" sz="2800" b="1" dirty="0" smtClean="0"/>
              <a:t>Tēvs Ansis strādā vara raktuvēs</a:t>
            </a:r>
            <a:r>
              <a:rPr lang="lv-LV" sz="2800" dirty="0" smtClean="0"/>
              <a:t>. Taupīgs un uzcītīgs, kļūst par </a:t>
            </a:r>
            <a:r>
              <a:rPr lang="lv-LV" sz="2800" b="1" dirty="0" smtClean="0"/>
              <a:t>priekšstrādnieku</a:t>
            </a:r>
            <a:r>
              <a:rPr lang="lv-LV" sz="2800" dirty="0" smtClean="0"/>
              <a:t>, tad </a:t>
            </a:r>
            <a:r>
              <a:rPr lang="lv-LV" sz="2800" b="1" dirty="0" smtClean="0"/>
              <a:t>darbu vadītāju</a:t>
            </a:r>
            <a:r>
              <a:rPr lang="lv-LV" sz="2800" dirty="0" smtClean="0"/>
              <a:t>, vēlāk par </a:t>
            </a:r>
            <a:r>
              <a:rPr lang="lv-LV" sz="2800" b="1" dirty="0" smtClean="0"/>
              <a:t>vairāku mazu raktuvju līdzīpašnieku</a:t>
            </a:r>
            <a:r>
              <a:rPr lang="lv-LV" sz="2800" dirty="0" smtClean="0"/>
              <a:t>. </a:t>
            </a:r>
          </a:p>
          <a:p>
            <a:pPr>
              <a:buFont typeface="Arial" pitchFamily="34" charset="0"/>
              <a:buChar char="•"/>
            </a:pPr>
            <a:r>
              <a:rPr lang="lv-LV" sz="2800" b="1" dirty="0" smtClean="0"/>
              <a:t>Sieva Margrieta </a:t>
            </a:r>
            <a:r>
              <a:rPr lang="lv-LV" sz="2800" dirty="0" smtClean="0"/>
              <a:t>ir </a:t>
            </a:r>
            <a:r>
              <a:rPr lang="lv-LV" sz="2800" b="1" dirty="0" smtClean="0"/>
              <a:t>mājsaimniece</a:t>
            </a:r>
            <a:r>
              <a:rPr lang="lv-LV" sz="2800" dirty="0" smtClean="0"/>
              <a:t>. </a:t>
            </a:r>
            <a:r>
              <a:rPr lang="lv-LV" sz="2800" b="1" dirty="0" smtClean="0"/>
              <a:t>8 bērni</a:t>
            </a:r>
            <a:r>
              <a:rPr lang="lv-LV" sz="2800" dirty="0" smtClean="0"/>
              <a:t>. </a:t>
            </a:r>
          </a:p>
          <a:p>
            <a:pPr>
              <a:buFont typeface="Arial" pitchFamily="34" charset="0"/>
              <a:buChar char="•"/>
            </a:pPr>
            <a:r>
              <a:rPr lang="lv-LV" sz="2800" b="1" dirty="0" smtClean="0"/>
              <a:t>Stingra disciplīna </a:t>
            </a:r>
            <a:r>
              <a:rPr lang="lv-LV" sz="2800" dirty="0" smtClean="0"/>
              <a:t>un </a:t>
            </a:r>
            <a:r>
              <a:rPr lang="lv-LV" sz="2800" b="1" dirty="0" smtClean="0"/>
              <a:t>kristīga audzināšana</a:t>
            </a:r>
            <a:r>
              <a:rPr lang="lv-LV" sz="2800" dirty="0" smtClean="0"/>
              <a:t>.</a:t>
            </a:r>
          </a:p>
          <a:p>
            <a:pPr>
              <a:buFont typeface="Arial" pitchFamily="34" charset="0"/>
              <a:buChar char="•"/>
            </a:pPr>
            <a:r>
              <a:rPr lang="lv-LV" sz="2800" b="1" dirty="0" smtClean="0"/>
              <a:t>5 g. v.</a:t>
            </a:r>
            <a:r>
              <a:rPr lang="lv-LV" sz="2800" dirty="0" smtClean="0"/>
              <a:t> sāk mācīties </a:t>
            </a:r>
            <a:r>
              <a:rPr lang="lv-LV" sz="2800" b="1" dirty="0" smtClean="0"/>
              <a:t>Mansfeldas pilsētas latīņu skolā</a:t>
            </a:r>
            <a:r>
              <a:rPr lang="lv-LV" sz="2800" dirty="0" smtClean="0"/>
              <a:t>, kur pavada </a:t>
            </a:r>
            <a:r>
              <a:rPr lang="lv-LV" sz="2800" b="1" dirty="0" smtClean="0"/>
              <a:t>8 gadus</a:t>
            </a:r>
            <a:r>
              <a:rPr lang="lv-LV" sz="2800" dirty="0" smtClean="0"/>
              <a:t>. Skolas mērķis ir </a:t>
            </a:r>
            <a:r>
              <a:rPr lang="lv-LV" sz="2800" b="1" dirty="0" smtClean="0"/>
              <a:t>iemācīt latīņu valodu</a:t>
            </a:r>
            <a:r>
              <a:rPr lang="lv-LV" sz="2800" dirty="0" smtClean="0"/>
              <a:t>, kuru lieto </a:t>
            </a:r>
            <a:r>
              <a:rPr lang="lv-LV" sz="2800" b="1" dirty="0" smtClean="0"/>
              <a:t>politikā, tirdzniecībā, zinātnē </a:t>
            </a:r>
            <a:r>
              <a:rPr lang="lv-LV" sz="2800" dirty="0" smtClean="0"/>
              <a:t>un </a:t>
            </a:r>
            <a:r>
              <a:rPr lang="lv-LV" sz="2800" b="1" dirty="0" smtClean="0"/>
              <a:t>teoloģijā</a:t>
            </a:r>
            <a:r>
              <a:rPr lang="lv-LV" sz="2800" dirty="0" smtClean="0"/>
              <a:t>. Latīņu valodas prasme līdzīga angļu valodai mūsdienās.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a:t>
            </a:fld>
            <a:endParaRPr lang="lv-LV" smtClean="0"/>
          </a:p>
        </p:txBody>
      </p:sp>
      <p:pic>
        <p:nvPicPr>
          <p:cNvPr id="1026" name="Picture 2" descr="Young Martin Luther: Childhood and Education – Luther and His World at 500"/>
          <p:cNvPicPr>
            <a:picLocks noChangeAspect="1" noChangeArrowheads="1"/>
          </p:cNvPicPr>
          <p:nvPr/>
        </p:nvPicPr>
        <p:blipFill>
          <a:blip r:embed="rId2"/>
          <a:srcRect/>
          <a:stretch>
            <a:fillRect/>
          </a:stretch>
        </p:blipFill>
        <p:spPr bwMode="auto">
          <a:xfrm>
            <a:off x="2500298" y="5067299"/>
            <a:ext cx="3400425" cy="17907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Studijas Erfurtē</a:t>
            </a:r>
          </a:p>
        </p:txBody>
      </p:sp>
      <p:sp>
        <p:nvSpPr>
          <p:cNvPr id="7" name="Rectangle 6"/>
          <p:cNvSpPr>
            <a:spLocks noChangeArrowheads="1"/>
          </p:cNvSpPr>
          <p:nvPr/>
        </p:nvSpPr>
        <p:spPr bwMode="auto">
          <a:xfrm>
            <a:off x="0" y="731011"/>
            <a:ext cx="9144000" cy="6124754"/>
          </a:xfrm>
          <a:prstGeom prst="rect">
            <a:avLst/>
          </a:prstGeom>
          <a:noFill/>
          <a:ln w="9525">
            <a:noFill/>
            <a:miter lim="800000"/>
            <a:headEnd/>
            <a:tailEnd/>
          </a:ln>
        </p:spPr>
        <p:txBody>
          <a:bodyPr wrap="square">
            <a:spAutoFit/>
          </a:bodyPr>
          <a:lstStyle/>
          <a:p>
            <a:pPr>
              <a:buFont typeface="Arial" pitchFamily="34" charset="0"/>
              <a:buChar char="•"/>
            </a:pPr>
            <a:r>
              <a:rPr lang="lv-LV" sz="2800" b="1" dirty="0" smtClean="0"/>
              <a:t>1501. g. aprīlī</a:t>
            </a:r>
            <a:r>
              <a:rPr lang="lv-LV" sz="2800" dirty="0" smtClean="0"/>
              <a:t> tēvs sagrabina naudu, cik vien                    spēj, </a:t>
            </a:r>
            <a:r>
              <a:rPr lang="lv-LV" sz="2800" b="1" dirty="0" smtClean="0"/>
              <a:t>Mārtiņš iestājas Erfurtes universitātē</a:t>
            </a:r>
            <a:r>
              <a:rPr lang="lv-LV" sz="2800" dirty="0" smtClean="0"/>
              <a:t>. </a:t>
            </a:r>
          </a:p>
          <a:p>
            <a:pPr>
              <a:buFont typeface="Arial" pitchFamily="34" charset="0"/>
              <a:buChar char="•"/>
            </a:pPr>
            <a:r>
              <a:rPr lang="lv-LV" sz="2800" b="1" dirty="0" smtClean="0"/>
              <a:t>1505. g. </a:t>
            </a:r>
            <a:r>
              <a:rPr lang="lv-LV" sz="2800" dirty="0" smtClean="0"/>
              <a:t>iegūst </a:t>
            </a:r>
            <a:r>
              <a:rPr lang="lv-LV" sz="2800" b="1" dirty="0" smtClean="0"/>
              <a:t>maģistra grādu humanitārajās zinībās</a:t>
            </a:r>
            <a:r>
              <a:rPr lang="lv-LV" sz="2800" dirty="0" smtClean="0"/>
              <a:t>. Citi studenti viņu iesauc par “</a:t>
            </a:r>
            <a:r>
              <a:rPr lang="lv-LV" sz="2800" b="1" dirty="0" smtClean="0"/>
              <a:t>filozofu</a:t>
            </a:r>
            <a:r>
              <a:rPr lang="lv-LV" sz="2800" dirty="0" smtClean="0"/>
              <a:t>”. </a:t>
            </a:r>
          </a:p>
          <a:p>
            <a:pPr>
              <a:buFont typeface="Arial" pitchFamily="34" charset="0"/>
              <a:buChar char="•"/>
            </a:pPr>
            <a:r>
              <a:rPr lang="lv-LV" sz="2800" b="1" dirty="0" smtClean="0"/>
              <a:t>Tēvs iecerējis</a:t>
            </a:r>
            <a:r>
              <a:rPr lang="lv-LV" sz="2800" dirty="0" smtClean="0"/>
              <a:t>, ka dēls </a:t>
            </a:r>
            <a:r>
              <a:rPr lang="lv-LV" sz="2800" b="1" dirty="0" smtClean="0"/>
              <a:t>studēs tieslietas</a:t>
            </a:r>
            <a:r>
              <a:rPr lang="lv-LV" sz="2800" dirty="0" smtClean="0"/>
              <a:t>, un viņš </a:t>
            </a:r>
            <a:r>
              <a:rPr lang="lv-LV" sz="2800" b="1" dirty="0" smtClean="0"/>
              <a:t>uzdāvina</a:t>
            </a:r>
            <a:r>
              <a:rPr lang="lv-LV" sz="2800" dirty="0" smtClean="0"/>
              <a:t> biezu un dārgu </a:t>
            </a:r>
            <a:r>
              <a:rPr lang="lv-LV" sz="2800" b="1" dirty="0" smtClean="0"/>
              <a:t>likumu kodeksu</a:t>
            </a:r>
            <a:r>
              <a:rPr lang="lv-LV" sz="2800" dirty="0" smtClean="0"/>
              <a:t>. </a:t>
            </a:r>
          </a:p>
          <a:p>
            <a:pPr>
              <a:buFont typeface="Arial" pitchFamily="34" charset="0"/>
              <a:buChar char="•"/>
            </a:pPr>
            <a:r>
              <a:rPr lang="lv-LV" sz="2800" dirty="0" smtClean="0"/>
              <a:t>Luters pēkšņi </a:t>
            </a:r>
            <a:r>
              <a:rPr lang="lv-LV" sz="2800" b="1" dirty="0" smtClean="0"/>
              <a:t>pārdomā</a:t>
            </a:r>
            <a:r>
              <a:rPr lang="lv-LV" sz="2800" dirty="0" smtClean="0"/>
              <a:t>, </a:t>
            </a:r>
            <a:r>
              <a:rPr lang="lv-LV" sz="2800" b="1" dirty="0" smtClean="0"/>
              <a:t>nolemj kļūt par mūku</a:t>
            </a:r>
            <a:r>
              <a:rPr lang="lv-LV" sz="2800" dirty="0" smtClean="0"/>
              <a:t>. Viņš pats saka, ka gājis uz Erfurtas universitāti, kad uznācis </a:t>
            </a:r>
            <a:r>
              <a:rPr lang="lv-LV" sz="2800" b="1" dirty="0" smtClean="0"/>
              <a:t>pērkona negaiss</a:t>
            </a:r>
            <a:r>
              <a:rPr lang="lv-LV" sz="2800" dirty="0" smtClean="0"/>
              <a:t>. Viens </a:t>
            </a:r>
            <a:r>
              <a:rPr lang="lv-LV" sz="2800" b="1" dirty="0" smtClean="0"/>
              <a:t>zibens spēriens </a:t>
            </a:r>
            <a:r>
              <a:rPr lang="lv-LV" sz="2800" dirty="0" smtClean="0"/>
              <a:t>ir tik tuvu trāpījis, ka </a:t>
            </a:r>
            <a:r>
              <a:rPr lang="lv-LV" sz="2800" b="1" dirty="0" smtClean="0"/>
              <a:t>Luteru nosviež zemē</a:t>
            </a:r>
            <a:r>
              <a:rPr lang="lv-LV" sz="2800" dirty="0" smtClean="0"/>
              <a:t>. Viņš </a:t>
            </a:r>
            <a:r>
              <a:rPr lang="lv-LV" sz="2800" b="1" dirty="0" smtClean="0"/>
              <a:t>sauc palīgā kalnraču ģimenes aizstāvi debesīs</a:t>
            </a:r>
            <a:r>
              <a:rPr lang="lv-LV" sz="2800" dirty="0" smtClean="0"/>
              <a:t>: “</a:t>
            </a:r>
            <a:r>
              <a:rPr lang="lv-LV" sz="2800" i="1" dirty="0" smtClean="0"/>
              <a:t>Svētā Anna, palīdzi man, es kļūšu mūks</a:t>
            </a:r>
            <a:r>
              <a:rPr lang="lv-LV" sz="2800" dirty="0" smtClean="0"/>
              <a:t>!”</a:t>
            </a:r>
          </a:p>
          <a:p>
            <a:pPr>
              <a:buFont typeface="Arial" pitchFamily="34" charset="0"/>
              <a:buChar char="•"/>
            </a:pPr>
            <a:r>
              <a:rPr lang="lv-LV" sz="2800" dirty="0" smtClean="0"/>
              <a:t>Lutera </a:t>
            </a:r>
            <a:r>
              <a:rPr lang="lv-LV" sz="2800" b="1" dirty="0" smtClean="0"/>
              <a:t>vēlāk</a:t>
            </a:r>
            <a:r>
              <a:rPr lang="lv-LV" sz="2800" dirty="0" smtClean="0"/>
              <a:t> bija </a:t>
            </a:r>
            <a:r>
              <a:rPr lang="lv-LV" sz="2800" b="1" dirty="0" smtClean="0"/>
              <a:t>pārliecināts</a:t>
            </a:r>
            <a:r>
              <a:rPr lang="lv-LV" sz="2800" dirty="0" smtClean="0"/>
              <a:t>, ka </a:t>
            </a:r>
            <a:r>
              <a:rPr lang="lv-LV" sz="2800" b="1" dirty="0" smtClean="0"/>
              <a:t>Dievs viņu šajā brīdī aicinājis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4</a:t>
            </a:fld>
            <a:endParaRPr lang="lv-LV" smtClean="0"/>
          </a:p>
        </p:txBody>
      </p:sp>
      <p:pic>
        <p:nvPicPr>
          <p:cNvPr id="1026" name="Picture 2" descr="Young Martin Luther: Childhood and Education – Luther and His World at 500"/>
          <p:cNvPicPr>
            <a:picLocks noChangeAspect="1" noChangeArrowheads="1"/>
          </p:cNvPicPr>
          <p:nvPr/>
        </p:nvPicPr>
        <p:blipFill>
          <a:blip r:embed="rId2"/>
          <a:srcRect r="47479"/>
          <a:stretch>
            <a:fillRect/>
          </a:stretch>
        </p:blipFill>
        <p:spPr bwMode="auto">
          <a:xfrm>
            <a:off x="7358050" y="0"/>
            <a:ext cx="1785950" cy="17907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49208"/>
            <a:ext cx="8229600" cy="850900"/>
          </a:xfrm>
        </p:spPr>
        <p:txBody>
          <a:bodyPr/>
          <a:lstStyle/>
          <a:p>
            <a:pPr eaLnBrk="1" hangingPunct="1"/>
            <a:r>
              <a:rPr lang="lv-LV" b="1" dirty="0" smtClean="0">
                <a:solidFill>
                  <a:schemeClr val="tx1"/>
                </a:solidFill>
              </a:rPr>
              <a:t>Luters kļūst par katoļu baznīcas priesteri</a:t>
            </a:r>
          </a:p>
        </p:txBody>
      </p:sp>
      <p:sp>
        <p:nvSpPr>
          <p:cNvPr id="7" name="Rectangle 6"/>
          <p:cNvSpPr>
            <a:spLocks noChangeArrowheads="1"/>
          </p:cNvSpPr>
          <p:nvPr/>
        </p:nvSpPr>
        <p:spPr bwMode="auto">
          <a:xfrm>
            <a:off x="0" y="1186749"/>
            <a:ext cx="9144000" cy="1384995"/>
          </a:xfrm>
          <a:prstGeom prst="rect">
            <a:avLst/>
          </a:prstGeom>
          <a:noFill/>
          <a:ln w="9525">
            <a:noFill/>
            <a:miter lim="800000"/>
            <a:headEnd/>
            <a:tailEnd/>
          </a:ln>
        </p:spPr>
        <p:txBody>
          <a:bodyPr wrap="square">
            <a:spAutoFit/>
          </a:bodyPr>
          <a:lstStyle/>
          <a:p>
            <a:pPr>
              <a:buFontTx/>
              <a:buChar char="•"/>
            </a:pPr>
            <a:r>
              <a:rPr lang="lv-LV" sz="2800" b="1" dirty="0" smtClean="0"/>
              <a:t>1507. g. 3. aprīlī</a:t>
            </a:r>
            <a:r>
              <a:rPr lang="lv-LV" sz="2800" dirty="0" smtClean="0"/>
              <a:t> Luters tiek </a:t>
            </a:r>
            <a:r>
              <a:rPr lang="lv-LV" sz="2800" b="1" dirty="0" smtClean="0"/>
              <a:t>iesvētīts par priesteri</a:t>
            </a:r>
            <a:r>
              <a:rPr lang="lv-LV" sz="2800" dirty="0" smtClean="0"/>
              <a:t>. </a:t>
            </a:r>
          </a:p>
          <a:p>
            <a:pPr>
              <a:buFontTx/>
              <a:buChar char="•"/>
            </a:pPr>
            <a:r>
              <a:rPr lang="lv-LV" sz="2800" b="1" dirty="0" smtClean="0"/>
              <a:t>2. maijā </a:t>
            </a:r>
            <a:r>
              <a:rPr lang="lv-LV" sz="2800" dirty="0" smtClean="0"/>
              <a:t>celebrē savu pirmo svētās mises dievkalpojumu. Viņš bija ļoti pārbijies.</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pic>
        <p:nvPicPr>
          <p:cNvPr id="21509" name="Picture 5"/>
          <p:cNvPicPr>
            <a:picLocks noChangeAspect="1" noChangeArrowheads="1"/>
          </p:cNvPicPr>
          <p:nvPr/>
        </p:nvPicPr>
        <p:blipFill>
          <a:blip r:embed="rId2"/>
          <a:srcRect/>
          <a:stretch>
            <a:fillRect/>
          </a:stretch>
        </p:blipFill>
        <p:spPr bwMode="auto">
          <a:xfrm>
            <a:off x="928662" y="2571744"/>
            <a:ext cx="6746136" cy="4286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1509"/>
                                        </p:tgtEl>
                                        <p:attrNameLst>
                                          <p:attrName>style.visibility</p:attrName>
                                        </p:attrNameLst>
                                      </p:cBhvr>
                                      <p:to>
                                        <p:strVal val="visible"/>
                                      </p:to>
                                    </p:set>
                                    <p:animEffect transition="in" filter="fade">
                                      <p:cBhvr>
                                        <p:cTn id="11" dur="2000"/>
                                        <p:tgtEl>
                                          <p:spTgt spid="2150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Apartment Ferienwohnung in Wittenberg, Lutherstadt Wittenberg, Germany -  Booking.com"/>
          <p:cNvPicPr>
            <a:picLocks noChangeAspect="1" noChangeArrowheads="1"/>
          </p:cNvPicPr>
          <p:nvPr/>
        </p:nvPicPr>
        <p:blipFill>
          <a:blip r:embed="rId2"/>
          <a:srcRect/>
          <a:stretch>
            <a:fillRect/>
          </a:stretch>
        </p:blipFill>
        <p:spPr bwMode="auto">
          <a:xfrm>
            <a:off x="1214414" y="3358660"/>
            <a:ext cx="7091410" cy="3499339"/>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Studijas Vitenbergā</a:t>
            </a:r>
          </a:p>
        </p:txBody>
      </p:sp>
      <p:sp>
        <p:nvSpPr>
          <p:cNvPr id="7" name="Rectangle 6"/>
          <p:cNvSpPr>
            <a:spLocks noChangeArrowheads="1"/>
          </p:cNvSpPr>
          <p:nvPr/>
        </p:nvSpPr>
        <p:spPr bwMode="auto">
          <a:xfrm>
            <a:off x="0" y="714356"/>
            <a:ext cx="9144000" cy="3108543"/>
          </a:xfrm>
          <a:prstGeom prst="rect">
            <a:avLst/>
          </a:prstGeom>
          <a:noFill/>
          <a:ln w="9525">
            <a:noFill/>
            <a:miter lim="800000"/>
            <a:headEnd/>
            <a:tailEnd/>
          </a:ln>
        </p:spPr>
        <p:txBody>
          <a:bodyPr wrap="square">
            <a:spAutoFit/>
          </a:bodyPr>
          <a:lstStyle/>
          <a:p>
            <a:pPr>
              <a:buFontTx/>
              <a:buChar char="•"/>
            </a:pPr>
            <a:r>
              <a:rPr lang="lv-LV" sz="2800" b="1" dirty="0" smtClean="0"/>
              <a:t>1508. g. ziemā</a:t>
            </a:r>
            <a:r>
              <a:rPr lang="lv-LV" sz="2800" dirty="0" smtClean="0"/>
              <a:t> Luters pārceļas uz </a:t>
            </a:r>
            <a:r>
              <a:rPr lang="lv-LV" sz="2800" b="1" dirty="0" smtClean="0"/>
              <a:t>Vitenbergas</a:t>
            </a:r>
            <a:r>
              <a:rPr lang="lv-LV" sz="2800" dirty="0" smtClean="0"/>
              <a:t> (Wittenberg) </a:t>
            </a:r>
            <a:r>
              <a:rPr lang="lv-LV" sz="2800" b="1" dirty="0" smtClean="0"/>
              <a:t>pilsētas universitāti</a:t>
            </a:r>
            <a:r>
              <a:rPr lang="lv-LV" sz="2800" dirty="0" smtClean="0"/>
              <a:t>, kur viņam </a:t>
            </a:r>
            <a:r>
              <a:rPr lang="lv-LV" sz="2800" b="1" dirty="0" smtClean="0"/>
              <a:t>jāmāca</a:t>
            </a:r>
            <a:r>
              <a:rPr lang="lv-LV" sz="2800" dirty="0" smtClean="0"/>
              <a:t> </a:t>
            </a:r>
            <a:r>
              <a:rPr lang="lv-LV" sz="2800" b="1" dirty="0" smtClean="0"/>
              <a:t>teoloģija</a:t>
            </a:r>
            <a:r>
              <a:rPr lang="lv-LV" sz="2800" dirty="0" smtClean="0"/>
              <a:t>, pašam vēl </a:t>
            </a:r>
            <a:r>
              <a:rPr lang="lv-LV" sz="2800" b="1" dirty="0" smtClean="0"/>
              <a:t>turpinot studijas</a:t>
            </a:r>
            <a:r>
              <a:rPr lang="lv-LV" sz="2800" dirty="0" smtClean="0"/>
              <a:t>. Universitātē mācās ap </a:t>
            </a:r>
            <a:r>
              <a:rPr lang="lv-LV" sz="2800" b="1" dirty="0" smtClean="0"/>
              <a:t>200 studentu</a:t>
            </a:r>
            <a:r>
              <a:rPr lang="lv-LV" sz="2800" dirty="0" smtClean="0"/>
              <a:t>, ir liela bibliotēka. </a:t>
            </a:r>
            <a:r>
              <a:rPr lang="lv-LV" sz="2800" b="1" dirty="0" smtClean="0"/>
              <a:t>Vitenberga</a:t>
            </a:r>
            <a:r>
              <a:rPr lang="lv-LV" sz="2800" dirty="0" smtClean="0"/>
              <a:t> ir vidēji liela pilsētiņa ar </a:t>
            </a:r>
            <a:r>
              <a:rPr lang="lv-LV" sz="2800" b="1" dirty="0" smtClean="0"/>
              <a:t>2 500 iedzīvotājiem</a:t>
            </a:r>
            <a:r>
              <a:rPr lang="lv-LV" sz="2800" dirty="0" smtClean="0"/>
              <a:t>.</a:t>
            </a:r>
          </a:p>
          <a:p>
            <a:pPr>
              <a:buFontTx/>
              <a:buChar char="•"/>
            </a:pPr>
            <a:r>
              <a:rPr lang="lv-LV" sz="2800" dirty="0" smtClean="0"/>
              <a:t>Universitāti vadīja </a:t>
            </a:r>
            <a:r>
              <a:rPr lang="lv-LV" sz="2800" b="1" dirty="0" smtClean="0"/>
              <a:t>Saksijas kūrfirsts Fridrihs Gudrais</a:t>
            </a:r>
            <a:r>
              <a:rPr lang="lv-LV" sz="2800" dirty="0" smtClean="0"/>
              <a:t>, kura </a:t>
            </a:r>
            <a:r>
              <a:rPr lang="lv-LV" sz="2800" b="1" dirty="0" smtClean="0"/>
              <a:t>sirdlieta bija vākt relikvijas</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6626"/>
                                        </p:tgtEl>
                                        <p:attrNameLst>
                                          <p:attrName>style.visibility</p:attrName>
                                        </p:attrNameLst>
                                      </p:cBhvr>
                                      <p:to>
                                        <p:strVal val="visible"/>
                                      </p:to>
                                    </p:set>
                                    <p:animEffect transition="in" filter="fade">
                                      <p:cBhvr>
                                        <p:cTn id="11" dur="2000"/>
                                        <p:tgtEl>
                                          <p:spTgt spid="266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Fridrihs Gudrais un relikvijas</a:t>
            </a:r>
          </a:p>
        </p:txBody>
      </p:sp>
      <p:sp>
        <p:nvSpPr>
          <p:cNvPr id="7" name="Rectangle 6"/>
          <p:cNvSpPr>
            <a:spLocks noChangeArrowheads="1"/>
          </p:cNvSpPr>
          <p:nvPr/>
        </p:nvSpPr>
        <p:spPr bwMode="auto">
          <a:xfrm>
            <a:off x="0" y="764024"/>
            <a:ext cx="8001024" cy="6093976"/>
          </a:xfrm>
          <a:prstGeom prst="rect">
            <a:avLst/>
          </a:prstGeom>
          <a:noFill/>
          <a:ln w="9525">
            <a:noFill/>
            <a:miter lim="800000"/>
            <a:headEnd/>
            <a:tailEnd/>
          </a:ln>
        </p:spPr>
        <p:txBody>
          <a:bodyPr wrap="square">
            <a:spAutoFit/>
          </a:bodyPr>
          <a:lstStyle/>
          <a:p>
            <a:pPr>
              <a:buFontTx/>
              <a:buChar char="•"/>
            </a:pPr>
            <a:r>
              <a:rPr lang="lv-LV" sz="2600" b="1" dirty="0" smtClean="0"/>
              <a:t>Fridriham Gudrajam </a:t>
            </a:r>
            <a:r>
              <a:rPr lang="lv-LV" sz="2600" dirty="0" smtClean="0"/>
              <a:t>bija iespaidīga </a:t>
            </a:r>
            <a:r>
              <a:rPr lang="lv-LV" sz="2600" b="1" dirty="0" smtClean="0"/>
              <a:t>relikviju kolekcija</a:t>
            </a:r>
            <a:r>
              <a:rPr lang="lv-LV" sz="2600" dirty="0" smtClean="0"/>
              <a:t>: sv. Marijas mats, viena viņas kleita, salms no Jēzus silītes, Jēzus autiņi, mats, krekls, svārki, josta, šķemba no klints, uz kuras stāvējis Jēzus, apraudot Jeruzālemi, šķemba no Golgatas                klints, akmens no vietas, kur Jēzus uzkāpa              debesīs, ērkšķis no Jēzus vainaga, </a:t>
            </a:r>
          </a:p>
          <a:p>
            <a:r>
              <a:rPr lang="lv-LV" sz="2600" dirty="0" smtClean="0"/>
              <a:t>35 fragmenti no krusta. </a:t>
            </a:r>
          </a:p>
          <a:p>
            <a:pPr>
              <a:buFontTx/>
              <a:buChar char="•"/>
            </a:pPr>
            <a:r>
              <a:rPr lang="lv-LV" sz="2600" b="1" dirty="0" smtClean="0"/>
              <a:t>Svētcerīgi apskatot </a:t>
            </a:r>
            <a:r>
              <a:rPr lang="lv-LV" sz="2600" dirty="0" smtClean="0"/>
              <a:t>visas savāktās relikvijas                varēja iegūt </a:t>
            </a:r>
            <a:r>
              <a:rPr lang="lv-LV" sz="2600" b="1" dirty="0" smtClean="0"/>
              <a:t>127 799 gadu un 116 dienu                        atlaidi no šķīstītavas ugunīm</a:t>
            </a:r>
            <a:r>
              <a:rPr lang="lv-LV" sz="2600" dirty="0" smtClean="0"/>
              <a:t>.</a:t>
            </a:r>
          </a:p>
          <a:p>
            <a:pPr>
              <a:buFontTx/>
              <a:buChar char="•"/>
            </a:pPr>
            <a:r>
              <a:rPr lang="lv-LV" sz="2600" dirty="0" smtClean="0"/>
              <a:t>Savāktās relikvijas bija </a:t>
            </a:r>
            <a:r>
              <a:rPr lang="lv-LV" sz="2600" b="1" dirty="0" smtClean="0"/>
              <a:t>ievērojams garīgs guvums</a:t>
            </a:r>
            <a:r>
              <a:rPr lang="lv-LV" sz="2600" dirty="0" smtClean="0"/>
              <a:t>, kaut arī </a:t>
            </a:r>
            <a:r>
              <a:rPr lang="lv-LV" sz="2600" b="1" dirty="0" smtClean="0"/>
              <a:t>ne tuvu tik liels</a:t>
            </a:r>
            <a:r>
              <a:rPr lang="lv-LV" sz="2600" dirty="0" smtClean="0"/>
              <a:t>, kā apskatot </a:t>
            </a:r>
            <a:r>
              <a:rPr lang="lv-LV" sz="2600" b="1" dirty="0" smtClean="0"/>
              <a:t>Halles pilsētā savāktās relikvijas</a:t>
            </a:r>
            <a:r>
              <a:rPr lang="lv-LV" sz="2600" dirty="0" smtClean="0"/>
              <a:t>, kas deva </a:t>
            </a:r>
            <a:r>
              <a:rPr lang="lv-LV" sz="2600" b="1" dirty="0" smtClean="0"/>
              <a:t>40 miljonu gadu atbrīvojumu </a:t>
            </a:r>
            <a:r>
              <a:rPr lang="lv-LV" sz="2600" dirty="0" smtClean="0"/>
              <a:t>no šķīstīšanas ugunīm!</a:t>
            </a:r>
            <a:endParaRPr lang="lv-LV" sz="26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7</a:t>
            </a:fld>
            <a:endParaRPr lang="lv-LV" smtClean="0"/>
          </a:p>
        </p:txBody>
      </p:sp>
      <p:pic>
        <p:nvPicPr>
          <p:cNvPr id="23554" name="Picture 2" descr="About Frederick of Saxony - The Site:"/>
          <p:cNvPicPr>
            <a:picLocks noChangeAspect="1" noChangeArrowheads="1"/>
          </p:cNvPicPr>
          <p:nvPr/>
        </p:nvPicPr>
        <p:blipFill>
          <a:blip r:embed="rId2"/>
          <a:srcRect/>
          <a:stretch>
            <a:fillRect/>
          </a:stretch>
        </p:blipFill>
        <p:spPr bwMode="auto">
          <a:xfrm>
            <a:off x="6729396" y="2214554"/>
            <a:ext cx="2414604" cy="28575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4"/>
                                        </p:tgtEl>
                                        <p:attrNameLst>
                                          <p:attrName>style.visibility</p:attrName>
                                        </p:attrNameLst>
                                      </p:cBhvr>
                                      <p:to>
                                        <p:strVal val="visible"/>
                                      </p:to>
                                    </p:set>
                                    <p:animEffect transition="in" filter="fade">
                                      <p:cBhvr>
                                        <p:cTn id="11" dur="2000"/>
                                        <p:tgtEl>
                                          <p:spTgt spid="235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Ceļojums uz Romu</a:t>
            </a:r>
          </a:p>
        </p:txBody>
      </p:sp>
      <p:sp>
        <p:nvSpPr>
          <p:cNvPr id="7" name="Rectangle 6"/>
          <p:cNvSpPr>
            <a:spLocks noChangeArrowheads="1"/>
          </p:cNvSpPr>
          <p:nvPr/>
        </p:nvSpPr>
        <p:spPr bwMode="auto">
          <a:xfrm>
            <a:off x="0" y="981075"/>
            <a:ext cx="9144000" cy="2677656"/>
          </a:xfrm>
          <a:prstGeom prst="rect">
            <a:avLst/>
          </a:prstGeom>
          <a:noFill/>
          <a:ln w="9525">
            <a:noFill/>
            <a:miter lim="800000"/>
            <a:headEnd/>
            <a:tailEnd/>
          </a:ln>
        </p:spPr>
        <p:txBody>
          <a:bodyPr wrap="square">
            <a:spAutoFit/>
          </a:bodyPr>
          <a:lstStyle/>
          <a:p>
            <a:pPr>
              <a:buFontTx/>
              <a:buChar char="•"/>
            </a:pPr>
            <a:r>
              <a:rPr lang="lv-LV" sz="2800" b="1" dirty="0" smtClean="0"/>
              <a:t>1510. g.</a:t>
            </a:r>
            <a:r>
              <a:rPr lang="lv-LV" sz="2800" dirty="0" smtClean="0"/>
              <a:t> </a:t>
            </a:r>
            <a:r>
              <a:rPr lang="lv-LV" sz="2800" b="1" dirty="0" smtClean="0"/>
              <a:t>Luters tika sūtīts uz Romu </a:t>
            </a:r>
            <a:r>
              <a:rPr lang="lv-LV" sz="2800" dirty="0" smtClean="0"/>
              <a:t>nokārtot dažādus augustīniešu ordeņa iekšējās pārvaldes jautājumus. </a:t>
            </a:r>
          </a:p>
          <a:p>
            <a:pPr>
              <a:buFontTx/>
              <a:buChar char="•"/>
            </a:pPr>
            <a:r>
              <a:rPr lang="lv-LV" sz="2800" dirty="0" smtClean="0"/>
              <a:t>Viņu pārsteidza </a:t>
            </a:r>
            <a:r>
              <a:rPr lang="lv-LV" sz="2800" b="1" dirty="0" smtClean="0"/>
              <a:t>lielpilsētas steiga</a:t>
            </a:r>
            <a:r>
              <a:rPr lang="lv-LV" sz="2800" dirty="0" smtClean="0"/>
              <a:t>, tā atstāja negatīvu iespaidu uz Luteru. Romā viņš </a:t>
            </a:r>
            <a:r>
              <a:rPr lang="lv-LV" sz="2800" b="1" dirty="0" smtClean="0"/>
              <a:t>dzirdēja vairākas zobgalības, kuras vēlāk uztvēra nopietni</a:t>
            </a:r>
            <a:r>
              <a:rPr lang="lv-LV" sz="2800" dirty="0" smtClean="0"/>
              <a:t>, piem., “</a:t>
            </a:r>
            <a:r>
              <a:rPr lang="lv-LV" sz="2800" i="1" dirty="0" smtClean="0"/>
              <a:t>ja vispār pastāv elle, tad Roma ir celta uz tās pamatiem</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8</a:t>
            </a:fld>
            <a:endParaRPr lang="lv-LV" smtClean="0"/>
          </a:p>
        </p:txBody>
      </p:sp>
      <p:pic>
        <p:nvPicPr>
          <p:cNvPr id="3074" name="Picture 2" descr="Martin Luther: His Trip to Rome (1510) | Worldly Saints"/>
          <p:cNvPicPr>
            <a:picLocks noChangeAspect="1" noChangeArrowheads="1"/>
          </p:cNvPicPr>
          <p:nvPr/>
        </p:nvPicPr>
        <p:blipFill>
          <a:blip r:embed="rId2"/>
          <a:srcRect/>
          <a:stretch>
            <a:fillRect/>
          </a:stretch>
        </p:blipFill>
        <p:spPr bwMode="auto">
          <a:xfrm>
            <a:off x="1285852" y="3705225"/>
            <a:ext cx="6286544" cy="315277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sz="4000" b="1" dirty="0" smtClean="0">
                <a:solidFill>
                  <a:schemeClr val="tx1"/>
                </a:solidFill>
              </a:rPr>
              <a:t>Luteram pieejami Bībeles raksti</a:t>
            </a:r>
          </a:p>
        </p:txBody>
      </p:sp>
      <p:sp>
        <p:nvSpPr>
          <p:cNvPr id="7" name="Rectangle 6"/>
          <p:cNvSpPr>
            <a:spLocks noChangeArrowheads="1"/>
          </p:cNvSpPr>
          <p:nvPr/>
        </p:nvSpPr>
        <p:spPr bwMode="auto">
          <a:xfrm>
            <a:off x="0" y="714356"/>
            <a:ext cx="9144000" cy="3539430"/>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Luteram, studējot </a:t>
            </a:r>
            <a:r>
              <a:rPr lang="lv-LV" sz="2800" b="1" dirty="0" smtClean="0"/>
              <a:t>Vitenbergas universitātē</a:t>
            </a:r>
            <a:r>
              <a:rPr lang="lv-LV" sz="2800" dirty="0" smtClean="0"/>
              <a:t>, kļūst </a:t>
            </a:r>
            <a:r>
              <a:rPr lang="lv-LV" sz="2800" b="1" dirty="0" smtClean="0"/>
              <a:t>pieejami Bībeles svētie raksti</a:t>
            </a:r>
            <a:r>
              <a:rPr lang="lv-LV" sz="2800" dirty="0" smtClean="0"/>
              <a:t>. </a:t>
            </a:r>
          </a:p>
          <a:p>
            <a:pPr>
              <a:buFont typeface="Arial" pitchFamily="34" charset="0"/>
              <a:buChar char="•"/>
            </a:pPr>
            <a:r>
              <a:rPr lang="lv-LV" sz="2800" dirty="0" smtClean="0"/>
              <a:t>Lasot svētos rakstus, Luters arvien vairāk pārliecinās, </a:t>
            </a:r>
            <a:r>
              <a:rPr lang="lv-LV" sz="2800" b="1" dirty="0" smtClean="0"/>
              <a:t>cik ļoti viduslaiku baznīca atšķiras no senbaznīcas</a:t>
            </a:r>
            <a:r>
              <a:rPr lang="lv-LV" sz="2800" dirty="0" smtClean="0"/>
              <a:t>, cik ļoti tā laika gaitā ir </a:t>
            </a:r>
            <a:r>
              <a:rPr lang="lv-LV" sz="2800" b="1" dirty="0" smtClean="0"/>
              <a:t>deformējusies</a:t>
            </a:r>
            <a:r>
              <a:rPr lang="lv-LV" sz="2800" dirty="0" smtClean="0"/>
              <a:t>.</a:t>
            </a:r>
          </a:p>
          <a:p>
            <a:pPr>
              <a:buFont typeface="Arial" pitchFamily="34" charset="0"/>
              <a:buChar char="•"/>
            </a:pPr>
            <a:r>
              <a:rPr lang="lv-LV" sz="2800" dirty="0" smtClean="0"/>
              <a:t>Un tieši lasot ap. </a:t>
            </a:r>
            <a:r>
              <a:rPr lang="lv-LV" sz="2800" b="1" dirty="0" smtClean="0"/>
              <a:t>Pāvilu</a:t>
            </a:r>
            <a:r>
              <a:rPr lang="lv-LV" sz="2800" dirty="0" smtClean="0"/>
              <a:t> viņam </a:t>
            </a:r>
            <a:r>
              <a:rPr lang="lv-LV" sz="2800" b="1" dirty="0" smtClean="0"/>
              <a:t>atvērās  acis </a:t>
            </a:r>
            <a:r>
              <a:rPr lang="lv-LV" sz="2800" dirty="0" smtClean="0"/>
              <a:t>un izdevās </a:t>
            </a:r>
            <a:r>
              <a:rPr lang="lv-LV" sz="2800" b="1" dirty="0" smtClean="0"/>
              <a:t>ieraudzīt</a:t>
            </a:r>
            <a:r>
              <a:rPr lang="lv-LV" sz="2800" dirty="0" smtClean="0"/>
              <a:t> un </a:t>
            </a:r>
            <a:r>
              <a:rPr lang="lv-LV" sz="2800" b="1" dirty="0" smtClean="0"/>
              <a:t>atklāt</a:t>
            </a:r>
            <a:r>
              <a:rPr lang="lv-LV" sz="2800" dirty="0" smtClean="0"/>
              <a:t> to, kas ir </a:t>
            </a:r>
            <a:r>
              <a:rPr lang="lv-LV" sz="2800" b="1" dirty="0" smtClean="0"/>
              <a:t>Evaņģēlijs.</a:t>
            </a:r>
          </a:p>
          <a:p>
            <a:pPr>
              <a:buFont typeface="Arial" pitchFamily="34" charset="0"/>
              <a:buChar char="•"/>
            </a:pPr>
            <a:endParaRPr lang="lv-LV" sz="2800" dirty="0" smtClean="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6" name="Picture 2"/>
          <p:cNvPicPr>
            <a:picLocks noChangeAspect="1" noChangeArrowheads="1"/>
          </p:cNvPicPr>
          <p:nvPr/>
        </p:nvPicPr>
        <p:blipFill>
          <a:blip r:embed="rId2"/>
          <a:srcRect/>
          <a:stretch>
            <a:fillRect/>
          </a:stretch>
        </p:blipFill>
        <p:spPr bwMode="auto">
          <a:xfrm>
            <a:off x="214282" y="3714752"/>
            <a:ext cx="6143668" cy="3143248"/>
          </a:xfrm>
          <a:prstGeom prst="rect">
            <a:avLst/>
          </a:prstGeom>
          <a:ln>
            <a:noFill/>
          </a:ln>
          <a:effectLst>
            <a:softEdge rad="112500"/>
          </a:effectLst>
        </p:spPr>
      </p:pic>
      <p:pic>
        <p:nvPicPr>
          <p:cNvPr id="8" name="Picture 7"/>
          <p:cNvPicPr>
            <a:picLocks noChangeAspect="1" noChangeArrowheads="1"/>
          </p:cNvPicPr>
          <p:nvPr/>
        </p:nvPicPr>
        <p:blipFill>
          <a:blip r:embed="rId3"/>
          <a:srcRect/>
          <a:stretch>
            <a:fillRect/>
          </a:stretch>
        </p:blipFill>
        <p:spPr bwMode="auto">
          <a:xfrm>
            <a:off x="6572264" y="3786190"/>
            <a:ext cx="2136775" cy="29527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5093</TotalTime>
  <Words>2097</Words>
  <Application>Microsoft Office PowerPoint</Application>
  <PresentationFormat>On-screen Show (4:3)</PresentationFormat>
  <Paragraphs>141</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Default Design</vt:lpstr>
      <vt:lpstr>1.Kor.3:11 Luters un Reformācija </vt:lpstr>
      <vt:lpstr>Ko mēs varam mācīties no Lutera dzīves?</vt:lpstr>
      <vt:lpstr>Lutera vecāki</vt:lpstr>
      <vt:lpstr>Studijas Erfurtē</vt:lpstr>
      <vt:lpstr>Luters kļūst par katoļu baznīcas priesteri</vt:lpstr>
      <vt:lpstr>Studijas Vitenbergā</vt:lpstr>
      <vt:lpstr>Fridrihs Gudrais un relikvijas</vt:lpstr>
      <vt:lpstr>Ceļojums uz Romu</vt:lpstr>
      <vt:lpstr>Luteram pieejami Bībeles raksti</vt:lpstr>
      <vt:lpstr>Luters kļūst par doktoru</vt:lpstr>
      <vt:lpstr>Reformācija 1517.g. 31.okt.</vt:lpstr>
      <vt:lpstr>Labie darbi ir nāves grēki</vt:lpstr>
      <vt:lpstr>Luters aizstāv savu mācību</vt:lpstr>
      <vt:lpstr>Pāvests un Bībele</vt:lpstr>
      <vt:lpstr>Pāvests pasludina Luteru ārpus likuma</vt:lpstr>
      <vt:lpstr>Pāvests pasludina Luteru ārpus likuma</vt:lpstr>
      <vt:lpstr>Lielas grūtības</vt:lpstr>
      <vt:lpstr>Luters Vormsā</vt:lpstr>
      <vt:lpstr>Luters tulko Bībeli Vartburgā</vt:lpstr>
      <vt:lpstr>Maincas arhibīskaps un Halle</vt:lpstr>
      <vt:lpstr>Baznīcu grautiņi</vt:lpstr>
      <vt:lpstr>Turku draudi</vt:lpstr>
      <vt:lpstr>Lutera kāzas</vt:lpstr>
      <vt:lpstr>Augsburgas ticības apliecība</vt:lpstr>
      <vt:lpstr>Lutera nāve</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124</cp:revision>
  <dcterms:created xsi:type="dcterms:W3CDTF">2010-10-07T14:46:11Z</dcterms:created>
  <dcterms:modified xsi:type="dcterms:W3CDTF">2020-11-01T14:27:51Z</dcterms:modified>
</cp:coreProperties>
</file>