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3" r:id="rId2"/>
    <p:sldId id="292" r:id="rId3"/>
    <p:sldId id="287" r:id="rId4"/>
    <p:sldId id="295" r:id="rId5"/>
    <p:sldId id="296" r:id="rId6"/>
    <p:sldId id="298" r:id="rId7"/>
    <p:sldId id="299" r:id="rId8"/>
    <p:sldId id="300" r:id="rId9"/>
    <p:sldId id="301" r:id="rId10"/>
    <p:sldId id="293" r:id="rId11"/>
    <p:sldId id="294" r:id="rId12"/>
    <p:sldId id="291" r:id="rId13"/>
    <p:sldId id="272" r:id="rId14"/>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12" autoAdjust="0"/>
    <p:restoredTop sz="94660"/>
  </p:normalViewPr>
  <p:slideViewPr>
    <p:cSldViewPr>
      <p:cViewPr varScale="1">
        <p:scale>
          <a:sx n="68" d="100"/>
          <a:sy n="68" d="100"/>
        </p:scale>
        <p:origin x="-91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1AA38FF-B00F-45C3-A807-B878C906E26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0B744EB-DCDB-42E4-B254-EA75B86F12D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2706C84-7B1F-42A9-BF17-08C264DF50B7}"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45665BE-55FD-4CF0-BAAD-97BACC70294E}"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35D48FA4-7B0C-443B-8776-F61D4800C172}"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214B3D3-24BA-4935-A903-40E5D1D89B8A}"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93B887F3-0670-4B27-A53A-0CC4443E810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D8FADFE-8437-4B0B-8E07-F02FA19F189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461225F-6CE5-44A6-AFC1-EA765D778235}"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F62C085-E8AD-417B-ABB8-3684558BD9DC}"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E795540-5644-4863-B4BF-A0F8A3B12E9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B675866-8175-49E6-AB0A-DCE8BA5AECA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7" descr="5438596768_b"/>
          <p:cNvPicPr>
            <a:picLocks noChangeAspect="1" noChangeArrowheads="1"/>
          </p:cNvPicPr>
          <p:nvPr/>
        </p:nvPicPr>
        <p:blipFill>
          <a:blip r:embed="rId2" cstate="print"/>
          <a:srcRect/>
          <a:stretch>
            <a:fillRect/>
          </a:stretch>
        </p:blipFill>
        <p:spPr bwMode="auto">
          <a:xfrm>
            <a:off x="323528" y="2204864"/>
            <a:ext cx="8424863" cy="4653136"/>
          </a:xfrm>
          <a:prstGeom prst="rect">
            <a:avLst/>
          </a:prstGeom>
          <a:ln>
            <a:noFill/>
          </a:ln>
          <a:effectLst>
            <a:softEdge rad="112500"/>
          </a:effectLst>
        </p:spPr>
      </p:pic>
      <p:sp>
        <p:nvSpPr>
          <p:cNvPr id="2050" name="Rectangle 2"/>
          <p:cNvSpPr>
            <a:spLocks noGrp="1" noChangeArrowheads="1"/>
          </p:cNvSpPr>
          <p:nvPr>
            <p:ph type="title" idx="4294967295"/>
          </p:nvPr>
        </p:nvSpPr>
        <p:spPr>
          <a:xfrm>
            <a:off x="357188" y="-19050"/>
            <a:ext cx="8175625" cy="1071563"/>
          </a:xfrm>
        </p:spPr>
        <p:txBody>
          <a:bodyPr/>
          <a:lstStyle/>
          <a:p>
            <a:pPr eaLnBrk="1" hangingPunct="1"/>
            <a:r>
              <a:rPr lang="lv-LV" b="1" dirty="0" smtClean="0"/>
              <a:t>Jņ.4:35-36 Ražas svētki</a:t>
            </a:r>
            <a:endParaRPr lang="lv-LV" dirty="0" smtClean="0"/>
          </a:p>
        </p:txBody>
      </p:sp>
      <p:pic>
        <p:nvPicPr>
          <p:cNvPr id="2051" name="Picture 3" descr="DOVE019"/>
          <p:cNvPicPr>
            <a:picLocks noChangeAspect="1" noChangeArrowheads="1"/>
          </p:cNvPicPr>
          <p:nvPr/>
        </p:nvPicPr>
        <p:blipFill>
          <a:blip r:embed="rId3"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667625" y="0"/>
            <a:ext cx="1476375" cy="396875"/>
          </a:xfrm>
          <a:prstGeom prst="rect">
            <a:avLst/>
          </a:prstGeom>
          <a:noFill/>
          <a:ln w="9525">
            <a:noFill/>
            <a:miter lim="800000"/>
            <a:headEnd/>
            <a:tailEnd/>
          </a:ln>
        </p:spPr>
        <p:txBody>
          <a:bodyPr>
            <a:spAutoFit/>
          </a:bodyPr>
          <a:lstStyle/>
          <a:p>
            <a:pPr>
              <a:spcBef>
                <a:spcPct val="50000"/>
              </a:spcBef>
            </a:pPr>
            <a:r>
              <a:rPr lang="lv-LV" sz="2000" dirty="0" smtClean="0"/>
              <a:t>2.okt.2022.</a:t>
            </a:r>
            <a:endParaRPr lang="lv-LV" sz="2000" dirty="0"/>
          </a:p>
        </p:txBody>
      </p:sp>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C304F43-77C2-4876-B9E1-4DD59E89E516}" type="slidenum">
              <a:rPr lang="lv-LV" sz="1400"/>
              <a:pPr algn="r"/>
              <a:t>1</a:t>
            </a:fld>
            <a:endParaRPr lang="lv-LV" sz="1400"/>
          </a:p>
        </p:txBody>
      </p:sp>
      <p:sp>
        <p:nvSpPr>
          <p:cNvPr id="2054" name="Rectangle 7"/>
          <p:cNvSpPr>
            <a:spLocks noChangeArrowheads="1"/>
          </p:cNvSpPr>
          <p:nvPr/>
        </p:nvSpPr>
        <p:spPr bwMode="auto">
          <a:xfrm>
            <a:off x="0" y="1038215"/>
            <a:ext cx="9144000" cy="2246769"/>
          </a:xfrm>
          <a:prstGeom prst="rect">
            <a:avLst/>
          </a:prstGeom>
          <a:noFill/>
          <a:ln w="9525">
            <a:noFill/>
            <a:miter lim="800000"/>
            <a:headEnd/>
            <a:tailEnd/>
          </a:ln>
        </p:spPr>
        <p:txBody>
          <a:bodyPr anchor="ctr">
            <a:spAutoFit/>
          </a:bodyPr>
          <a:lstStyle/>
          <a:p>
            <a:pPr algn="just" eaLnBrk="0" hangingPunct="0"/>
            <a:r>
              <a:rPr lang="lv-LV" sz="2800" i="1" dirty="0" smtClean="0"/>
              <a:t>35 </a:t>
            </a:r>
            <a:r>
              <a:rPr lang="lv-LV" sz="2800" i="1" dirty="0"/>
              <a:t>Vai jūs nesakāt: vēl četri mēneši, tad nāk pļaujamais laiks? - Redziet, Es jums saku: paceliet savas acis un skatiet druvas, jo viņas ir baltas pļaujai. 36 Jau pļāvējs dabū algu un vāc augļus mūžīgai dzīvībai, lai kopā priecātos sējējs un pļāvējs. </a:t>
            </a:r>
            <a:endParaRPr lang="lv-LV" sz="2800" dirty="0"/>
          </a:p>
        </p:txBody>
      </p:sp>
      <p:sp>
        <p:nvSpPr>
          <p:cNvPr id="8"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a:t>
            </a:r>
            <a:r>
              <a:rPr lang="lv-LV" sz="2000" b="1" dirty="0" err="1">
                <a:latin typeface="Verdana" pitchFamily="34" charset="0"/>
              </a:rPr>
              <a:t>Otomers</a:t>
            </a:r>
            <a:endParaRPr lang="lv-LV" sz="2000" b="1" dirty="0">
              <a:latin typeface="Verdan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700" b="1" i="1" dirty="0" smtClean="0"/>
              <a:t>5.Moz.8: </a:t>
            </a:r>
            <a:r>
              <a:rPr lang="lv-LV" sz="2700" i="1" dirty="0" smtClean="0"/>
              <a:t>7 Jo Tas Kungs, tavs Dievs, tevi vada uz labu zemi - uz zemi ar ūdens strautiem, avotiem un ūdeņiem, kas nāk no ielejām un kalniem, 8 uz zemi, kur ir kvieši un mieži, vīna stādi un vīģu koki un granātkoki, uz olīvkoku zemi, kurā tek eļļa un medus, 9 uz zemi, kur tev maizes būs gana, kur tev nekā netrūks, uz zemi, kuras akmeņos ir dzelzs un no kuras kalniem tu vari izcirst varu.</a:t>
            </a:r>
          </a:p>
        </p:txBody>
      </p:sp>
      <p:sp>
        <p:nvSpPr>
          <p:cNvPr id="7" name="Rectangle 6"/>
          <p:cNvSpPr>
            <a:spLocks noChangeArrowheads="1"/>
          </p:cNvSpPr>
          <p:nvPr/>
        </p:nvSpPr>
        <p:spPr bwMode="auto">
          <a:xfrm>
            <a:off x="0" y="2357430"/>
            <a:ext cx="5286380" cy="4579715"/>
          </a:xfrm>
          <a:prstGeom prst="rect">
            <a:avLst/>
          </a:prstGeom>
          <a:noFill/>
          <a:ln w="9525">
            <a:noFill/>
            <a:miter lim="800000"/>
            <a:headEnd/>
            <a:tailEnd/>
          </a:ln>
        </p:spPr>
        <p:txBody>
          <a:bodyPr wrap="square">
            <a:spAutoFit/>
          </a:bodyPr>
          <a:lstStyle/>
          <a:p>
            <a:pPr>
              <a:lnSpc>
                <a:spcPct val="90000"/>
              </a:lnSpc>
              <a:buFontTx/>
              <a:buChar char="•"/>
            </a:pPr>
            <a:r>
              <a:rPr lang="lv-LV" sz="2700" dirty="0" smtClean="0"/>
              <a:t>Dievs deva </a:t>
            </a:r>
            <a:r>
              <a:rPr lang="lv-LV" sz="2700" b="1" dirty="0" smtClean="0"/>
              <a:t>apsolījumu jūdu tautai</a:t>
            </a:r>
            <a:r>
              <a:rPr lang="lv-LV" sz="2700" dirty="0" smtClean="0"/>
              <a:t>, ka </a:t>
            </a:r>
            <a:r>
              <a:rPr lang="lv-LV" sz="2700" b="1" dirty="0" smtClean="0"/>
              <a:t>aizvedīs</a:t>
            </a:r>
            <a:r>
              <a:rPr lang="lv-LV" sz="2700" dirty="0" smtClean="0"/>
              <a:t> to uz </a:t>
            </a:r>
            <a:r>
              <a:rPr lang="lv-LV" sz="2700" b="1" dirty="0" smtClean="0"/>
              <a:t>zemi</a:t>
            </a:r>
            <a:r>
              <a:rPr lang="lv-LV" sz="2700" dirty="0" smtClean="0"/>
              <a:t>, kur </a:t>
            </a:r>
            <a:r>
              <a:rPr lang="lv-LV" sz="2700" b="1" dirty="0" smtClean="0"/>
              <a:t>piens</a:t>
            </a:r>
            <a:r>
              <a:rPr lang="lv-LV" sz="2700" dirty="0" smtClean="0"/>
              <a:t> un </a:t>
            </a:r>
            <a:r>
              <a:rPr lang="lv-LV" sz="2700" b="1" dirty="0" smtClean="0"/>
              <a:t>medus tek</a:t>
            </a:r>
            <a:r>
              <a:rPr lang="lv-LV" sz="2700" dirty="0" smtClean="0"/>
              <a:t>, kur </a:t>
            </a:r>
            <a:r>
              <a:rPr lang="lv-LV" sz="2700" b="1" dirty="0" smtClean="0"/>
              <a:t>nekā netrūks</a:t>
            </a:r>
            <a:r>
              <a:rPr lang="lv-LV" sz="2700" dirty="0" smtClean="0"/>
              <a:t>!</a:t>
            </a:r>
            <a:endParaRPr lang="lv-LV" sz="2700" dirty="0"/>
          </a:p>
          <a:p>
            <a:pPr>
              <a:lnSpc>
                <a:spcPct val="90000"/>
              </a:lnSpc>
              <a:buFontTx/>
              <a:buChar char="•"/>
            </a:pPr>
            <a:r>
              <a:rPr lang="lv-LV" sz="2700" dirty="0" smtClean="0"/>
              <a:t>Vai šis </a:t>
            </a:r>
            <a:r>
              <a:rPr lang="lv-LV" sz="2700" b="1" dirty="0" smtClean="0"/>
              <a:t>apsolījums</a:t>
            </a:r>
            <a:r>
              <a:rPr lang="lv-LV" sz="2700" dirty="0" smtClean="0"/>
              <a:t> dots tikai </a:t>
            </a:r>
            <a:r>
              <a:rPr lang="lv-LV" sz="2700" b="1" dirty="0" smtClean="0"/>
              <a:t>jūdiem</a:t>
            </a:r>
            <a:r>
              <a:rPr lang="lv-LV" sz="2700" dirty="0" smtClean="0"/>
              <a:t> vai arī </a:t>
            </a:r>
            <a:r>
              <a:rPr lang="lv-LV" sz="2700" b="1" dirty="0" smtClean="0"/>
              <a:t>mums</a:t>
            </a:r>
            <a:r>
              <a:rPr lang="lv-LV" sz="2700" dirty="0" smtClean="0"/>
              <a:t>? Vai te runa ir par </a:t>
            </a:r>
            <a:r>
              <a:rPr lang="lv-LV" sz="2700" b="1" dirty="0" smtClean="0"/>
              <a:t>šo dzīvi </a:t>
            </a:r>
            <a:r>
              <a:rPr lang="lv-LV" sz="2700" dirty="0" smtClean="0"/>
              <a:t>vai par </a:t>
            </a:r>
            <a:r>
              <a:rPr lang="lv-LV" sz="2700" b="1" dirty="0" smtClean="0"/>
              <a:t>debesu valstību</a:t>
            </a:r>
            <a:r>
              <a:rPr lang="lv-LV" sz="2700" dirty="0" smtClean="0"/>
              <a:t>?</a:t>
            </a:r>
          </a:p>
          <a:p>
            <a:pPr>
              <a:lnSpc>
                <a:spcPct val="90000"/>
              </a:lnSpc>
              <a:buFontTx/>
              <a:buChar char="•"/>
            </a:pPr>
            <a:r>
              <a:rPr lang="lv-LV" sz="2700" dirty="0" smtClean="0"/>
              <a:t>Kamēr </a:t>
            </a:r>
            <a:r>
              <a:rPr lang="lv-LV" sz="2700" b="1" dirty="0" smtClean="0"/>
              <a:t>jūdi </a:t>
            </a:r>
            <a:r>
              <a:rPr lang="lv-LV" sz="2700" dirty="0" smtClean="0"/>
              <a:t>bija </a:t>
            </a:r>
            <a:r>
              <a:rPr lang="lv-LV" sz="2700" b="1" dirty="0" smtClean="0"/>
              <a:t>kopā ar Dievu</a:t>
            </a:r>
            <a:r>
              <a:rPr lang="lv-LV" sz="2700" dirty="0" smtClean="0"/>
              <a:t>, </a:t>
            </a:r>
            <a:r>
              <a:rPr lang="lv-LV" sz="2700" b="1" dirty="0" smtClean="0"/>
              <a:t>tikmēr Dievs </a:t>
            </a:r>
            <a:r>
              <a:rPr lang="lv-LV" sz="2700" dirty="0" smtClean="0"/>
              <a:t>tos </a:t>
            </a:r>
            <a:r>
              <a:rPr lang="lv-LV" sz="2700" b="1" dirty="0" smtClean="0"/>
              <a:t>svētīja</a:t>
            </a:r>
            <a:r>
              <a:rPr lang="lv-LV" sz="2700" dirty="0" smtClean="0"/>
              <a:t>, bet </a:t>
            </a:r>
            <a:r>
              <a:rPr lang="lv-LV" sz="2700" b="1" dirty="0" smtClean="0"/>
              <a:t>tiklīdz</a:t>
            </a:r>
            <a:r>
              <a:rPr lang="lv-LV" sz="2700" dirty="0" smtClean="0"/>
              <a:t> viņi </a:t>
            </a:r>
            <a:r>
              <a:rPr lang="lv-LV" sz="2700" b="1" dirty="0" smtClean="0"/>
              <a:t>atkāpās</a:t>
            </a:r>
            <a:r>
              <a:rPr lang="lv-LV" sz="2700" dirty="0" smtClean="0"/>
              <a:t> no </a:t>
            </a:r>
            <a:r>
              <a:rPr lang="lv-LV" sz="2700" b="1" dirty="0" smtClean="0"/>
              <a:t>Dieva</a:t>
            </a:r>
            <a:r>
              <a:rPr lang="lv-LV" sz="2700" dirty="0" smtClean="0"/>
              <a:t>, tā </a:t>
            </a:r>
            <a:r>
              <a:rPr lang="lv-LV" sz="2700" b="1" dirty="0" smtClean="0"/>
              <a:t>atkāpās</a:t>
            </a:r>
            <a:r>
              <a:rPr lang="lv-LV" sz="2700" dirty="0" smtClean="0"/>
              <a:t> arī </a:t>
            </a:r>
            <a:r>
              <a:rPr lang="lv-LV" sz="2700" b="1" dirty="0" smtClean="0"/>
              <a:t>svētība</a:t>
            </a:r>
            <a:r>
              <a:rPr lang="lv-LV" sz="2700" dirty="0" smtClean="0"/>
              <a:t>.</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10</a:t>
            </a:fld>
            <a:endParaRPr lang="lv-LV" smtClean="0"/>
          </a:p>
        </p:txBody>
      </p:sp>
      <p:pic>
        <p:nvPicPr>
          <p:cNvPr id="7170" name="Picture 2" descr="piens un medus – e – BAZNĪCA ✞"/>
          <p:cNvPicPr>
            <a:picLocks noChangeAspect="1" noChangeArrowheads="1"/>
          </p:cNvPicPr>
          <p:nvPr/>
        </p:nvPicPr>
        <p:blipFill>
          <a:blip r:embed="rId2" cstate="print"/>
          <a:srcRect/>
          <a:stretch>
            <a:fillRect/>
          </a:stretch>
        </p:blipFill>
        <p:spPr bwMode="auto">
          <a:xfrm>
            <a:off x="5214943" y="2447654"/>
            <a:ext cx="3929058" cy="441034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b="1" i="1" dirty="0" smtClean="0"/>
              <a:t>5.Moz.8: </a:t>
            </a:r>
            <a:r>
              <a:rPr lang="lv-LV" sz="2800" i="1" dirty="0" smtClean="0"/>
              <a:t>10 Kad nu tu ēdīsi un būsi paēdis, tad teic To Kungu, savu Dievu, par to labo zemi, ko Viņš tev ir devis. 11 Sargies, ka tu neaizmirsti To Kungu, savu Dievu, bet turi Viņa baušļus, Viņa tiesas un Viņa likumus, ko es tev šodien pavēlu.</a:t>
            </a:r>
          </a:p>
        </p:txBody>
      </p:sp>
      <p:sp>
        <p:nvSpPr>
          <p:cNvPr id="7" name="Rectangle 6"/>
          <p:cNvSpPr>
            <a:spLocks noChangeArrowheads="1"/>
          </p:cNvSpPr>
          <p:nvPr/>
        </p:nvSpPr>
        <p:spPr bwMode="auto">
          <a:xfrm>
            <a:off x="0" y="1928802"/>
            <a:ext cx="5786446" cy="4832092"/>
          </a:xfrm>
          <a:prstGeom prst="rect">
            <a:avLst/>
          </a:prstGeom>
          <a:noFill/>
          <a:ln w="9525">
            <a:noFill/>
            <a:miter lim="800000"/>
            <a:headEnd/>
            <a:tailEnd/>
          </a:ln>
        </p:spPr>
        <p:txBody>
          <a:bodyPr wrap="square">
            <a:spAutoFit/>
          </a:bodyPr>
          <a:lstStyle/>
          <a:p>
            <a:pPr>
              <a:buFontTx/>
              <a:buChar char="•"/>
            </a:pPr>
            <a:r>
              <a:rPr lang="lv-LV" sz="2800" dirty="0" smtClean="0"/>
              <a:t>Vai mēs </a:t>
            </a:r>
            <a:r>
              <a:rPr lang="lv-LV" sz="2800" b="1" dirty="0" smtClean="0"/>
              <a:t>pasakamies</a:t>
            </a:r>
            <a:r>
              <a:rPr lang="lv-LV" sz="2800" dirty="0" smtClean="0"/>
              <a:t> </a:t>
            </a:r>
            <a:r>
              <a:rPr lang="lv-LV" sz="2800" b="1" dirty="0" smtClean="0"/>
              <a:t>Dievam</a:t>
            </a:r>
            <a:r>
              <a:rPr lang="lv-LV" sz="2800" dirty="0" smtClean="0"/>
              <a:t> </a:t>
            </a:r>
            <a:r>
              <a:rPr lang="lv-LV" sz="2800" b="1" dirty="0" smtClean="0"/>
              <a:t>mājās pie ēdienreizēm</a:t>
            </a:r>
            <a:r>
              <a:rPr lang="lv-LV" sz="2800" dirty="0" smtClean="0"/>
              <a:t>?</a:t>
            </a:r>
            <a:endParaRPr lang="lv-LV" sz="2800" dirty="0"/>
          </a:p>
          <a:p>
            <a:pPr>
              <a:buFontTx/>
              <a:buChar char="•"/>
            </a:pPr>
            <a:r>
              <a:rPr lang="lv-LV" sz="2800" dirty="0" smtClean="0"/>
              <a:t>Vai </a:t>
            </a:r>
            <a:r>
              <a:rPr lang="lv-LV" sz="2800" b="1" dirty="0" smtClean="0"/>
              <a:t>saprotam</a:t>
            </a:r>
            <a:r>
              <a:rPr lang="lv-LV" sz="2800" dirty="0" smtClean="0"/>
              <a:t>, ka </a:t>
            </a:r>
            <a:r>
              <a:rPr lang="lv-LV" sz="2800" b="1" dirty="0" smtClean="0"/>
              <a:t>visas lietas</a:t>
            </a:r>
            <a:r>
              <a:rPr lang="lv-LV" sz="2800" dirty="0" smtClean="0"/>
              <a:t> arī </a:t>
            </a:r>
            <a:r>
              <a:rPr lang="lv-LV" sz="2800" b="1" dirty="0" smtClean="0"/>
              <a:t>mūsu dzīvē nāk no Dieva</a:t>
            </a:r>
            <a:r>
              <a:rPr lang="lv-LV" sz="2800" dirty="0" smtClean="0"/>
              <a:t>?</a:t>
            </a:r>
          </a:p>
          <a:p>
            <a:pPr>
              <a:buFontTx/>
              <a:buChar char="•"/>
            </a:pPr>
            <a:r>
              <a:rPr lang="lv-LV" sz="2800" b="1" dirty="0" smtClean="0"/>
              <a:t>Mozus brīdina tautu</a:t>
            </a:r>
            <a:r>
              <a:rPr lang="lv-LV" sz="2800" dirty="0" smtClean="0"/>
              <a:t>, lai tā </a:t>
            </a:r>
            <a:r>
              <a:rPr lang="lv-LV" sz="2800" b="1" dirty="0" smtClean="0"/>
              <a:t>neaizmirst Dieva baušļus</a:t>
            </a:r>
            <a:r>
              <a:rPr lang="lv-LV" sz="2800" dirty="0" smtClean="0"/>
              <a:t>, tad līdz ar to </a:t>
            </a:r>
            <a:r>
              <a:rPr lang="lv-LV" sz="2800" b="1" dirty="0" smtClean="0"/>
              <a:t>atkāpsies arī Dieva svētība</a:t>
            </a:r>
            <a:r>
              <a:rPr lang="lv-LV" sz="2800" dirty="0" smtClean="0"/>
              <a:t>.</a:t>
            </a:r>
          </a:p>
          <a:p>
            <a:pPr>
              <a:buFontTx/>
              <a:buChar char="•"/>
            </a:pPr>
            <a:r>
              <a:rPr lang="lv-LV" sz="2800" dirty="0" smtClean="0"/>
              <a:t>Ja </a:t>
            </a:r>
            <a:r>
              <a:rPr lang="lv-LV" sz="2800" b="1" dirty="0" smtClean="0"/>
              <a:t>turēsimies</a:t>
            </a:r>
            <a:r>
              <a:rPr lang="lv-LV" sz="2800" dirty="0" smtClean="0"/>
              <a:t> pie dzīvā </a:t>
            </a:r>
            <a:r>
              <a:rPr lang="lv-LV" sz="2800" b="1" dirty="0" smtClean="0"/>
              <a:t>Dieva</a:t>
            </a:r>
            <a:r>
              <a:rPr lang="lv-LV" sz="2800" dirty="0" smtClean="0"/>
              <a:t>, un </a:t>
            </a:r>
            <a:r>
              <a:rPr lang="lv-LV" sz="2800" b="1" dirty="0" smtClean="0"/>
              <a:t>Viņa</a:t>
            </a:r>
            <a:r>
              <a:rPr lang="lv-LV" sz="2800" dirty="0" smtClean="0"/>
              <a:t> </a:t>
            </a:r>
            <a:r>
              <a:rPr lang="lv-LV" sz="2800" b="1" dirty="0" smtClean="0"/>
              <a:t>mācības</a:t>
            </a:r>
            <a:r>
              <a:rPr lang="lv-LV" sz="2800" dirty="0" smtClean="0"/>
              <a:t>, tad </a:t>
            </a:r>
            <a:r>
              <a:rPr lang="lv-LV" sz="2800" b="1" dirty="0" smtClean="0"/>
              <a:t>piedzīvosim</a:t>
            </a:r>
            <a:r>
              <a:rPr lang="lv-LV" sz="2800" dirty="0" smtClean="0"/>
              <a:t> arī </a:t>
            </a:r>
            <a:r>
              <a:rPr lang="lv-LV" sz="2800" b="1" dirty="0" smtClean="0"/>
              <a:t>Viņa svētības īstajā laikā </a:t>
            </a:r>
            <a:r>
              <a:rPr lang="lv-LV" sz="2800" dirty="0" smtClean="0"/>
              <a:t>dažādos veidos.</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11</a:t>
            </a:fld>
            <a:endParaRPr lang="lv-LV" smtClean="0"/>
          </a:p>
        </p:txBody>
      </p:sp>
      <p:pic>
        <p:nvPicPr>
          <p:cNvPr id="5" name="Picture 5"/>
          <p:cNvPicPr>
            <a:picLocks noChangeAspect="1" noChangeArrowheads="1"/>
          </p:cNvPicPr>
          <p:nvPr/>
        </p:nvPicPr>
        <p:blipFill>
          <a:blip r:embed="rId2" cstate="print"/>
          <a:srcRect/>
          <a:stretch>
            <a:fillRect/>
          </a:stretch>
        </p:blipFill>
        <p:spPr bwMode="auto">
          <a:xfrm>
            <a:off x="5670804" y="1500173"/>
            <a:ext cx="3473196" cy="4714909"/>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7" descr="5438596768_b"/>
          <p:cNvPicPr>
            <a:picLocks noChangeAspect="1" noChangeArrowheads="1"/>
          </p:cNvPicPr>
          <p:nvPr/>
        </p:nvPicPr>
        <p:blipFill>
          <a:blip r:embed="rId2" cstate="print"/>
          <a:srcRect/>
          <a:stretch>
            <a:fillRect/>
          </a:stretch>
        </p:blipFill>
        <p:spPr bwMode="auto">
          <a:xfrm>
            <a:off x="0" y="1988840"/>
            <a:ext cx="8424863" cy="5454650"/>
          </a:xfrm>
          <a:prstGeom prst="rect">
            <a:avLst/>
          </a:prstGeom>
          <a:ln>
            <a:noFill/>
          </a:ln>
          <a:effectLst>
            <a:softEdge rad="112500"/>
          </a:effectLst>
        </p:spPr>
      </p:pic>
      <p:sp>
        <p:nvSpPr>
          <p:cNvPr id="9218" name="Rectangle 2"/>
          <p:cNvSpPr>
            <a:spLocks noGrp="1" noChangeArrowheads="1"/>
          </p:cNvSpPr>
          <p:nvPr>
            <p:ph type="title"/>
          </p:nvPr>
        </p:nvSpPr>
        <p:spPr>
          <a:xfrm>
            <a:off x="0" y="0"/>
            <a:ext cx="7358063" cy="777875"/>
          </a:xfrm>
        </p:spPr>
        <p:txBody>
          <a:bodyPr/>
          <a:lstStyle/>
          <a:p>
            <a:pPr eaLnBrk="1" hangingPunct="1"/>
            <a:r>
              <a:rPr lang="lv-LV" b="1" smtClean="0">
                <a:solidFill>
                  <a:schemeClr val="tx1"/>
                </a:solidFill>
              </a:rPr>
              <a:t>Pateicība Dievam!</a:t>
            </a:r>
          </a:p>
        </p:txBody>
      </p:sp>
      <p:pic>
        <p:nvPicPr>
          <p:cNvPr id="8195" name="Picture 4"/>
          <p:cNvPicPr>
            <a:picLocks noChangeAspect="1" noChangeArrowheads="1"/>
          </p:cNvPicPr>
          <p:nvPr/>
        </p:nvPicPr>
        <p:blipFill>
          <a:blip r:embed="rId3" cstate="print"/>
          <a:srcRect r="3586"/>
          <a:stretch>
            <a:fillRect/>
          </a:stretch>
        </p:blipFill>
        <p:spPr bwMode="auto">
          <a:xfrm>
            <a:off x="0" y="3429000"/>
            <a:ext cx="3241675" cy="3429000"/>
          </a:xfrm>
          <a:prstGeom prst="rect">
            <a:avLst/>
          </a:prstGeom>
          <a:ln>
            <a:noFill/>
          </a:ln>
          <a:effectLst>
            <a:softEdge rad="112500"/>
          </a:effectLst>
        </p:spPr>
      </p:pic>
      <p:pic>
        <p:nvPicPr>
          <p:cNvPr id="8196" name="Picture 5"/>
          <p:cNvPicPr>
            <a:picLocks noChangeAspect="1" noChangeArrowheads="1"/>
          </p:cNvPicPr>
          <p:nvPr/>
        </p:nvPicPr>
        <p:blipFill>
          <a:blip r:embed="rId4" cstate="print"/>
          <a:srcRect/>
          <a:stretch>
            <a:fillRect/>
          </a:stretch>
        </p:blipFill>
        <p:spPr bwMode="auto">
          <a:xfrm>
            <a:off x="6689698" y="0"/>
            <a:ext cx="2454302" cy="1328418"/>
          </a:xfrm>
          <a:prstGeom prst="rect">
            <a:avLst/>
          </a:prstGeom>
          <a:ln>
            <a:noFill/>
          </a:ln>
          <a:effectLst>
            <a:softEdge rad="112500"/>
          </a:effectLst>
        </p:spPr>
      </p:pic>
      <p:pic>
        <p:nvPicPr>
          <p:cNvPr id="8197" name="Picture 6"/>
          <p:cNvPicPr>
            <a:picLocks noChangeAspect="1" noChangeArrowheads="1"/>
          </p:cNvPicPr>
          <p:nvPr/>
        </p:nvPicPr>
        <p:blipFill>
          <a:blip r:embed="rId5" cstate="print"/>
          <a:srcRect/>
          <a:stretch>
            <a:fillRect/>
          </a:stretch>
        </p:blipFill>
        <p:spPr bwMode="auto">
          <a:xfrm>
            <a:off x="6786578" y="3833812"/>
            <a:ext cx="2374900" cy="3024188"/>
          </a:xfrm>
          <a:prstGeom prst="rect">
            <a:avLst/>
          </a:prstGeom>
          <a:ln>
            <a:noFill/>
          </a:ln>
          <a:effectLst>
            <a:softEdge rad="112500"/>
          </a:effectLst>
        </p:spPr>
      </p:pic>
      <p:pic>
        <p:nvPicPr>
          <p:cNvPr id="8199" name="Picture 8"/>
          <p:cNvPicPr>
            <a:picLocks noChangeAspect="1" noChangeArrowheads="1"/>
          </p:cNvPicPr>
          <p:nvPr/>
        </p:nvPicPr>
        <p:blipFill>
          <a:blip r:embed="rId6" cstate="print"/>
          <a:srcRect r="3734"/>
          <a:stretch>
            <a:fillRect/>
          </a:stretch>
        </p:blipFill>
        <p:spPr bwMode="auto">
          <a:xfrm>
            <a:off x="4071934" y="3286124"/>
            <a:ext cx="2087563" cy="3571876"/>
          </a:xfrm>
          <a:prstGeom prst="rect">
            <a:avLst/>
          </a:prstGeom>
          <a:ln>
            <a:noFill/>
          </a:ln>
          <a:effectLst>
            <a:softEdge rad="112500"/>
          </a:effectLst>
        </p:spPr>
      </p:pic>
      <p:pic>
        <p:nvPicPr>
          <p:cNvPr id="8200" name="Picture 9"/>
          <p:cNvPicPr>
            <a:picLocks noChangeAspect="1" noChangeArrowheads="1"/>
          </p:cNvPicPr>
          <p:nvPr/>
        </p:nvPicPr>
        <p:blipFill>
          <a:blip r:embed="rId7" cstate="print"/>
          <a:srcRect l="12687"/>
          <a:stretch>
            <a:fillRect/>
          </a:stretch>
        </p:blipFill>
        <p:spPr bwMode="auto">
          <a:xfrm>
            <a:off x="7380312" y="1124446"/>
            <a:ext cx="1763688" cy="3168650"/>
          </a:xfrm>
          <a:prstGeom prst="rect">
            <a:avLst/>
          </a:prstGeom>
          <a:ln>
            <a:noFill/>
          </a:ln>
          <a:effectLst>
            <a:softEdge rad="112500"/>
          </a:effectLst>
        </p:spPr>
      </p:pic>
      <p:sp>
        <p:nvSpPr>
          <p:cNvPr id="9225" name="Rectangle 8"/>
          <p:cNvSpPr>
            <a:spLocks noChangeArrowheads="1"/>
          </p:cNvSpPr>
          <p:nvPr/>
        </p:nvSpPr>
        <p:spPr bwMode="auto">
          <a:xfrm>
            <a:off x="0" y="764704"/>
            <a:ext cx="7500938" cy="2677656"/>
          </a:xfrm>
          <a:prstGeom prst="rect">
            <a:avLst/>
          </a:prstGeom>
          <a:noFill/>
          <a:ln w="9525">
            <a:noFill/>
            <a:miter lim="800000"/>
            <a:headEnd/>
            <a:tailEnd/>
          </a:ln>
        </p:spPr>
        <p:txBody>
          <a:bodyPr>
            <a:spAutoFit/>
          </a:bodyPr>
          <a:lstStyle/>
          <a:p>
            <a:pPr>
              <a:buFont typeface="Arial" charset="0"/>
              <a:buChar char="•"/>
            </a:pPr>
            <a:r>
              <a:rPr lang="lv-LV" sz="2800" dirty="0" smtClean="0"/>
              <a:t>“</a:t>
            </a:r>
            <a:r>
              <a:rPr lang="lv-LV" sz="2800" i="1" dirty="0" smtClean="0"/>
              <a:t>Dzenieties papriekš pēc Dieva valstības     un pēc Viņa taisnības, tad jums visas šīs lietas taps piemestas</a:t>
            </a:r>
            <a:r>
              <a:rPr lang="lv-LV" sz="2800" dirty="0" smtClean="0"/>
              <a:t>.</a:t>
            </a:r>
            <a:r>
              <a:rPr lang="lv-LV" sz="2800" b="1" dirty="0" smtClean="0"/>
              <a:t>” </a:t>
            </a:r>
            <a:r>
              <a:rPr lang="lv-LV" sz="2800" dirty="0" smtClean="0"/>
              <a:t>(Mt.6:33)</a:t>
            </a:r>
          </a:p>
          <a:p>
            <a:pPr>
              <a:buFont typeface="Arial" charset="0"/>
              <a:buChar char="•"/>
            </a:pPr>
            <a:r>
              <a:rPr lang="lv-LV" sz="2800" b="1" dirty="0" smtClean="0"/>
              <a:t>Pateiksimies</a:t>
            </a:r>
            <a:r>
              <a:rPr lang="lv-LV" sz="2800" dirty="0" smtClean="0"/>
              <a:t> arī mēs </a:t>
            </a:r>
            <a:r>
              <a:rPr lang="lv-LV" sz="2800" b="1" dirty="0" smtClean="0"/>
              <a:t>Dievam</a:t>
            </a:r>
            <a:r>
              <a:rPr lang="lv-LV" sz="2800" dirty="0" smtClean="0"/>
              <a:t> par </a:t>
            </a:r>
            <a:r>
              <a:rPr lang="lv-LV" sz="2800" b="1" dirty="0" smtClean="0"/>
              <a:t>visu labo</a:t>
            </a:r>
            <a:r>
              <a:rPr lang="lv-LV" sz="2800" dirty="0" smtClean="0"/>
              <a:t>.</a:t>
            </a:r>
            <a:endParaRPr lang="lv-LV" sz="2800" b="1" dirty="0" smtClean="0"/>
          </a:p>
          <a:p>
            <a:pPr>
              <a:buFont typeface="Arial" charset="0"/>
              <a:buChar char="•"/>
            </a:pPr>
            <a:r>
              <a:rPr lang="lv-LV" sz="2800" dirty="0" smtClean="0"/>
              <a:t>Un </a:t>
            </a:r>
            <a:r>
              <a:rPr lang="lv-LV" sz="2800" b="1" dirty="0" smtClean="0"/>
              <a:t>izlūgsimies</a:t>
            </a:r>
            <a:r>
              <a:rPr lang="lv-LV" sz="2800" dirty="0" smtClean="0"/>
              <a:t> Viņa </a:t>
            </a:r>
            <a:r>
              <a:rPr lang="lv-LV" sz="2800" b="1" dirty="0" smtClean="0"/>
              <a:t>žēlastību tālākajam</a:t>
            </a:r>
            <a:r>
              <a:rPr lang="lv-LV" sz="2800" dirty="0" smtClean="0"/>
              <a:t>. </a:t>
            </a:r>
            <a:r>
              <a:rPr lang="lv-LV" sz="2800" dirty="0"/>
              <a:t>Āmen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96"/>
                                        </p:tgtEl>
                                        <p:attrNameLst>
                                          <p:attrName>style.visibility</p:attrName>
                                        </p:attrNameLst>
                                      </p:cBhvr>
                                      <p:to>
                                        <p:strVal val="visible"/>
                                      </p:to>
                                    </p:set>
                                    <p:animEffect transition="in" filter="fade">
                                      <p:cBhvr>
                                        <p:cTn id="7" dur="2000"/>
                                        <p:tgtEl>
                                          <p:spTgt spid="819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200"/>
                                        </p:tgtEl>
                                        <p:attrNameLst>
                                          <p:attrName>style.visibility</p:attrName>
                                        </p:attrNameLst>
                                      </p:cBhvr>
                                      <p:to>
                                        <p:strVal val="visible"/>
                                      </p:to>
                                    </p:set>
                                    <p:animEffect transition="in" filter="fade">
                                      <p:cBhvr>
                                        <p:cTn id="11" dur="2000"/>
                                        <p:tgtEl>
                                          <p:spTgt spid="8200"/>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fade">
                                      <p:cBhvr>
                                        <p:cTn id="15" dur="2000"/>
                                        <p:tgtEl>
                                          <p:spTgt spid="8195"/>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8199"/>
                                        </p:tgtEl>
                                        <p:attrNameLst>
                                          <p:attrName>style.visibility</p:attrName>
                                        </p:attrNameLst>
                                      </p:cBhvr>
                                      <p:to>
                                        <p:strVal val="visible"/>
                                      </p:to>
                                    </p:set>
                                    <p:animEffect transition="in" filter="fade">
                                      <p:cBhvr>
                                        <p:cTn id="19" dur="2000"/>
                                        <p:tgtEl>
                                          <p:spTgt spid="8199"/>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8197"/>
                                        </p:tgtEl>
                                        <p:attrNameLst>
                                          <p:attrName>style.visibility</p:attrName>
                                        </p:attrNameLst>
                                      </p:cBhvr>
                                      <p:to>
                                        <p:strVal val="visible"/>
                                      </p:to>
                                    </p:set>
                                    <p:animEffect transition="in" filter="fade">
                                      <p:cBhvr>
                                        <p:cTn id="23" dur="20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algn="r" eaLnBrk="1" hangingPunct="1"/>
            <a:r>
              <a:rPr lang="lv-LV" b="1" smtClean="0">
                <a:solidFill>
                  <a:schemeClr val="tx1"/>
                </a:solidFill>
              </a:rPr>
              <a:t>Ievads</a:t>
            </a:r>
          </a:p>
        </p:txBody>
      </p:sp>
      <p:sp>
        <p:nvSpPr>
          <p:cNvPr id="7" name="Rectangle 6"/>
          <p:cNvSpPr>
            <a:spLocks noChangeArrowheads="1"/>
          </p:cNvSpPr>
          <p:nvPr/>
        </p:nvSpPr>
        <p:spPr bwMode="auto">
          <a:xfrm>
            <a:off x="0" y="333375"/>
            <a:ext cx="9144000" cy="3108543"/>
          </a:xfrm>
          <a:prstGeom prst="rect">
            <a:avLst/>
          </a:prstGeom>
          <a:noFill/>
          <a:ln w="9525">
            <a:noFill/>
            <a:miter lim="800000"/>
            <a:headEnd/>
            <a:tailEnd/>
          </a:ln>
        </p:spPr>
        <p:txBody>
          <a:bodyPr>
            <a:spAutoFit/>
          </a:bodyPr>
          <a:lstStyle/>
          <a:p>
            <a:pPr>
              <a:buFont typeface="Arial" pitchFamily="34" charset="0"/>
              <a:buChar char="•"/>
            </a:pPr>
            <a:r>
              <a:rPr lang="lv-LV" sz="2800" dirty="0" smtClean="0"/>
              <a:t>Par ko tu </a:t>
            </a:r>
            <a:r>
              <a:rPr lang="lv-LV" sz="2800" b="1" dirty="0" smtClean="0"/>
              <a:t>šogad</a:t>
            </a:r>
            <a:r>
              <a:rPr lang="lv-LV" sz="2800" dirty="0" smtClean="0"/>
              <a:t> esi </a:t>
            </a:r>
            <a:r>
              <a:rPr lang="lv-LV" sz="2800" b="1" dirty="0" smtClean="0"/>
              <a:t>pateicīgs</a:t>
            </a:r>
            <a:r>
              <a:rPr lang="lv-LV" sz="2800" dirty="0" smtClean="0"/>
              <a:t>?</a:t>
            </a:r>
          </a:p>
          <a:p>
            <a:pPr>
              <a:buFont typeface="Arial" pitchFamily="34" charset="0"/>
              <a:buChar char="•"/>
            </a:pPr>
            <a:r>
              <a:rPr lang="lv-LV" sz="2800" dirty="0" smtClean="0"/>
              <a:t>Vai tev </a:t>
            </a:r>
            <a:r>
              <a:rPr lang="lv-LV" sz="2800" b="1" dirty="0" smtClean="0"/>
              <a:t>šogad</a:t>
            </a:r>
            <a:r>
              <a:rPr lang="lv-LV" sz="2800" dirty="0" smtClean="0"/>
              <a:t> ir bijusi </a:t>
            </a:r>
            <a:r>
              <a:rPr lang="lv-LV" sz="2800" b="1" dirty="0" smtClean="0"/>
              <a:t>laba raža</a:t>
            </a:r>
            <a:r>
              <a:rPr lang="lv-LV" sz="2800" dirty="0" smtClean="0"/>
              <a:t>?</a:t>
            </a:r>
            <a:endParaRPr lang="en-US" sz="2800" dirty="0"/>
          </a:p>
          <a:p>
            <a:pPr>
              <a:buFontTx/>
              <a:buChar char="•"/>
            </a:pPr>
            <a:r>
              <a:rPr lang="lv-LV" sz="2800" b="1" dirty="0" smtClean="0"/>
              <a:t>Visa </a:t>
            </a:r>
            <a:r>
              <a:rPr lang="lv-LV" sz="2800" b="1" dirty="0"/>
              <a:t>raža ir dāvana no Dieva</a:t>
            </a:r>
            <a:r>
              <a:rPr lang="lv-LV" sz="2800" dirty="0"/>
              <a:t>!</a:t>
            </a:r>
          </a:p>
          <a:p>
            <a:pPr>
              <a:buFontTx/>
              <a:buChar char="•"/>
            </a:pPr>
            <a:r>
              <a:rPr lang="lv-LV" sz="2800" dirty="0"/>
              <a:t>Varētu jau teikt, ka </a:t>
            </a:r>
            <a:r>
              <a:rPr lang="lv-LV" sz="2800" b="1" dirty="0"/>
              <a:t>cilvēks</a:t>
            </a:r>
            <a:r>
              <a:rPr lang="lv-LV" sz="2800" dirty="0"/>
              <a:t> to </a:t>
            </a:r>
            <a:r>
              <a:rPr lang="lv-LV" sz="2800" b="1" dirty="0"/>
              <a:t>visu</a:t>
            </a:r>
            <a:r>
              <a:rPr lang="lv-LV" sz="2800" dirty="0"/>
              <a:t> ir </a:t>
            </a:r>
            <a:r>
              <a:rPr lang="lv-LV" sz="2800" b="1" dirty="0"/>
              <a:t>sasējis zemē</a:t>
            </a:r>
            <a:r>
              <a:rPr lang="lv-LV" sz="2800" dirty="0"/>
              <a:t>, </a:t>
            </a:r>
            <a:r>
              <a:rPr lang="lv-LV" sz="2800" b="1" dirty="0"/>
              <a:t>apstrādājis</a:t>
            </a:r>
            <a:r>
              <a:rPr lang="lv-LV" sz="2800" dirty="0"/>
              <a:t> zemi, </a:t>
            </a:r>
            <a:r>
              <a:rPr lang="lv-LV" sz="2800" b="1" dirty="0"/>
              <a:t>laistījis</a:t>
            </a:r>
            <a:r>
              <a:rPr lang="lv-LV" sz="2800" dirty="0"/>
              <a:t> tas taču ir </a:t>
            </a:r>
            <a:r>
              <a:rPr lang="lv-LV" sz="2800" b="1" dirty="0"/>
              <a:t>cilvēka darbs</a:t>
            </a:r>
            <a:r>
              <a:rPr lang="lv-LV" sz="2800" dirty="0"/>
              <a:t>.</a:t>
            </a:r>
          </a:p>
          <a:p>
            <a:pPr>
              <a:buFontTx/>
              <a:buChar char="•"/>
            </a:pPr>
            <a:r>
              <a:rPr lang="lv-LV" sz="2800" dirty="0" smtClean="0"/>
              <a:t>Bet</a:t>
            </a:r>
            <a:r>
              <a:rPr lang="lv-LV" sz="2800" b="1" dirty="0" smtClean="0"/>
              <a:t> </a:t>
            </a:r>
            <a:r>
              <a:rPr lang="lv-LV" sz="2800" b="1" dirty="0"/>
              <a:t>Dievs</a:t>
            </a:r>
            <a:r>
              <a:rPr lang="lv-LV" sz="2800" dirty="0"/>
              <a:t> </a:t>
            </a:r>
            <a:r>
              <a:rPr lang="lv-LV" sz="2800" dirty="0" smtClean="0"/>
              <a:t>taču ir </a:t>
            </a:r>
            <a:r>
              <a:rPr lang="lv-LV" sz="2800" dirty="0"/>
              <a:t>tas, kas </a:t>
            </a:r>
            <a:r>
              <a:rPr lang="lv-LV" sz="2800" dirty="0" smtClean="0"/>
              <a:t>ir licis iesētām </a:t>
            </a:r>
            <a:r>
              <a:rPr lang="lv-LV" sz="2800" b="1" dirty="0" smtClean="0"/>
              <a:t>sēklām</a:t>
            </a:r>
            <a:r>
              <a:rPr lang="lv-LV" sz="2800" dirty="0" smtClean="0"/>
              <a:t> </a:t>
            </a:r>
            <a:r>
              <a:rPr lang="lv-LV" sz="2800" b="1" dirty="0" smtClean="0"/>
              <a:t>augt un nest augļus savā laikā.</a:t>
            </a:r>
            <a:endParaRPr lang="lv-LV" sz="2800" b="1" dirty="0"/>
          </a:p>
        </p:txBody>
      </p:sp>
      <p:pic>
        <p:nvPicPr>
          <p:cNvPr id="5" name="Picture 5"/>
          <p:cNvPicPr>
            <a:picLocks noChangeAspect="1" noChangeArrowheads="1"/>
          </p:cNvPicPr>
          <p:nvPr/>
        </p:nvPicPr>
        <p:blipFill>
          <a:blip r:embed="rId2" cstate="print"/>
          <a:srcRect/>
          <a:stretch>
            <a:fillRect/>
          </a:stretch>
        </p:blipFill>
        <p:spPr bwMode="auto">
          <a:xfrm>
            <a:off x="714348" y="3357562"/>
            <a:ext cx="7620000"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5"/>
          <p:cNvSpPr>
            <a:spLocks noChangeArrowheads="1"/>
          </p:cNvSpPr>
          <p:nvPr/>
        </p:nvSpPr>
        <p:spPr bwMode="auto">
          <a:xfrm>
            <a:off x="0" y="0"/>
            <a:ext cx="9144000" cy="2246769"/>
          </a:xfrm>
          <a:prstGeom prst="rect">
            <a:avLst/>
          </a:prstGeom>
          <a:noFill/>
          <a:ln w="9525">
            <a:noFill/>
            <a:miter lim="800000"/>
            <a:headEnd/>
            <a:tailEnd/>
          </a:ln>
        </p:spPr>
        <p:txBody>
          <a:bodyPr>
            <a:spAutoFit/>
          </a:bodyPr>
          <a:lstStyle/>
          <a:p>
            <a:pPr algn="just"/>
            <a:r>
              <a:rPr lang="lv-LV" sz="2800" i="1" dirty="0"/>
              <a:t>35 Vai jūs nesakāt: vēl četri mēneši, tad nāk pļaujamais laiks? - Redziet, Es jums saku: paceliet savas acis un skatiet druvas, jo viņas ir baltas pļaujai. 36 Jau pļāvējs dabū algu un vāc augļus mūžīgai dzīvībai, lai kopā priecātos sējējs un pļāvējs.</a:t>
            </a:r>
          </a:p>
        </p:txBody>
      </p:sp>
      <p:sp>
        <p:nvSpPr>
          <p:cNvPr id="53" name="Rectangle 52"/>
          <p:cNvSpPr>
            <a:spLocks noChangeArrowheads="1"/>
          </p:cNvSpPr>
          <p:nvPr/>
        </p:nvSpPr>
        <p:spPr bwMode="auto">
          <a:xfrm>
            <a:off x="0" y="2285992"/>
            <a:ext cx="4067944" cy="4708981"/>
          </a:xfrm>
          <a:prstGeom prst="rect">
            <a:avLst/>
          </a:prstGeom>
          <a:noFill/>
          <a:ln w="9525">
            <a:noFill/>
            <a:miter lim="800000"/>
            <a:headEnd/>
            <a:tailEnd/>
          </a:ln>
        </p:spPr>
        <p:txBody>
          <a:bodyPr wrap="square">
            <a:spAutoFit/>
          </a:bodyPr>
          <a:lstStyle/>
          <a:p>
            <a:pPr>
              <a:buFont typeface="Arial" pitchFamily="34" charset="0"/>
              <a:buChar char="•"/>
            </a:pPr>
            <a:r>
              <a:rPr lang="lv-LV" sz="3000" dirty="0" smtClean="0"/>
              <a:t>Kā mēs zinām, ka </a:t>
            </a:r>
            <a:r>
              <a:rPr lang="lv-LV" sz="3000" b="1" dirty="0" smtClean="0"/>
              <a:t>tuvojas pļaujamais laiks?</a:t>
            </a:r>
            <a:endParaRPr lang="lv-LV" sz="3000" b="1" dirty="0"/>
          </a:p>
          <a:p>
            <a:pPr>
              <a:buFont typeface="Arial" pitchFamily="34" charset="0"/>
              <a:buChar char="•"/>
            </a:pPr>
            <a:r>
              <a:rPr lang="lv-LV" sz="3000" dirty="0" smtClean="0"/>
              <a:t>Katrs, kas </a:t>
            </a:r>
            <a:r>
              <a:rPr lang="lv-LV" sz="3000" b="1" dirty="0" smtClean="0"/>
              <a:t>darbojas ar zemi</a:t>
            </a:r>
            <a:r>
              <a:rPr lang="lv-LV" sz="3000" dirty="0" smtClean="0"/>
              <a:t>, </a:t>
            </a:r>
            <a:r>
              <a:rPr lang="lv-LV" sz="3000" b="1" dirty="0" smtClean="0"/>
              <a:t>gaida uz ražu</a:t>
            </a:r>
            <a:r>
              <a:rPr lang="lv-LV" sz="3000" dirty="0" smtClean="0"/>
              <a:t>, un zina, ka </a:t>
            </a:r>
            <a:r>
              <a:rPr lang="lv-LV" sz="3000" b="1" dirty="0" smtClean="0"/>
              <a:t>bez darba ražu ievākt nav iespējams</a:t>
            </a:r>
            <a:r>
              <a:rPr lang="lv-LV" sz="3000" dirty="0" smtClean="0"/>
              <a:t>!</a:t>
            </a:r>
          </a:p>
          <a:p>
            <a:pPr>
              <a:buFont typeface="Arial" pitchFamily="34" charset="0"/>
              <a:buChar char="•"/>
            </a:pPr>
            <a:r>
              <a:rPr lang="lv-LV" sz="3000" b="1" dirty="0" smtClean="0"/>
              <a:t>Un tomēr viss no Dieva žēlastības.</a:t>
            </a:r>
            <a:endParaRPr lang="en-US" sz="3000" dirty="0"/>
          </a:p>
        </p:txBody>
      </p:sp>
      <p:pic>
        <p:nvPicPr>
          <p:cNvPr id="13314" name="Picture 2" descr="Tēma: Ražas laiks — Santa"/>
          <p:cNvPicPr>
            <a:picLocks noChangeAspect="1" noChangeArrowheads="1"/>
          </p:cNvPicPr>
          <p:nvPr/>
        </p:nvPicPr>
        <p:blipFill>
          <a:blip r:embed="rId2" cstate="print"/>
          <a:srcRect/>
          <a:stretch>
            <a:fillRect/>
          </a:stretch>
        </p:blipFill>
        <p:spPr bwMode="auto">
          <a:xfrm>
            <a:off x="3995936" y="2204863"/>
            <a:ext cx="5148064" cy="4653137"/>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677"/>
                                        </p:tgtEl>
                                        <p:attrNameLst>
                                          <p:attrName>style.visibility</p:attrName>
                                        </p:attrNameLst>
                                      </p:cBhvr>
                                      <p:to>
                                        <p:strVal val="visible"/>
                                      </p:to>
                                    </p:set>
                                    <p:anim calcmode="lin" valueType="num">
                                      <p:cBhvr additive="base">
                                        <p:cTn id="7" dur="500" fill="hold"/>
                                        <p:tgtEl>
                                          <p:spTgt spid="28677"/>
                                        </p:tgtEl>
                                        <p:attrNameLst>
                                          <p:attrName>ppt_x</p:attrName>
                                        </p:attrNameLst>
                                      </p:cBhvr>
                                      <p:tavLst>
                                        <p:tav tm="0">
                                          <p:val>
                                            <p:strVal val="#ppt_x"/>
                                          </p:val>
                                        </p:tav>
                                        <p:tav tm="100000">
                                          <p:val>
                                            <p:strVal val="#ppt_x"/>
                                          </p:val>
                                        </p:tav>
                                      </p:tavLst>
                                    </p:anim>
                                    <p:anim calcmode="lin" valueType="num">
                                      <p:cBhvr additive="base">
                                        <p:cTn id="8" dur="500" fill="hold"/>
                                        <p:tgtEl>
                                          <p:spTgt spid="2867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3314"/>
                                        </p:tgtEl>
                                        <p:attrNameLst>
                                          <p:attrName>style.visibility</p:attrName>
                                        </p:attrNameLst>
                                      </p:cBhvr>
                                      <p:to>
                                        <p:strVal val="visible"/>
                                      </p:to>
                                    </p:set>
                                    <p:animEffect transition="in" filter="fade">
                                      <p:cBhvr>
                                        <p:cTn id="11" dur="2000"/>
                                        <p:tgtEl>
                                          <p:spTgt spid="1331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5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 y="188640"/>
            <a:ext cx="9144000" cy="1071563"/>
          </a:xfrm>
        </p:spPr>
        <p:txBody>
          <a:bodyPr/>
          <a:lstStyle/>
          <a:p>
            <a:pPr eaLnBrk="1" hangingPunct="1"/>
            <a:r>
              <a:rPr lang="lv-LV" b="1" dirty="0" smtClean="0"/>
              <a:t>Pateicība Dievam par to, kas veikala plauktos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4</a:t>
            </a:fld>
            <a:endParaRPr lang="lv-LV" smtClean="0"/>
          </a:p>
        </p:txBody>
      </p:sp>
      <p:pic>
        <p:nvPicPr>
          <p:cNvPr id="7" name="Picture 2" descr="Saistīts attēls"/>
          <p:cNvPicPr>
            <a:picLocks noChangeAspect="1" noChangeArrowheads="1"/>
          </p:cNvPicPr>
          <p:nvPr/>
        </p:nvPicPr>
        <p:blipFill>
          <a:blip r:embed="rId2" cstate="print"/>
          <a:srcRect/>
          <a:stretch>
            <a:fillRect/>
          </a:stretch>
        </p:blipFill>
        <p:spPr bwMode="auto">
          <a:xfrm>
            <a:off x="31842" y="1428736"/>
            <a:ext cx="9112158" cy="542926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Saistīts attēls"/>
          <p:cNvPicPr>
            <a:picLocks noChangeAspect="1" noChangeArrowheads="1"/>
          </p:cNvPicPr>
          <p:nvPr/>
        </p:nvPicPr>
        <p:blipFill>
          <a:blip r:embed="rId2" cstate="print"/>
          <a:srcRect/>
          <a:stretch>
            <a:fillRect/>
          </a:stretch>
        </p:blipFill>
        <p:spPr bwMode="auto">
          <a:xfrm>
            <a:off x="31842" y="2420888"/>
            <a:ext cx="9112158" cy="4437112"/>
          </a:xfrm>
          <a:prstGeom prst="rect">
            <a:avLst/>
          </a:prstGeom>
          <a:ln>
            <a:noFill/>
          </a:ln>
          <a:effectLst>
            <a:softEdge rad="112500"/>
          </a:effectLst>
        </p:spPr>
      </p:pic>
      <p:sp>
        <p:nvSpPr>
          <p:cNvPr id="9218" name="Rectangle 2"/>
          <p:cNvSpPr>
            <a:spLocks noGrp="1" noChangeArrowheads="1"/>
          </p:cNvSpPr>
          <p:nvPr>
            <p:ph type="title"/>
          </p:nvPr>
        </p:nvSpPr>
        <p:spPr>
          <a:xfrm>
            <a:off x="0" y="0"/>
            <a:ext cx="9144000" cy="777875"/>
          </a:xfrm>
        </p:spPr>
        <p:txBody>
          <a:bodyPr/>
          <a:lstStyle/>
          <a:p>
            <a:pPr eaLnBrk="1" hangingPunct="1"/>
            <a:r>
              <a:rPr lang="lv-LV" b="1" dirty="0" smtClean="0">
                <a:solidFill>
                  <a:schemeClr val="tx1"/>
                </a:solidFill>
              </a:rPr>
              <a:t>Pateicība Dievam!</a:t>
            </a:r>
          </a:p>
        </p:txBody>
      </p:sp>
      <p:pic>
        <p:nvPicPr>
          <p:cNvPr id="8195" name="Picture 4"/>
          <p:cNvPicPr>
            <a:picLocks noChangeAspect="1" noChangeArrowheads="1"/>
          </p:cNvPicPr>
          <p:nvPr/>
        </p:nvPicPr>
        <p:blipFill>
          <a:blip r:embed="rId3" cstate="print"/>
          <a:srcRect r="3586"/>
          <a:stretch>
            <a:fillRect/>
          </a:stretch>
        </p:blipFill>
        <p:spPr bwMode="auto">
          <a:xfrm>
            <a:off x="0" y="2402646"/>
            <a:ext cx="4211960" cy="4455354"/>
          </a:xfrm>
          <a:prstGeom prst="rect">
            <a:avLst/>
          </a:prstGeom>
          <a:ln>
            <a:noFill/>
          </a:ln>
          <a:effectLst>
            <a:softEdge rad="112500"/>
          </a:effectLst>
        </p:spPr>
      </p:pic>
      <p:pic>
        <p:nvPicPr>
          <p:cNvPr id="8196" name="Picture 5"/>
          <p:cNvPicPr>
            <a:picLocks noChangeAspect="1" noChangeArrowheads="1"/>
          </p:cNvPicPr>
          <p:nvPr/>
        </p:nvPicPr>
        <p:blipFill>
          <a:blip r:embed="rId4" cstate="print"/>
          <a:srcRect/>
          <a:stretch>
            <a:fillRect/>
          </a:stretch>
        </p:blipFill>
        <p:spPr bwMode="auto">
          <a:xfrm>
            <a:off x="5364088" y="548680"/>
            <a:ext cx="3779912" cy="2045919"/>
          </a:xfrm>
          <a:prstGeom prst="rect">
            <a:avLst/>
          </a:prstGeom>
          <a:ln>
            <a:noFill/>
          </a:ln>
          <a:effectLst>
            <a:softEdge rad="112500"/>
          </a:effectLst>
        </p:spPr>
      </p:pic>
      <p:pic>
        <p:nvPicPr>
          <p:cNvPr id="8200" name="Picture 9"/>
          <p:cNvPicPr>
            <a:picLocks noChangeAspect="1" noChangeArrowheads="1"/>
          </p:cNvPicPr>
          <p:nvPr/>
        </p:nvPicPr>
        <p:blipFill>
          <a:blip r:embed="rId5" cstate="print"/>
          <a:srcRect l="12687"/>
          <a:stretch>
            <a:fillRect/>
          </a:stretch>
        </p:blipFill>
        <p:spPr bwMode="auto">
          <a:xfrm>
            <a:off x="6660232" y="2432349"/>
            <a:ext cx="2483768" cy="4237309"/>
          </a:xfrm>
          <a:prstGeom prst="rect">
            <a:avLst/>
          </a:prstGeom>
          <a:ln>
            <a:noFill/>
          </a:ln>
          <a:effectLst>
            <a:softEdge rad="112500"/>
          </a:effectLst>
        </p:spPr>
      </p:pic>
      <p:sp>
        <p:nvSpPr>
          <p:cNvPr id="9225" name="Rectangle 8"/>
          <p:cNvSpPr>
            <a:spLocks noChangeArrowheads="1"/>
          </p:cNvSpPr>
          <p:nvPr/>
        </p:nvSpPr>
        <p:spPr bwMode="auto">
          <a:xfrm>
            <a:off x="0" y="620688"/>
            <a:ext cx="5652120" cy="1815882"/>
          </a:xfrm>
          <a:prstGeom prst="rect">
            <a:avLst/>
          </a:prstGeom>
          <a:noFill/>
          <a:ln w="9525">
            <a:noFill/>
            <a:miter lim="800000"/>
            <a:headEnd/>
            <a:tailEnd/>
          </a:ln>
        </p:spPr>
        <p:txBody>
          <a:bodyPr wrap="square">
            <a:spAutoFit/>
          </a:bodyPr>
          <a:lstStyle/>
          <a:p>
            <a:pPr>
              <a:buFont typeface="Arial" charset="0"/>
              <a:buChar char="•"/>
            </a:pPr>
            <a:r>
              <a:rPr lang="lv-LV" sz="2800" dirty="0" smtClean="0"/>
              <a:t>Mēs bieži </a:t>
            </a:r>
            <a:r>
              <a:rPr lang="lv-LV" sz="2800" b="1" dirty="0" smtClean="0"/>
              <a:t>mācām bērnus veikalā</a:t>
            </a:r>
            <a:r>
              <a:rPr lang="lv-LV" sz="2800" dirty="0" smtClean="0"/>
              <a:t> un citur </a:t>
            </a:r>
            <a:r>
              <a:rPr lang="lv-LV" sz="2800" b="1" dirty="0" smtClean="0"/>
              <a:t>teikt</a:t>
            </a:r>
            <a:r>
              <a:rPr lang="lv-LV" sz="2800" dirty="0" smtClean="0"/>
              <a:t> “</a:t>
            </a:r>
            <a:r>
              <a:rPr lang="lv-LV" sz="2800" b="1" dirty="0" smtClean="0"/>
              <a:t>paldies</a:t>
            </a:r>
            <a:r>
              <a:rPr lang="lv-LV" sz="2800" dirty="0" smtClean="0"/>
              <a:t>”</a:t>
            </a:r>
          </a:p>
          <a:p>
            <a:pPr>
              <a:buFont typeface="Arial" charset="0"/>
              <a:buChar char="•"/>
            </a:pPr>
            <a:r>
              <a:rPr lang="lv-LV" sz="2800" dirty="0" smtClean="0"/>
              <a:t>Vai </a:t>
            </a:r>
            <a:r>
              <a:rPr lang="lv-LV" sz="2800" b="1" dirty="0" smtClean="0"/>
              <a:t>mācam bērnus</a:t>
            </a:r>
            <a:r>
              <a:rPr lang="lv-LV" sz="2800" dirty="0" smtClean="0"/>
              <a:t>, ka aiz visas </a:t>
            </a:r>
            <a:r>
              <a:rPr lang="lv-LV" sz="2800" b="1" dirty="0" smtClean="0"/>
              <a:t>ražas</a:t>
            </a:r>
            <a:r>
              <a:rPr lang="lv-LV" sz="2800" dirty="0" smtClean="0"/>
              <a:t> stāv </a:t>
            </a:r>
            <a:r>
              <a:rPr lang="lv-LV" sz="2800" b="1" dirty="0" smtClean="0"/>
              <a:t>Dievs</a:t>
            </a:r>
            <a:r>
              <a:rPr lang="lv-LV" sz="2800" dirty="0" smtClean="0"/>
              <a:t>, </a:t>
            </a:r>
            <a:r>
              <a:rPr lang="lv-LV" sz="2800" b="1" dirty="0" smtClean="0"/>
              <a:t>tas Kungs</a:t>
            </a:r>
            <a:r>
              <a:rPr lang="lv-LV" sz="2800" dirty="0" smtClean="0"/>
              <a:t>? </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218"/>
                                        </p:tgtEl>
                                        <p:attrNameLst>
                                          <p:attrName>style.visibility</p:attrName>
                                        </p:attrNameLst>
                                      </p:cBhvr>
                                      <p:to>
                                        <p:strVal val="visible"/>
                                      </p:to>
                                    </p:set>
                                    <p:anim calcmode="lin" valueType="num">
                                      <p:cBhvr additive="base">
                                        <p:cTn id="7" dur="500" fill="hold"/>
                                        <p:tgtEl>
                                          <p:spTgt spid="9218"/>
                                        </p:tgtEl>
                                        <p:attrNameLst>
                                          <p:attrName>ppt_x</p:attrName>
                                        </p:attrNameLst>
                                      </p:cBhvr>
                                      <p:tavLst>
                                        <p:tav tm="0">
                                          <p:val>
                                            <p:strVal val="#ppt_x"/>
                                          </p:val>
                                        </p:tav>
                                        <p:tav tm="100000">
                                          <p:val>
                                            <p:strVal val="#ppt_x"/>
                                          </p:val>
                                        </p:tav>
                                      </p:tavLst>
                                    </p:anim>
                                    <p:anim calcmode="lin" valueType="num">
                                      <p:cBhvr additive="base">
                                        <p:cTn id="8" dur="500" fill="hold"/>
                                        <p:tgtEl>
                                          <p:spTgt spid="921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6"/>
                                        </p:tgtEl>
                                        <p:attrNameLst>
                                          <p:attrName>style.visibility</p:attrName>
                                        </p:attrNameLst>
                                      </p:cBhvr>
                                      <p:to>
                                        <p:strVal val="visible"/>
                                      </p:to>
                                    </p:set>
                                    <p:animEffect transition="in" filter="fade">
                                      <p:cBhvr>
                                        <p:cTn id="11" dur="2000"/>
                                        <p:tgtEl>
                                          <p:spTgt spid="819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9225">
                                            <p:txEl>
                                              <p:pRg st="0" end="0"/>
                                            </p:txEl>
                                          </p:spTgt>
                                        </p:tgtEl>
                                        <p:attrNameLst>
                                          <p:attrName>style.visibility</p:attrName>
                                        </p:attrNameLst>
                                      </p:cBhvr>
                                      <p:to>
                                        <p:strVal val="visible"/>
                                      </p:to>
                                    </p:set>
                                    <p:anim calcmode="lin" valueType="num">
                                      <p:cBhvr additive="base">
                                        <p:cTn id="15" dur="500" fill="hold"/>
                                        <p:tgtEl>
                                          <p:spTgt spid="922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922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9225">
                                            <p:txEl>
                                              <p:pRg st="1" end="1"/>
                                            </p:txEl>
                                          </p:spTgt>
                                        </p:tgtEl>
                                        <p:attrNameLst>
                                          <p:attrName>style.visibility</p:attrName>
                                        </p:attrNameLst>
                                      </p:cBhvr>
                                      <p:to>
                                        <p:strVal val="visible"/>
                                      </p:to>
                                    </p:set>
                                    <p:anim calcmode="lin" valueType="num">
                                      <p:cBhvr additive="base">
                                        <p:cTn id="20" dur="500" fill="hold"/>
                                        <p:tgtEl>
                                          <p:spTgt spid="9225">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9225">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200"/>
                                        </p:tgtEl>
                                        <p:attrNameLst>
                                          <p:attrName>style.visibility</p:attrName>
                                        </p:attrNameLst>
                                      </p:cBhvr>
                                      <p:to>
                                        <p:strVal val="visible"/>
                                      </p:to>
                                    </p:set>
                                    <p:animEffect transition="in" filter="fade">
                                      <p:cBhvr>
                                        <p:cTn id="25" dur="2000"/>
                                        <p:tgtEl>
                                          <p:spTgt spid="8200"/>
                                        </p:tgtEl>
                                      </p:cBhvr>
                                    </p:animEffect>
                                  </p:childTnLst>
                                </p:cTn>
                              </p:par>
                            </p:childTnLst>
                          </p:cTn>
                        </p:par>
                        <p:par>
                          <p:cTn id="26" fill="hold">
                            <p:stCondLst>
                              <p:cond delay="5000"/>
                            </p:stCondLst>
                            <p:childTnLst>
                              <p:par>
                                <p:cTn id="27" presetID="10" presetClass="entr" presetSubtype="0" fill="hold" nodeType="afterEffect">
                                  <p:stCondLst>
                                    <p:cond delay="0"/>
                                  </p:stCondLst>
                                  <p:childTnLst>
                                    <p:set>
                                      <p:cBhvr>
                                        <p:cTn id="28" dur="1" fill="hold">
                                          <p:stCondLst>
                                            <p:cond delay="0"/>
                                          </p:stCondLst>
                                        </p:cTn>
                                        <p:tgtEl>
                                          <p:spTgt spid="8195"/>
                                        </p:tgtEl>
                                        <p:attrNameLst>
                                          <p:attrName>style.visibility</p:attrName>
                                        </p:attrNameLst>
                                      </p:cBhvr>
                                      <p:to>
                                        <p:strVal val="visible"/>
                                      </p:to>
                                    </p:set>
                                    <p:animEffect transition="in" filter="fade">
                                      <p:cBhvr>
                                        <p:cTn id="29"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Attēlu rezultāti vaicājumam “agrārā reforma”"/>
          <p:cNvPicPr>
            <a:picLocks noChangeAspect="1" noChangeArrowheads="1"/>
          </p:cNvPicPr>
          <p:nvPr/>
        </p:nvPicPr>
        <p:blipFill>
          <a:blip r:embed="rId2" cstate="print"/>
          <a:srcRect/>
          <a:stretch>
            <a:fillRect/>
          </a:stretch>
        </p:blipFill>
        <p:spPr bwMode="auto">
          <a:xfrm flipH="1">
            <a:off x="0" y="3214686"/>
            <a:ext cx="9144000" cy="3643314"/>
          </a:xfrm>
          <a:prstGeom prst="rect">
            <a:avLst/>
          </a:prstGeom>
          <a:noFill/>
        </p:spPr>
      </p:pic>
      <p:sp>
        <p:nvSpPr>
          <p:cNvPr id="2" name="Title 1"/>
          <p:cNvSpPr>
            <a:spLocks noGrp="1"/>
          </p:cNvSpPr>
          <p:nvPr>
            <p:ph type="title"/>
          </p:nvPr>
        </p:nvSpPr>
        <p:spPr>
          <a:xfrm>
            <a:off x="428596" y="-99392"/>
            <a:ext cx="8229600" cy="857232"/>
          </a:xfrm>
        </p:spPr>
        <p:txBody>
          <a:bodyPr/>
          <a:lstStyle/>
          <a:p>
            <a:r>
              <a:rPr lang="lv-LV" b="1" dirty="0" smtClean="0"/>
              <a:t>Senāk</a:t>
            </a:r>
            <a:endParaRPr lang="en-US" b="1" dirty="0"/>
          </a:p>
        </p:txBody>
      </p:sp>
      <p:sp>
        <p:nvSpPr>
          <p:cNvPr id="3" name="Content Placeholder 2"/>
          <p:cNvSpPr>
            <a:spLocks noGrp="1"/>
          </p:cNvSpPr>
          <p:nvPr>
            <p:ph idx="1"/>
          </p:nvPr>
        </p:nvSpPr>
        <p:spPr>
          <a:xfrm>
            <a:off x="0" y="548680"/>
            <a:ext cx="9144000" cy="4525963"/>
          </a:xfrm>
        </p:spPr>
        <p:txBody>
          <a:bodyPr/>
          <a:lstStyle/>
          <a:p>
            <a:r>
              <a:rPr lang="lv-LV" sz="2800" b="1" dirty="0" smtClean="0"/>
              <a:t>Zemnieks</a:t>
            </a:r>
            <a:r>
              <a:rPr lang="lv-LV" sz="2800" dirty="0" smtClean="0"/>
              <a:t>, pirms sāka sēt, </a:t>
            </a:r>
            <a:r>
              <a:rPr lang="lv-LV" sz="2800" b="1" dirty="0" smtClean="0"/>
              <a:t>nometās ceļos</a:t>
            </a:r>
            <a:r>
              <a:rPr lang="lv-LV" sz="2800" dirty="0" smtClean="0"/>
              <a:t> vagas galā, lai </a:t>
            </a:r>
            <a:r>
              <a:rPr lang="lv-LV" sz="2800" b="1" dirty="0" smtClean="0"/>
              <a:t>lūgtu Dievu par labu ražu</a:t>
            </a:r>
            <a:r>
              <a:rPr lang="lv-LV" sz="2800" dirty="0" smtClean="0"/>
              <a:t>, jo viņš nezināja, vai viņam </a:t>
            </a:r>
            <a:r>
              <a:rPr lang="lv-LV" sz="2800" b="1" dirty="0" smtClean="0"/>
              <a:t>izaugs pietiekami visai ziemai</a:t>
            </a:r>
            <a:r>
              <a:rPr lang="lv-LV" sz="2800" dirty="0" smtClean="0"/>
              <a:t>.</a:t>
            </a:r>
          </a:p>
          <a:p>
            <a:r>
              <a:rPr lang="lv-LV" sz="2800" b="1" dirty="0" smtClean="0"/>
              <a:t>Simtiem</a:t>
            </a:r>
            <a:r>
              <a:rPr lang="lv-LV" sz="2800" dirty="0" smtClean="0"/>
              <a:t> un </a:t>
            </a:r>
            <a:r>
              <a:rPr lang="lv-LV" sz="2800" b="1" dirty="0" smtClean="0"/>
              <a:t>tūkstošiem gadu </a:t>
            </a:r>
            <a:r>
              <a:rPr lang="lv-LV" sz="2800" dirty="0" smtClean="0"/>
              <a:t>cilvēku bija tā dzīvojuši, ka nezināja vai pietiks, un ja </a:t>
            </a:r>
            <a:r>
              <a:rPr lang="lv-LV" sz="2800" b="1" dirty="0" smtClean="0"/>
              <a:t>pietrūka</a:t>
            </a:r>
            <a:r>
              <a:rPr lang="lv-LV" sz="2800" dirty="0" smtClean="0"/>
              <a:t>, tad </a:t>
            </a:r>
            <a:r>
              <a:rPr lang="lv-LV" sz="2800" b="1" dirty="0" smtClean="0"/>
              <a:t>bagātie</a:t>
            </a:r>
            <a:r>
              <a:rPr lang="lv-LV" sz="2800" dirty="0" smtClean="0"/>
              <a:t> </a:t>
            </a:r>
            <a:r>
              <a:rPr lang="lv-LV" sz="2800" b="1" dirty="0" smtClean="0"/>
              <a:t>nepadalījās </a:t>
            </a:r>
            <a:r>
              <a:rPr lang="lv-LV" sz="2800" dirty="0" smtClean="0"/>
              <a:t>un daudzi tā arī </a:t>
            </a:r>
            <a:r>
              <a:rPr lang="lv-LV" sz="2800" b="1" dirty="0" smtClean="0"/>
              <a:t>nomira badā</a:t>
            </a:r>
            <a:r>
              <a:rPr lang="lv-LV" sz="2800" dirty="0" smtClean="0"/>
              <a:t>.</a:t>
            </a:r>
          </a:p>
          <a:p>
            <a:r>
              <a:rPr lang="lv-LV" sz="2800" dirty="0" smtClean="0"/>
              <a:t>Šodien mums Latvijā </a:t>
            </a:r>
            <a:r>
              <a:rPr lang="lv-LV" sz="2800" b="1" dirty="0" smtClean="0"/>
              <a:t>nevienam</a:t>
            </a:r>
            <a:r>
              <a:rPr lang="lv-LV" sz="2800" dirty="0" smtClean="0"/>
              <a:t>, paldies Dievam, </a:t>
            </a:r>
            <a:r>
              <a:rPr lang="lv-LV" sz="2800" b="1" dirty="0" smtClean="0"/>
              <a:t>bada nāve nedraud</a:t>
            </a:r>
            <a:r>
              <a:rPr lang="lv-LV" sz="2800" dirty="0" smtClean="0"/>
              <a:t>.</a:t>
            </a:r>
          </a:p>
          <a:p>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fade">
                                      <p:cBhvr>
                                        <p:cTn id="11" dur="2000"/>
                                        <p:tgtEl>
                                          <p:spTgt spid="2560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childTnLst>
                                </p:cTn>
                              </p:par>
                            </p:childTnLst>
                          </p:cTn>
                        </p:par>
                        <p:par>
                          <p:cTn id="16" fill="hold">
                            <p:stCondLst>
                              <p:cond delay="4000"/>
                            </p:stCondLst>
                            <p:childTnLst>
                              <p:par>
                                <p:cTn id="17" presetID="10" presetClass="entr" presetSubtype="0" fill="hold" nodeType="after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2000"/>
                                        <p:tgtEl>
                                          <p:spTgt spid="3">
                                            <p:txEl>
                                              <p:pRg st="1" end="1"/>
                                            </p:txEl>
                                          </p:spTgt>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Wandering in the desert - The Jerusalem Post"/>
          <p:cNvPicPr>
            <a:picLocks noChangeAspect="1" noChangeArrowheads="1"/>
          </p:cNvPicPr>
          <p:nvPr/>
        </p:nvPicPr>
        <p:blipFill>
          <a:blip r:embed="rId2" cstate="print"/>
          <a:srcRect/>
          <a:stretch>
            <a:fillRect/>
          </a:stretch>
        </p:blipFill>
        <p:spPr bwMode="auto">
          <a:xfrm>
            <a:off x="0" y="3068960"/>
            <a:ext cx="9144000" cy="3789040"/>
          </a:xfrm>
          <a:prstGeom prst="rect">
            <a:avLst/>
          </a:prstGeom>
          <a:noFill/>
        </p:spPr>
      </p:pic>
      <p:sp>
        <p:nvSpPr>
          <p:cNvPr id="28677" name="Rectangle 5"/>
          <p:cNvSpPr>
            <a:spLocks noChangeArrowheads="1"/>
          </p:cNvSpPr>
          <p:nvPr/>
        </p:nvSpPr>
        <p:spPr bwMode="auto">
          <a:xfrm>
            <a:off x="0" y="0"/>
            <a:ext cx="9144000" cy="1338828"/>
          </a:xfrm>
          <a:prstGeom prst="rect">
            <a:avLst/>
          </a:prstGeom>
          <a:noFill/>
          <a:ln w="9525">
            <a:noFill/>
            <a:miter lim="800000"/>
            <a:headEnd/>
            <a:tailEnd/>
          </a:ln>
        </p:spPr>
        <p:txBody>
          <a:bodyPr>
            <a:spAutoFit/>
          </a:bodyPr>
          <a:lstStyle/>
          <a:p>
            <a:pPr algn="just"/>
            <a:r>
              <a:rPr lang="lv-LV" sz="2700" b="1" i="1" dirty="0" smtClean="0"/>
              <a:t>2.Moz.16:35</a:t>
            </a:r>
            <a:r>
              <a:rPr lang="lv-LV" sz="2700" i="1" dirty="0" smtClean="0"/>
              <a:t> Un </a:t>
            </a:r>
            <a:r>
              <a:rPr lang="lv-LV" sz="2700" i="1" dirty="0" err="1" smtClean="0"/>
              <a:t>Israēla</a:t>
            </a:r>
            <a:r>
              <a:rPr lang="lv-LV" sz="2700" i="1" dirty="0" smtClean="0"/>
              <a:t> bērni ēda mannu četrdesmit gadus, līdz kamēr tie nāca tuvāk apdzīvotai zemei; viņi ēda mannu, līdz kamēr pienāca pie </a:t>
            </a:r>
            <a:r>
              <a:rPr lang="lv-LV" sz="2700" i="1" dirty="0" err="1" smtClean="0"/>
              <a:t>Kānaāna</a:t>
            </a:r>
            <a:r>
              <a:rPr lang="lv-LV" sz="2700" i="1" dirty="0" smtClean="0"/>
              <a:t> zemes robežām. </a:t>
            </a:r>
          </a:p>
        </p:txBody>
      </p:sp>
      <p:sp>
        <p:nvSpPr>
          <p:cNvPr id="53" name="Rectangle 52"/>
          <p:cNvSpPr>
            <a:spLocks noChangeArrowheads="1"/>
          </p:cNvSpPr>
          <p:nvPr/>
        </p:nvSpPr>
        <p:spPr bwMode="auto">
          <a:xfrm>
            <a:off x="0" y="1268760"/>
            <a:ext cx="9144000" cy="2862322"/>
          </a:xfrm>
          <a:prstGeom prst="rect">
            <a:avLst/>
          </a:prstGeom>
          <a:noFill/>
          <a:ln w="9525">
            <a:noFill/>
            <a:miter lim="800000"/>
            <a:headEnd/>
            <a:tailEnd/>
          </a:ln>
        </p:spPr>
        <p:txBody>
          <a:bodyPr wrap="square">
            <a:spAutoFit/>
          </a:bodyPr>
          <a:lstStyle/>
          <a:p>
            <a:pPr>
              <a:buFont typeface="Arial" pitchFamily="34" charset="0"/>
              <a:buChar char="•"/>
            </a:pPr>
            <a:r>
              <a:rPr lang="lv-LV" sz="3000" dirty="0" smtClean="0"/>
              <a:t>Kāds varbūt </a:t>
            </a:r>
            <a:r>
              <a:rPr lang="lv-LV" sz="3000" b="1" dirty="0" smtClean="0"/>
              <a:t>satraucās</a:t>
            </a:r>
            <a:r>
              <a:rPr lang="lv-LV" sz="3000" dirty="0" smtClean="0"/>
              <a:t> </a:t>
            </a:r>
            <a:r>
              <a:rPr lang="lv-LV" sz="3000" dirty="0" smtClean="0">
                <a:sym typeface="Wingdings" pitchFamily="2" charset="2"/>
              </a:rPr>
              <a:t> kā </a:t>
            </a:r>
            <a:r>
              <a:rPr lang="lv-LV" sz="3000" b="1" dirty="0" smtClean="0">
                <a:sym typeface="Wingdings" pitchFamily="2" charset="2"/>
              </a:rPr>
              <a:t>pārdzīvos ziemu</a:t>
            </a:r>
            <a:r>
              <a:rPr lang="lv-LV" sz="3000" dirty="0" smtClean="0">
                <a:sym typeface="Wingdings" pitchFamily="2" charset="2"/>
              </a:rPr>
              <a:t>, visam tik augstu </a:t>
            </a:r>
            <a:r>
              <a:rPr lang="lv-LV" sz="3000" b="1" dirty="0" smtClean="0">
                <a:sym typeface="Wingdings" pitchFamily="2" charset="2"/>
              </a:rPr>
              <a:t>ceļas cenas</a:t>
            </a:r>
            <a:r>
              <a:rPr lang="lv-LV" sz="3000" dirty="0" smtClean="0">
                <a:sym typeface="Wingdings" pitchFamily="2" charset="2"/>
              </a:rPr>
              <a:t>.</a:t>
            </a:r>
          </a:p>
          <a:p>
            <a:pPr>
              <a:buFont typeface="Arial" pitchFamily="34" charset="0"/>
              <a:buChar char="•"/>
            </a:pPr>
            <a:r>
              <a:rPr lang="lv-LV" sz="3000" dirty="0" smtClean="0">
                <a:sym typeface="Wingdings" pitchFamily="2" charset="2"/>
              </a:rPr>
              <a:t>Paskatīsimies – kā bija </a:t>
            </a:r>
            <a:r>
              <a:rPr lang="lv-LV" sz="3000" b="1" dirty="0" smtClean="0">
                <a:sym typeface="Wingdings" pitchFamily="2" charset="2"/>
              </a:rPr>
              <a:t>jūdu tautai tuksnesī </a:t>
            </a:r>
            <a:r>
              <a:rPr lang="lv-LV" sz="3000" dirty="0" smtClean="0">
                <a:sym typeface="Wingdings" pitchFamily="2" charset="2"/>
              </a:rPr>
              <a:t>– ne viņi varēja kaut ko </a:t>
            </a:r>
            <a:r>
              <a:rPr lang="lv-LV" sz="3000" b="1" dirty="0" smtClean="0">
                <a:sym typeface="Wingdings" pitchFamily="2" charset="2"/>
              </a:rPr>
              <a:t>iesēt</a:t>
            </a:r>
            <a:r>
              <a:rPr lang="lv-LV" sz="3000" dirty="0" smtClean="0">
                <a:sym typeface="Wingdings" pitchFamily="2" charset="2"/>
              </a:rPr>
              <a:t>, ne </a:t>
            </a:r>
            <a:r>
              <a:rPr lang="lv-LV" sz="3000" b="1" dirty="0" smtClean="0">
                <a:sym typeface="Wingdings" pitchFamily="2" charset="2"/>
              </a:rPr>
              <a:t>ražu novākt tuksnesī</a:t>
            </a:r>
            <a:r>
              <a:rPr lang="lv-LV" sz="3000" dirty="0" smtClean="0">
                <a:sym typeface="Wingdings" pitchFamily="2" charset="2"/>
              </a:rPr>
              <a:t>.</a:t>
            </a:r>
          </a:p>
          <a:p>
            <a:pPr>
              <a:buFont typeface="Arial" pitchFamily="34" charset="0"/>
              <a:buChar char="•"/>
            </a:pPr>
            <a:r>
              <a:rPr lang="lv-LV" sz="3000" dirty="0" smtClean="0">
                <a:sym typeface="Wingdings" pitchFamily="2" charset="2"/>
              </a:rPr>
              <a:t>Un tomēr </a:t>
            </a:r>
            <a:r>
              <a:rPr lang="lv-LV" sz="3000" b="1" dirty="0" smtClean="0">
                <a:sym typeface="Wingdings" pitchFamily="2" charset="2"/>
              </a:rPr>
              <a:t>Dievs</a:t>
            </a:r>
            <a:r>
              <a:rPr lang="lv-LV" sz="3000" dirty="0" smtClean="0">
                <a:sym typeface="Wingdings" pitchFamily="2" charset="2"/>
              </a:rPr>
              <a:t> par viņiem </a:t>
            </a:r>
            <a:r>
              <a:rPr lang="lv-LV" sz="3000" b="1" dirty="0" smtClean="0">
                <a:sym typeface="Wingdings" pitchFamily="2" charset="2"/>
              </a:rPr>
              <a:t>gādāja 40 gadu garumā tuksnesī</a:t>
            </a:r>
            <a:r>
              <a:rPr lang="lv-LV" sz="3000" dirty="0" smtClean="0">
                <a:sym typeface="Wingdings" pitchFamily="2" charset="2"/>
              </a:rPr>
              <a:t>.</a:t>
            </a: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677"/>
                                        </p:tgtEl>
                                        <p:attrNameLst>
                                          <p:attrName>style.visibility</p:attrName>
                                        </p:attrNameLst>
                                      </p:cBhvr>
                                      <p:to>
                                        <p:strVal val="visible"/>
                                      </p:to>
                                    </p:set>
                                    <p:anim calcmode="lin" valueType="num">
                                      <p:cBhvr additive="base">
                                        <p:cTn id="7" dur="500" fill="hold"/>
                                        <p:tgtEl>
                                          <p:spTgt spid="28677"/>
                                        </p:tgtEl>
                                        <p:attrNameLst>
                                          <p:attrName>ppt_x</p:attrName>
                                        </p:attrNameLst>
                                      </p:cBhvr>
                                      <p:tavLst>
                                        <p:tav tm="0">
                                          <p:val>
                                            <p:strVal val="#ppt_x"/>
                                          </p:val>
                                        </p:tav>
                                        <p:tav tm="100000">
                                          <p:val>
                                            <p:strVal val="#ppt_x"/>
                                          </p:val>
                                        </p:tav>
                                      </p:tavLst>
                                    </p:anim>
                                    <p:anim calcmode="lin" valueType="num">
                                      <p:cBhvr additive="base">
                                        <p:cTn id="8" dur="500" fill="hold"/>
                                        <p:tgtEl>
                                          <p:spTgt spid="2867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sz="2600" i="1" dirty="0" smtClean="0"/>
              <a:t>	</a:t>
            </a:r>
            <a:r>
              <a:rPr lang="lv-LV" sz="2600" b="1" i="1" dirty="0" smtClean="0"/>
              <a:t>1.Ķēn.17:</a:t>
            </a:r>
            <a:r>
              <a:rPr lang="lv-LV" sz="2600" i="1" dirty="0" smtClean="0"/>
              <a:t> 1 Bet Elija no </a:t>
            </a:r>
            <a:r>
              <a:rPr lang="lv-LV" sz="2600" i="1" dirty="0" err="1" smtClean="0"/>
              <a:t>Gileādas</a:t>
            </a:r>
            <a:r>
              <a:rPr lang="lv-LV" sz="2600" i="1" dirty="0" smtClean="0"/>
              <a:t> </a:t>
            </a:r>
            <a:r>
              <a:rPr lang="lv-LV" sz="2600" i="1" dirty="0" err="1" smtClean="0"/>
              <a:t>Tisbes</a:t>
            </a:r>
            <a:r>
              <a:rPr lang="lv-LV" sz="2600" i="1" dirty="0" smtClean="0"/>
              <a:t> sacīja </a:t>
            </a:r>
            <a:r>
              <a:rPr lang="lv-LV" sz="2600" i="1" dirty="0" err="1" smtClean="0"/>
              <a:t>Ahabam</a:t>
            </a:r>
            <a:r>
              <a:rPr lang="lv-LV" sz="2600" i="1" dirty="0" smtClean="0"/>
              <a:t>: "Tik tiešām, ka Tas Kungs, </a:t>
            </a:r>
            <a:r>
              <a:rPr lang="lv-LV" sz="2600" i="1" dirty="0" err="1" smtClean="0"/>
              <a:t>Israēla</a:t>
            </a:r>
            <a:r>
              <a:rPr lang="lv-LV" sz="2600" i="1" dirty="0" smtClean="0"/>
              <a:t> Dievs, dzīvo, kā priekšā es stāvu, šajos nākamajos gados nebūs ne rasas, ne lietus, kā vienīgi pēc mana vārda pavēles!“ 2 Un Tā Kunga vārds nāca pār viņu: 3 "Ej prom no šejienes un pagriezies pret austrumiem, un paslēpies </a:t>
            </a:r>
            <a:r>
              <a:rPr lang="lv-LV" sz="2600" i="1" dirty="0" err="1" smtClean="0"/>
              <a:t>Kritas</a:t>
            </a:r>
            <a:r>
              <a:rPr lang="lv-LV" sz="2600" i="1" dirty="0" smtClean="0"/>
              <a:t> līcī, kas ir Jordānas austrumos. 4 Un notiks tā: no upes tu dzersi, un Es esmu pavēlējis kraukļiem tevi tur apgādāt ar maizi.“ </a:t>
            </a:r>
            <a:endParaRPr lang="en-US" sz="2600" i="1" dirty="0" smtClean="0"/>
          </a:p>
        </p:txBody>
      </p:sp>
      <p:sp>
        <p:nvSpPr>
          <p:cNvPr id="7" name="Rectangle 6"/>
          <p:cNvSpPr>
            <a:spLocks noChangeArrowheads="1"/>
          </p:cNvSpPr>
          <p:nvPr/>
        </p:nvSpPr>
        <p:spPr bwMode="auto">
          <a:xfrm>
            <a:off x="0" y="2887663"/>
            <a:ext cx="5786438" cy="3970337"/>
          </a:xfrm>
          <a:prstGeom prst="rect">
            <a:avLst/>
          </a:prstGeom>
          <a:noFill/>
          <a:ln w="9525">
            <a:noFill/>
            <a:miter lim="800000"/>
            <a:headEnd/>
            <a:tailEnd/>
          </a:ln>
        </p:spPr>
        <p:txBody>
          <a:bodyPr>
            <a:spAutoFit/>
          </a:bodyPr>
          <a:lstStyle/>
          <a:p>
            <a:pPr>
              <a:buFontTx/>
              <a:buChar char="•"/>
            </a:pPr>
            <a:r>
              <a:rPr lang="lv-LV" sz="2800" b="1"/>
              <a:t>Ahabs</a:t>
            </a:r>
            <a:r>
              <a:rPr lang="lv-LV" sz="2800"/>
              <a:t> bija </a:t>
            </a:r>
            <a:r>
              <a:rPr lang="lv-LV" sz="2800" b="1"/>
              <a:t>ļauns ķēniņš </a:t>
            </a:r>
            <a:r>
              <a:rPr lang="lv-LV" sz="2800"/>
              <a:t>pār </a:t>
            </a:r>
            <a:r>
              <a:rPr lang="lv-LV" sz="2800" b="1"/>
              <a:t>Izraēlu</a:t>
            </a:r>
            <a:r>
              <a:rPr lang="lv-LV" sz="2800"/>
              <a:t>, kas </a:t>
            </a:r>
            <a:r>
              <a:rPr lang="lv-LV" sz="2800" b="1"/>
              <a:t>valdīja 22 gadus</a:t>
            </a:r>
            <a:r>
              <a:rPr lang="lv-LV" sz="2800"/>
              <a:t>.</a:t>
            </a:r>
          </a:p>
          <a:p>
            <a:pPr>
              <a:buFontTx/>
              <a:buChar char="•"/>
            </a:pPr>
            <a:r>
              <a:rPr lang="lv-LV" sz="2800"/>
              <a:t>“</a:t>
            </a:r>
            <a:r>
              <a:rPr lang="lv-LV" sz="2800" i="1"/>
              <a:t>Ahabs darīja to, kas ir ļauns Tā Kunga acīs, vēl vairāk nekā visi, kas bija bijuši pirms viņa</a:t>
            </a:r>
            <a:r>
              <a:rPr lang="lv-LV" sz="2800"/>
              <a:t>.” (1.Ķēn.16:30)</a:t>
            </a:r>
          </a:p>
          <a:p>
            <a:pPr>
              <a:buFontTx/>
              <a:buChar char="•"/>
            </a:pPr>
            <a:r>
              <a:rPr lang="lv-LV" sz="2800" b="1"/>
              <a:t>Dievs</a:t>
            </a:r>
            <a:r>
              <a:rPr lang="lv-LV" sz="2800"/>
              <a:t> sūtīja </a:t>
            </a:r>
            <a:r>
              <a:rPr lang="lv-LV" sz="2800" b="1"/>
              <a:t>sodu</a:t>
            </a:r>
            <a:r>
              <a:rPr lang="lv-LV" sz="2800"/>
              <a:t> pār </a:t>
            </a:r>
            <a:r>
              <a:rPr lang="lv-LV" sz="2800" b="1"/>
              <a:t>Ahaba valsti</a:t>
            </a:r>
            <a:r>
              <a:rPr lang="lv-LV" sz="2800"/>
              <a:t>, bet savu </a:t>
            </a:r>
            <a:r>
              <a:rPr lang="lv-LV" sz="2800" b="1"/>
              <a:t>ticīgos</a:t>
            </a:r>
            <a:r>
              <a:rPr lang="lv-LV" sz="2800"/>
              <a:t>, kā Eliju, Viņš </a:t>
            </a:r>
            <a:r>
              <a:rPr lang="lv-LV" sz="2800" b="1"/>
              <a:t>pasargāja!</a:t>
            </a:r>
            <a:endParaRPr lang="lv-LV" sz="2800"/>
          </a:p>
        </p:txBody>
      </p:sp>
      <p:sp>
        <p:nvSpPr>
          <p:cNvPr id="6148" name="Slide Number Placeholder 3"/>
          <p:cNvSpPr>
            <a:spLocks noGrp="1"/>
          </p:cNvSpPr>
          <p:nvPr>
            <p:ph type="sldNum" sz="quarter" idx="12"/>
          </p:nvPr>
        </p:nvSpPr>
        <p:spPr>
          <a:noFill/>
        </p:spPr>
        <p:txBody>
          <a:bodyPr/>
          <a:lstStyle/>
          <a:p>
            <a:fld id="{B7777EF6-429F-451A-B963-575A7882268A}" type="slidenum">
              <a:rPr lang="lv-LV" smtClean="0">
                <a:latin typeface="Arial" pitchFamily="34" charset="0"/>
              </a:rPr>
              <a:pPr/>
              <a:t>8</a:t>
            </a:fld>
            <a:endParaRPr lang="lv-LV" smtClean="0">
              <a:latin typeface="Arial" pitchFamily="34" charset="0"/>
            </a:endParaRPr>
          </a:p>
        </p:txBody>
      </p:sp>
      <p:pic>
        <p:nvPicPr>
          <p:cNvPr id="5126" name="Picture 6" descr="http://christchurchspokane.org/wp-content/uploads/2011/01/elijah-death-and-res.jpg"/>
          <p:cNvPicPr>
            <a:picLocks noChangeAspect="1" noChangeArrowheads="1"/>
          </p:cNvPicPr>
          <p:nvPr/>
        </p:nvPicPr>
        <p:blipFill>
          <a:blip r:embed="rId2" cstate="print"/>
          <a:srcRect/>
          <a:stretch>
            <a:fillRect/>
          </a:stretch>
        </p:blipFill>
        <p:spPr bwMode="auto">
          <a:xfrm>
            <a:off x="5214942" y="2708920"/>
            <a:ext cx="3929058" cy="41490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6"/>
                                        </p:tgtEl>
                                        <p:attrNameLst>
                                          <p:attrName>style.visibility</p:attrName>
                                        </p:attrNameLst>
                                      </p:cBhvr>
                                      <p:to>
                                        <p:strVal val="visible"/>
                                      </p:to>
                                    </p:set>
                                    <p:animEffect transition="in" filter="fade">
                                      <p:cBhvr>
                                        <p:cTn id="11" dur="2000"/>
                                        <p:tgtEl>
                                          <p:spTgt spid="51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188" y="0"/>
            <a:ext cx="9501188" cy="1557338"/>
          </a:xfrm>
        </p:spPr>
        <p:txBody>
          <a:bodyPr/>
          <a:lstStyle/>
          <a:p>
            <a:pPr algn="just" eaLnBrk="1" hangingPunct="1">
              <a:lnSpc>
                <a:spcPct val="80000"/>
              </a:lnSpc>
              <a:buFontTx/>
              <a:buNone/>
            </a:pPr>
            <a:r>
              <a:rPr lang="lv-LV" sz="2800" i="1" dirty="0" smtClean="0"/>
              <a:t>   </a:t>
            </a:r>
            <a:r>
              <a:rPr lang="lv-LV" sz="2800" b="1" i="1" dirty="0" smtClean="0"/>
              <a:t>1.Ķēn.17</a:t>
            </a:r>
            <a:r>
              <a:rPr lang="lv-LV" sz="2800" i="1" dirty="0" smtClean="0"/>
              <a:t>: 13 Un Elija tai sacīja: "Nebīsties, ej un gatavo, kā esi sacījusi, bet, lūdzu, iztaisi arī man mazu plāceni pašā sākumā un liec to iznest man ārā. Bet savām un sava dēla vajadzībām sagatavo vēlāk, 14 jo tā ir sacījis Tas Kungs, </a:t>
            </a:r>
            <a:r>
              <a:rPr lang="lv-LV" sz="2800" i="1" dirty="0" err="1" smtClean="0"/>
              <a:t>Israēla</a:t>
            </a:r>
            <a:r>
              <a:rPr lang="lv-LV" sz="2800" i="1" dirty="0" smtClean="0"/>
              <a:t> Dievs: milti tīnē neizsīks un eļļas apaļā krūzē nepietrūks līdz tai dienai, kurā Tas Kungs atkal dos lietu virs zemes.“</a:t>
            </a:r>
            <a:endParaRPr lang="lv-LV" sz="1800" i="1" dirty="0" smtClean="0"/>
          </a:p>
        </p:txBody>
      </p:sp>
      <p:sp>
        <p:nvSpPr>
          <p:cNvPr id="7" name="Rectangle 6"/>
          <p:cNvSpPr>
            <a:spLocks noChangeArrowheads="1"/>
          </p:cNvSpPr>
          <p:nvPr/>
        </p:nvSpPr>
        <p:spPr bwMode="auto">
          <a:xfrm>
            <a:off x="0" y="2332038"/>
            <a:ext cx="4500563" cy="4400550"/>
          </a:xfrm>
          <a:prstGeom prst="rect">
            <a:avLst/>
          </a:prstGeom>
          <a:noFill/>
          <a:ln w="9525">
            <a:noFill/>
            <a:miter lim="800000"/>
            <a:headEnd/>
            <a:tailEnd/>
          </a:ln>
        </p:spPr>
        <p:txBody>
          <a:bodyPr>
            <a:spAutoFit/>
          </a:bodyPr>
          <a:lstStyle/>
          <a:p>
            <a:pPr>
              <a:buFontTx/>
              <a:buChar char="•"/>
            </a:pPr>
            <a:r>
              <a:rPr lang="lv-LV" sz="2800" b="1"/>
              <a:t>Dievs</a:t>
            </a:r>
            <a:r>
              <a:rPr lang="lv-LV" sz="2800"/>
              <a:t> </a:t>
            </a:r>
            <a:r>
              <a:rPr lang="lv-LV" sz="2800" b="1"/>
              <a:t>sūtīja pārbaudījumu</a:t>
            </a:r>
            <a:r>
              <a:rPr lang="lv-LV" sz="2800"/>
              <a:t>:</a:t>
            </a:r>
          </a:p>
          <a:p>
            <a:pPr>
              <a:buFontTx/>
              <a:buChar char="•"/>
            </a:pPr>
            <a:r>
              <a:rPr lang="lv-LV" sz="2800"/>
              <a:t>Vai tu </a:t>
            </a:r>
            <a:r>
              <a:rPr lang="lv-LV" sz="2800" b="1"/>
              <a:t>uzticēsies</a:t>
            </a:r>
            <a:r>
              <a:rPr lang="lv-LV" sz="2800"/>
              <a:t> tam, ko Dievs </a:t>
            </a:r>
            <a:r>
              <a:rPr lang="lv-LV" sz="2800" b="1"/>
              <a:t>saka</a:t>
            </a:r>
            <a:r>
              <a:rPr lang="lv-LV" sz="2800"/>
              <a:t> </a:t>
            </a:r>
            <a:r>
              <a:rPr lang="lv-LV" sz="2800" b="1"/>
              <a:t>pretēji</a:t>
            </a:r>
            <a:r>
              <a:rPr lang="lv-LV" sz="2800"/>
              <a:t> visai prāta </a:t>
            </a:r>
            <a:r>
              <a:rPr lang="lv-LV" sz="2800" b="1"/>
              <a:t>loģikai</a:t>
            </a:r>
            <a:r>
              <a:rPr lang="lv-LV" sz="2800"/>
              <a:t> </a:t>
            </a:r>
            <a:r>
              <a:rPr lang="lv-LV" sz="2800" b="1"/>
              <a:t>vai</a:t>
            </a:r>
            <a:r>
              <a:rPr lang="lv-LV" sz="2800"/>
              <a:t> īsu brīdi vēl </a:t>
            </a:r>
            <a:r>
              <a:rPr lang="lv-LV" sz="2800" b="1"/>
              <a:t>paēdīsi</a:t>
            </a:r>
            <a:r>
              <a:rPr lang="lv-LV" sz="2800"/>
              <a:t> un iesi </a:t>
            </a:r>
            <a:r>
              <a:rPr lang="lv-LV" sz="2800" b="1"/>
              <a:t>bojā</a:t>
            </a:r>
            <a:r>
              <a:rPr lang="lv-LV" sz="2800"/>
              <a:t>.</a:t>
            </a:r>
          </a:p>
          <a:p>
            <a:pPr>
              <a:buFontTx/>
              <a:buChar char="•"/>
            </a:pPr>
            <a:r>
              <a:rPr lang="lv-LV" sz="2800"/>
              <a:t>Atraitne </a:t>
            </a:r>
            <a:r>
              <a:rPr lang="lv-LV" sz="2800" b="1"/>
              <a:t>izšķīrās uzticēties </a:t>
            </a:r>
            <a:r>
              <a:rPr lang="lv-LV" sz="2800"/>
              <a:t>Dieva </a:t>
            </a:r>
            <a:r>
              <a:rPr lang="lv-LV" sz="2800" b="1"/>
              <a:t>apsolījumam</a:t>
            </a:r>
            <a:r>
              <a:rPr lang="lv-LV" sz="2800"/>
              <a:t> un tika </a:t>
            </a:r>
            <a:r>
              <a:rPr lang="lv-LV" sz="2800" b="1"/>
              <a:t>bagātīgi</a:t>
            </a:r>
            <a:r>
              <a:rPr lang="lv-LV" sz="2800"/>
              <a:t> </a:t>
            </a:r>
            <a:r>
              <a:rPr lang="lv-LV" sz="2800" b="1"/>
              <a:t>atalgota</a:t>
            </a:r>
            <a:r>
              <a:rPr lang="lv-LV" sz="2800"/>
              <a:t>!</a:t>
            </a:r>
            <a:endParaRPr lang="lv-LV" sz="2400"/>
          </a:p>
        </p:txBody>
      </p:sp>
      <p:sp>
        <p:nvSpPr>
          <p:cNvPr id="9220" name="Slide Number Placeholder 3"/>
          <p:cNvSpPr>
            <a:spLocks noGrp="1"/>
          </p:cNvSpPr>
          <p:nvPr>
            <p:ph type="sldNum" sz="quarter" idx="12"/>
          </p:nvPr>
        </p:nvSpPr>
        <p:spPr>
          <a:noFill/>
        </p:spPr>
        <p:txBody>
          <a:bodyPr/>
          <a:lstStyle/>
          <a:p>
            <a:fld id="{FAE1AAF4-102E-4313-B443-F47F6EE0D812}" type="slidenum">
              <a:rPr lang="lv-LV" smtClean="0">
                <a:latin typeface="Arial" pitchFamily="34" charset="0"/>
              </a:rPr>
              <a:pPr/>
              <a:t>9</a:t>
            </a:fld>
            <a:endParaRPr lang="lv-LV" smtClean="0">
              <a:latin typeface="Arial" pitchFamily="34" charset="0"/>
            </a:endParaRPr>
          </a:p>
        </p:txBody>
      </p:sp>
      <p:pic>
        <p:nvPicPr>
          <p:cNvPr id="8198" name="Picture 6" descr="http://upload.wikimedia.org/wikipedia/commons/6/6f/Bernardo_Strozzi_-_Prophet_Elijah_and_the_Widow_of_Sarepta_-_WGA21919.jpg"/>
          <p:cNvPicPr>
            <a:picLocks noChangeAspect="1" noChangeArrowheads="1"/>
          </p:cNvPicPr>
          <p:nvPr/>
        </p:nvPicPr>
        <p:blipFill>
          <a:blip r:embed="rId2" cstate="print"/>
          <a:srcRect/>
          <a:stretch>
            <a:fillRect/>
          </a:stretch>
        </p:blipFill>
        <p:spPr bwMode="auto">
          <a:xfrm>
            <a:off x="4181475" y="2214554"/>
            <a:ext cx="4962525" cy="44291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8530</TotalTime>
  <Words>907</Words>
  <Application>Microsoft Office PowerPoint</Application>
  <PresentationFormat>On-screen Show (4:3)</PresentationFormat>
  <Paragraphs>54</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Jņ.4:35-36 Ražas svētki</vt:lpstr>
      <vt:lpstr>Ievads</vt:lpstr>
      <vt:lpstr>Slide 3</vt:lpstr>
      <vt:lpstr>Pateicība Dievam par to, kas veikala plauktos</vt:lpstr>
      <vt:lpstr>Pateicība Dievam!</vt:lpstr>
      <vt:lpstr>Senāk</vt:lpstr>
      <vt:lpstr>Slide 7</vt:lpstr>
      <vt:lpstr>Slide 8</vt:lpstr>
      <vt:lpstr>Slide 9</vt:lpstr>
      <vt:lpstr>Slide 10</vt:lpstr>
      <vt:lpstr>Slide 11</vt:lpstr>
      <vt:lpstr>Pateicība Dievam!</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79</cp:revision>
  <dcterms:created xsi:type="dcterms:W3CDTF">2010-10-07T14:46:11Z</dcterms:created>
  <dcterms:modified xsi:type="dcterms:W3CDTF">2022-10-03T08:35:20Z</dcterms:modified>
</cp:coreProperties>
</file>