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1" r:id="rId3"/>
    <p:sldId id="261" r:id="rId4"/>
    <p:sldId id="283" r:id="rId5"/>
    <p:sldId id="284" r:id="rId6"/>
    <p:sldId id="287" r:id="rId7"/>
    <p:sldId id="285" r:id="rId8"/>
    <p:sldId id="286"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2/24/2018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500042"/>
            <a:ext cx="8894763" cy="1071563"/>
          </a:xfrm>
        </p:spPr>
        <p:txBody>
          <a:bodyPr/>
          <a:lstStyle/>
          <a:p>
            <a:pPr eaLnBrk="1" hangingPunct="1"/>
            <a:r>
              <a:rPr lang="lv-LV" b="1" dirty="0" smtClean="0"/>
              <a:t>Mk.8:31-38 Ciešanas un augšāmcelšanās</a:t>
            </a:r>
          </a:p>
        </p:txBody>
      </p:sp>
      <p:pic>
        <p:nvPicPr>
          <p:cNvPr id="2051" name="Picture 3" descr="DOVE019"/>
          <p:cNvPicPr>
            <a:picLocks noChangeAspect="1" noChangeArrowheads="1"/>
          </p:cNvPicPr>
          <p:nvPr/>
        </p:nvPicPr>
        <p:blipFill>
          <a:blip r:embed="rId2"/>
          <a:srcRect/>
          <a:stretch>
            <a:fillRect/>
          </a:stretch>
        </p:blipFill>
        <p:spPr bwMode="auto">
          <a:xfrm>
            <a:off x="500034" y="500042"/>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25.feb.2018.</a:t>
            </a:r>
            <a:endParaRPr lang="lv-LV" sz="2000" dirty="0"/>
          </a:p>
        </p:txBody>
      </p:sp>
      <p:sp>
        <p:nvSpPr>
          <p:cNvPr id="2053" name="Rectangle 3"/>
          <p:cNvSpPr>
            <a:spLocks noChangeArrowheads="1"/>
          </p:cNvSpPr>
          <p:nvPr/>
        </p:nvSpPr>
        <p:spPr bwMode="auto">
          <a:xfrm>
            <a:off x="5580063" y="1500174"/>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9218" name="Picture 2" descr="Image result for Kristus ciešanas"/>
          <p:cNvPicPr>
            <a:picLocks noChangeAspect="1" noChangeArrowheads="1"/>
          </p:cNvPicPr>
          <p:nvPr/>
        </p:nvPicPr>
        <p:blipFill>
          <a:blip r:embed="rId3"/>
          <a:srcRect/>
          <a:stretch>
            <a:fillRect/>
          </a:stretch>
        </p:blipFill>
        <p:spPr bwMode="auto">
          <a:xfrm>
            <a:off x="214282" y="1928802"/>
            <a:ext cx="8572560"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b="1" dirty="0" smtClean="0"/>
              <a:t>Mk.8:31-38 Ciešanas un augšāmcelšanās</a:t>
            </a:r>
          </a:p>
        </p:txBody>
      </p:sp>
      <p:pic>
        <p:nvPicPr>
          <p:cNvPr id="3075" name="Picture 3" descr="DOVE019"/>
          <p:cNvPicPr>
            <a:picLocks noChangeAspect="1" noChangeArrowheads="1"/>
          </p:cNvPicPr>
          <p:nvPr/>
        </p:nvPicPr>
        <p:blipFill>
          <a:blip r:embed="rId2"/>
          <a:srcRect/>
          <a:stretch>
            <a:fillRect/>
          </a:stretch>
        </p:blipFill>
        <p:spPr bwMode="auto">
          <a:xfrm>
            <a:off x="285720" y="285728"/>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1214422"/>
            <a:ext cx="9144000" cy="5755422"/>
          </a:xfrm>
          <a:prstGeom prst="rect">
            <a:avLst/>
          </a:prstGeom>
          <a:noFill/>
          <a:ln w="9525">
            <a:noFill/>
            <a:miter lim="800000"/>
            <a:headEnd/>
            <a:tailEnd/>
          </a:ln>
        </p:spPr>
        <p:txBody>
          <a:bodyPr>
            <a:spAutoFit/>
          </a:bodyPr>
          <a:lstStyle/>
          <a:p>
            <a:pPr algn="just"/>
            <a:r>
              <a:rPr lang="lv-LV" sz="2300" dirty="0" smtClean="0"/>
              <a:t>31 Un viņš sāka tos mācīt: “Cilvēka Dēlam būs daudz jācieš, jātiek vecajo, virspriesteru un rakstu mācītāju atmestam un nonāvētam, un trešajā dienā tam būs augšāmcelties.” 32 Un viņš runāja šo vārdu pilnīgi atklāti. Un Pēteris, viņu sāņus vedis, sāka viņu apsaukt. 33 Bet viņš pagriezās, uzlūkoja savus mācekļus un, Pēteri apsaukdams, sacīja: “Atkāpies no manis, sātan! Tu nedomā pēc Dieva, bet pēc cilvēka prāta!” 34 Un, piesaucis klāt ļaudis un savus mācekļus, viņš tiem sacīja: “Kas man grib sekot, tas lai aizliedz sevi, lai ņem savu krustu un seko man! 35 Jo, kas savu dzīvību grib glābt, tas to zaudēs, bet, kas savu dzīvību zaudēs manis un evaņģēlija dēļ, tas to izglābs. 36 Ko gan iegūst cilvēks, kas iemanto visu pasauli, bet nodara ļaunumu savai dvēselei? 37 Un ko cilvēks var dot kā samaksu par savu dvēseli? 38 Kas manis un manu vārdu dēļ būs kaunējies šajā laulības pārkāpēju un grēcinieku paaudzē, tā dēļ arī Cilvēka Dēls kaunēsies, kad viņš nāks ar svētiem eņģeļiem sava Tēva godībā.”</a:t>
            </a:r>
            <a:endParaRPr lang="lv-LV" sz="2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31 Un viņš sāka tos mācīt: “Cilvēka Dēlam būs daudz jācieš, jātiek vecajo, virspriesteru un rakstu mācītāju atmestam un nonāvētam, un trešajā dienā tam būs augšāmcelties.”</a:t>
            </a:r>
          </a:p>
        </p:txBody>
      </p:sp>
      <p:sp>
        <p:nvSpPr>
          <p:cNvPr id="7" name="Rectangle 6"/>
          <p:cNvSpPr>
            <a:spLocks noChangeArrowheads="1"/>
          </p:cNvSpPr>
          <p:nvPr/>
        </p:nvSpPr>
        <p:spPr bwMode="auto">
          <a:xfrm>
            <a:off x="0" y="1500174"/>
            <a:ext cx="6357950" cy="4832092"/>
          </a:xfrm>
          <a:prstGeom prst="rect">
            <a:avLst/>
          </a:prstGeom>
          <a:noFill/>
          <a:ln w="9525">
            <a:noFill/>
            <a:miter lim="800000"/>
            <a:headEnd/>
            <a:tailEnd/>
          </a:ln>
        </p:spPr>
        <p:txBody>
          <a:bodyPr wrap="square">
            <a:spAutoFit/>
          </a:bodyPr>
          <a:lstStyle/>
          <a:p>
            <a:pPr>
              <a:buFontTx/>
              <a:buChar char="•"/>
            </a:pPr>
            <a:r>
              <a:rPr lang="lv-LV" sz="2800" dirty="0" smtClean="0"/>
              <a:t>Tas bija kaut kas </a:t>
            </a:r>
            <a:r>
              <a:rPr lang="lv-LV" sz="2800" b="1" dirty="0" smtClean="0"/>
              <a:t>nedzirdēts, šokējošs un nesaprotams</a:t>
            </a:r>
            <a:r>
              <a:rPr lang="lv-LV" sz="2800" dirty="0" smtClean="0"/>
              <a:t>.</a:t>
            </a:r>
          </a:p>
          <a:p>
            <a:pPr>
              <a:buFontTx/>
              <a:buChar char="•"/>
            </a:pPr>
            <a:r>
              <a:rPr lang="lv-LV" sz="2800" b="1" dirty="0" smtClean="0"/>
              <a:t>Neviens</a:t>
            </a:r>
            <a:r>
              <a:rPr lang="lv-LV" sz="2800" dirty="0" smtClean="0"/>
              <a:t> </a:t>
            </a:r>
            <a:r>
              <a:rPr lang="lv-LV" sz="2800" dirty="0" smtClean="0"/>
              <a:t>no tā laika jūdu mācītajiem vīriem </a:t>
            </a:r>
            <a:r>
              <a:rPr lang="lv-LV" sz="2800" b="1" dirty="0" smtClean="0"/>
              <a:t>tā nerunāja</a:t>
            </a:r>
            <a:r>
              <a:rPr lang="lv-LV" sz="2800" dirty="0" smtClean="0"/>
              <a:t>.</a:t>
            </a:r>
          </a:p>
          <a:p>
            <a:pPr>
              <a:buFontTx/>
              <a:buChar char="•"/>
            </a:pPr>
            <a:r>
              <a:rPr lang="lv-LV" sz="2800" b="1" dirty="0" smtClean="0"/>
              <a:t>Kāpēc</a:t>
            </a:r>
            <a:r>
              <a:rPr lang="lv-LV" sz="2800" dirty="0" smtClean="0"/>
              <a:t> viņš būs </a:t>
            </a:r>
            <a:r>
              <a:rPr lang="lv-LV" sz="2800" b="1" dirty="0" smtClean="0"/>
              <a:t>vecajo</a:t>
            </a:r>
            <a:r>
              <a:rPr lang="lv-LV" sz="2800" dirty="0" smtClean="0"/>
              <a:t> un </a:t>
            </a:r>
            <a:r>
              <a:rPr lang="lv-LV" sz="2800" b="1" dirty="0" smtClean="0"/>
              <a:t>priesteru atmests </a:t>
            </a:r>
            <a:r>
              <a:rPr lang="lv-LV" sz="2800" dirty="0" smtClean="0"/>
              <a:t>– </a:t>
            </a:r>
            <a:r>
              <a:rPr lang="lv-LV" sz="2800" b="1" dirty="0" smtClean="0"/>
              <a:t>nemāca</a:t>
            </a:r>
            <a:r>
              <a:rPr lang="lv-LV" sz="2800" dirty="0" smtClean="0"/>
              <a:t> </a:t>
            </a:r>
            <a:r>
              <a:rPr lang="lv-LV" sz="2800" b="1" dirty="0" smtClean="0"/>
              <a:t>viņiem pa prātam</a:t>
            </a:r>
            <a:r>
              <a:rPr lang="lv-LV" sz="2800" dirty="0" smtClean="0"/>
              <a:t>!</a:t>
            </a:r>
          </a:p>
          <a:p>
            <a:pPr>
              <a:buFontTx/>
              <a:buChar char="•"/>
            </a:pPr>
            <a:r>
              <a:rPr lang="lv-LV" sz="2800" b="1" dirty="0" smtClean="0"/>
              <a:t>Krusta nāve </a:t>
            </a:r>
            <a:r>
              <a:rPr lang="lv-LV" sz="2800" dirty="0" smtClean="0"/>
              <a:t>– kas gan tur </a:t>
            </a:r>
            <a:r>
              <a:rPr lang="lv-LV" sz="2800" b="1" dirty="0" smtClean="0"/>
              <a:t>priecīgs</a:t>
            </a:r>
            <a:r>
              <a:rPr lang="lv-LV" sz="2800" dirty="0" smtClean="0"/>
              <a:t>?</a:t>
            </a:r>
            <a:endParaRPr lang="lv-LV" sz="2800" dirty="0"/>
          </a:p>
          <a:p>
            <a:pPr>
              <a:buFontTx/>
              <a:buChar char="•"/>
            </a:pPr>
            <a:r>
              <a:rPr lang="lv-LV" sz="2800" dirty="0" smtClean="0"/>
              <a:t>“</a:t>
            </a:r>
            <a:r>
              <a:rPr lang="lv-LV" sz="2800" i="1" dirty="0" smtClean="0"/>
              <a:t>Un tie to vārdu paturēja pie sevis, pārrunādami savā starpā, kas tas esot: no miroņiem augšāmcelties</a:t>
            </a:r>
            <a:r>
              <a:rPr lang="lv-LV" sz="2800" dirty="0" smtClean="0"/>
              <a:t>.” (Mk.9:10)</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7170" name="Picture 2" descr="Image result for Kristus ciešanas"/>
          <p:cNvPicPr>
            <a:picLocks noChangeAspect="1" noChangeArrowheads="1"/>
          </p:cNvPicPr>
          <p:nvPr/>
        </p:nvPicPr>
        <p:blipFill>
          <a:blip r:embed="rId2"/>
          <a:srcRect/>
          <a:stretch>
            <a:fillRect/>
          </a:stretch>
        </p:blipFill>
        <p:spPr bwMode="auto">
          <a:xfrm>
            <a:off x="6072198" y="1357297"/>
            <a:ext cx="3071802" cy="52864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32 Un viņš runāja šo vārdu pilnīgi atklāti. Un Pēteris, viņu sāņus vedis, sāka viņu apsaukt. 33 Bet viņš pagriezās, uzlūkoja savus mācekļus un, Pēteri apsaukdams, sacīja: “Atkāpies no manis, sātan! Tu nedomā pēc Dieva, bet pēc cilvēka prāta!”</a:t>
            </a:r>
          </a:p>
        </p:txBody>
      </p:sp>
      <p:sp>
        <p:nvSpPr>
          <p:cNvPr id="7" name="Rectangle 6"/>
          <p:cNvSpPr>
            <a:spLocks noChangeArrowheads="1"/>
          </p:cNvSpPr>
          <p:nvPr/>
        </p:nvSpPr>
        <p:spPr bwMode="auto">
          <a:xfrm>
            <a:off x="0" y="1697038"/>
            <a:ext cx="5929322" cy="5262979"/>
          </a:xfrm>
          <a:prstGeom prst="rect">
            <a:avLst/>
          </a:prstGeom>
          <a:noFill/>
          <a:ln w="9525">
            <a:noFill/>
            <a:miter lim="800000"/>
            <a:headEnd/>
            <a:tailEnd/>
          </a:ln>
        </p:spPr>
        <p:txBody>
          <a:bodyPr wrap="square">
            <a:spAutoFit/>
          </a:bodyPr>
          <a:lstStyle/>
          <a:p>
            <a:pPr>
              <a:buFontTx/>
              <a:buChar char="•"/>
            </a:pPr>
            <a:r>
              <a:rPr lang="lv-LV" sz="2800" b="1" dirty="0" smtClean="0"/>
              <a:t>Pēteris nevar noklausīties </a:t>
            </a:r>
            <a:r>
              <a:rPr lang="lv-LV" sz="2800" dirty="0" smtClean="0"/>
              <a:t>šo drausmīgo runu, viņš paved sānis un </a:t>
            </a:r>
            <a:r>
              <a:rPr lang="lv-LV" sz="2800" b="1" dirty="0" smtClean="0"/>
              <a:t>grib vest Jēzu pie prāta</a:t>
            </a:r>
            <a:r>
              <a:rPr lang="lv-LV" sz="2800" dirty="0" smtClean="0"/>
              <a:t>.</a:t>
            </a:r>
            <a:endParaRPr lang="lv-LV" sz="2800" dirty="0"/>
          </a:p>
          <a:p>
            <a:pPr>
              <a:buFontTx/>
              <a:buChar char="•"/>
            </a:pPr>
            <a:r>
              <a:rPr lang="lv-LV" sz="2800" dirty="0" smtClean="0"/>
              <a:t>Pēteris domā: </a:t>
            </a:r>
            <a:r>
              <a:rPr lang="lv-LV" sz="2800" b="1" dirty="0" smtClean="0"/>
              <a:t>ko tu runā</a:t>
            </a:r>
            <a:r>
              <a:rPr lang="lv-LV" sz="2800" dirty="0" smtClean="0"/>
              <a:t>, tu taču </a:t>
            </a:r>
            <a:r>
              <a:rPr lang="lv-LV" sz="2800" b="1" dirty="0" smtClean="0"/>
              <a:t>mulsini mācekļus</a:t>
            </a:r>
            <a:r>
              <a:rPr lang="lv-LV" sz="2800" dirty="0" smtClean="0"/>
              <a:t>, </a:t>
            </a:r>
            <a:r>
              <a:rPr lang="lv-LV" sz="2800" b="1" dirty="0" smtClean="0"/>
              <a:t>kurš</a:t>
            </a:r>
            <a:r>
              <a:rPr lang="lv-LV" sz="2800" dirty="0" smtClean="0"/>
              <a:t> tev </a:t>
            </a:r>
            <a:r>
              <a:rPr lang="lv-LV" sz="2800" b="1" dirty="0" smtClean="0"/>
              <a:t>gribēs</a:t>
            </a:r>
            <a:r>
              <a:rPr lang="lv-LV" sz="2800" dirty="0" smtClean="0"/>
              <a:t> vispār vairs </a:t>
            </a:r>
            <a:r>
              <a:rPr lang="lv-LV" sz="2800" b="1" dirty="0" smtClean="0"/>
              <a:t>sekot</a:t>
            </a:r>
            <a:r>
              <a:rPr lang="lv-LV" sz="2800" dirty="0" smtClean="0"/>
              <a:t>?</a:t>
            </a:r>
          </a:p>
          <a:p>
            <a:pPr>
              <a:buFontTx/>
              <a:buChar char="•"/>
            </a:pPr>
            <a:r>
              <a:rPr lang="lv-LV" sz="2800" dirty="0" smtClean="0"/>
              <a:t>Bet </a:t>
            </a:r>
            <a:r>
              <a:rPr lang="lv-LV" sz="2800" b="1" dirty="0" smtClean="0"/>
              <a:t>Pēteris domā </a:t>
            </a:r>
            <a:r>
              <a:rPr lang="lv-LV" sz="2800" dirty="0" smtClean="0"/>
              <a:t>un spriež </a:t>
            </a:r>
            <a:r>
              <a:rPr lang="lv-LV" sz="2800" b="1" dirty="0" smtClean="0"/>
              <a:t>velnišķīgi/cilvēcīgi</a:t>
            </a:r>
            <a:r>
              <a:rPr lang="lv-LV" sz="2800" dirty="0" smtClean="0"/>
              <a:t>, nesaprotot </a:t>
            </a:r>
            <a:r>
              <a:rPr lang="lv-LV" sz="2800" b="1" dirty="0" smtClean="0"/>
              <a:t>Dieva prātu!</a:t>
            </a:r>
          </a:p>
          <a:p>
            <a:pPr>
              <a:buFontTx/>
              <a:buChar char="•"/>
            </a:pPr>
            <a:r>
              <a:rPr lang="lv-LV" sz="2800" b="1" dirty="0" smtClean="0"/>
              <a:t>Jēzus uzsauciens Pēterim ir kā auksta duša, kas liek domāt citā virzienā!</a:t>
            </a:r>
            <a:endParaRPr lang="lv-LV" sz="2800" b="1"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6146" name="Picture 2" descr="Image result for Jēzus Pēterim: atkāpies sātan"/>
          <p:cNvPicPr>
            <a:picLocks noChangeAspect="1" noChangeArrowheads="1"/>
          </p:cNvPicPr>
          <p:nvPr/>
        </p:nvPicPr>
        <p:blipFill>
          <a:blip r:embed="rId2"/>
          <a:srcRect/>
          <a:stretch>
            <a:fillRect/>
          </a:stretch>
        </p:blipFill>
        <p:spPr bwMode="auto">
          <a:xfrm>
            <a:off x="5786446" y="2143116"/>
            <a:ext cx="3357554" cy="400050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34 Un, piesaucis klāt ļaudis un savus mācekļus, viņš tiem sacīja: “Kas man grib sekot, tas lai aizliedz sevi, lai ņem savu krustu un seko man!</a:t>
            </a:r>
          </a:p>
        </p:txBody>
      </p:sp>
      <p:sp>
        <p:nvSpPr>
          <p:cNvPr id="7" name="Rectangle 6"/>
          <p:cNvSpPr>
            <a:spLocks noChangeArrowheads="1"/>
          </p:cNvSpPr>
          <p:nvPr/>
        </p:nvSpPr>
        <p:spPr bwMode="auto">
          <a:xfrm>
            <a:off x="0" y="1071546"/>
            <a:ext cx="9144000" cy="2246769"/>
          </a:xfrm>
          <a:prstGeom prst="rect">
            <a:avLst/>
          </a:prstGeom>
          <a:noFill/>
          <a:ln w="9525">
            <a:noFill/>
            <a:miter lim="800000"/>
            <a:headEnd/>
            <a:tailEnd/>
          </a:ln>
        </p:spPr>
        <p:txBody>
          <a:bodyPr wrap="square">
            <a:spAutoFit/>
          </a:bodyPr>
          <a:lstStyle/>
          <a:p>
            <a:pPr>
              <a:buFontTx/>
              <a:buChar char="•"/>
            </a:pPr>
            <a:r>
              <a:rPr lang="lv-LV" sz="2800" dirty="0" smtClean="0"/>
              <a:t>Pats </a:t>
            </a:r>
            <a:r>
              <a:rPr lang="lv-LV" sz="2800" b="1" dirty="0" smtClean="0"/>
              <a:t>dīvainākais</a:t>
            </a:r>
            <a:r>
              <a:rPr lang="lv-LV" sz="2800" dirty="0" smtClean="0"/>
              <a:t> ir, ka </a:t>
            </a:r>
            <a:r>
              <a:rPr lang="lv-LV" sz="2800" b="1" dirty="0" smtClean="0"/>
              <a:t>Jēzus</a:t>
            </a:r>
            <a:r>
              <a:rPr lang="lv-LV" sz="2800" dirty="0" smtClean="0"/>
              <a:t> ne tikai saka, ka Viņam pašam būs jācieš, bet Viņš vēl </a:t>
            </a:r>
            <a:r>
              <a:rPr lang="lv-LV" sz="2800" b="1" dirty="0" smtClean="0"/>
              <a:t>aicina</a:t>
            </a:r>
            <a:r>
              <a:rPr lang="lv-LV" sz="2800" dirty="0" smtClean="0"/>
              <a:t> mācekļus </a:t>
            </a:r>
            <a:r>
              <a:rPr lang="lv-LV" sz="2800" b="1" dirty="0" smtClean="0"/>
              <a:t>sekot</a:t>
            </a:r>
            <a:r>
              <a:rPr lang="lv-LV" sz="2800" dirty="0" smtClean="0"/>
              <a:t> Viņam šajā </a:t>
            </a:r>
            <a:r>
              <a:rPr lang="lv-LV" sz="2800" b="1" dirty="0" smtClean="0"/>
              <a:t>ciešanu ceļā</a:t>
            </a:r>
            <a:r>
              <a:rPr lang="lv-LV" sz="2800" dirty="0" smtClean="0"/>
              <a:t>. </a:t>
            </a:r>
            <a:endParaRPr lang="lv-LV" sz="2800" dirty="0" smtClean="0"/>
          </a:p>
          <a:p>
            <a:pPr>
              <a:buFontTx/>
              <a:buChar char="•"/>
            </a:pPr>
            <a:r>
              <a:rPr lang="lv-LV" sz="2800" dirty="0" smtClean="0"/>
              <a:t>Tā </a:t>
            </a:r>
            <a:r>
              <a:rPr lang="lv-LV" sz="2800" dirty="0" smtClean="0"/>
              <a:t>1. brīdī liekas kaut kas </a:t>
            </a:r>
            <a:r>
              <a:rPr lang="lv-LV" sz="2800" b="1" dirty="0" smtClean="0"/>
              <a:t>pilnīgi jocīgs</a:t>
            </a:r>
            <a:r>
              <a:rPr lang="lv-LV" sz="2800" dirty="0" smtClean="0"/>
              <a:t> – kurš gan normāls cilvēks labprāt gribētu iet ciešanu </a:t>
            </a:r>
            <a:r>
              <a:rPr lang="lv-LV" sz="2800" dirty="0" err="1" smtClean="0"/>
              <a:t>ceļu?</a:t>
            </a:r>
            <a:r>
              <a:rPr lang="lv-LV" sz="2800" dirty="0" err="1" smtClean="0"/>
              <a:t>a</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5</a:t>
            </a:fld>
            <a:endParaRPr lang="lv-LV" smtClean="0"/>
          </a:p>
        </p:txBody>
      </p:sp>
      <p:pic>
        <p:nvPicPr>
          <p:cNvPr id="5122" name="Picture 2" descr="Image result for Jesus follow me"/>
          <p:cNvPicPr>
            <a:picLocks noChangeAspect="1" noChangeArrowheads="1"/>
          </p:cNvPicPr>
          <p:nvPr/>
        </p:nvPicPr>
        <p:blipFill>
          <a:blip r:embed="rId2"/>
          <a:srcRect/>
          <a:stretch>
            <a:fillRect/>
          </a:stretch>
        </p:blipFill>
        <p:spPr bwMode="auto">
          <a:xfrm>
            <a:off x="0" y="3233673"/>
            <a:ext cx="5929322" cy="3624327"/>
          </a:xfrm>
          <a:prstGeom prst="rect">
            <a:avLst/>
          </a:prstGeom>
          <a:ln>
            <a:noFill/>
          </a:ln>
          <a:effectLst>
            <a:softEdge rad="112500"/>
          </a:effectLst>
        </p:spPr>
      </p:pic>
      <p:sp>
        <p:nvSpPr>
          <p:cNvPr id="5124" name="AutoShape 4" descr="Related image"/>
          <p:cNvSpPr>
            <a:spLocks noChangeAspect="1" noChangeArrowheads="1"/>
          </p:cNvSpPr>
          <p:nvPr/>
        </p:nvSpPr>
        <p:spPr bwMode="auto">
          <a:xfrm>
            <a:off x="155575" y="-1608138"/>
            <a:ext cx="1971675"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Related image"/>
          <p:cNvSpPr>
            <a:spLocks noChangeAspect="1" noChangeArrowheads="1"/>
          </p:cNvSpPr>
          <p:nvPr/>
        </p:nvSpPr>
        <p:spPr bwMode="auto">
          <a:xfrm>
            <a:off x="155575" y="-1608138"/>
            <a:ext cx="1971675"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8" name="Picture 8" descr="Image result for st.peter death"/>
          <p:cNvPicPr>
            <a:picLocks noChangeAspect="1" noChangeArrowheads="1"/>
          </p:cNvPicPr>
          <p:nvPr/>
        </p:nvPicPr>
        <p:blipFill>
          <a:blip r:embed="rId3"/>
          <a:srcRect/>
          <a:stretch>
            <a:fillRect/>
          </a:stretch>
        </p:blipFill>
        <p:spPr bwMode="auto">
          <a:xfrm>
            <a:off x="6000761" y="3286124"/>
            <a:ext cx="3143240"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8"/>
                                        </p:tgtEl>
                                        <p:attrNameLst>
                                          <p:attrName>style.visibility</p:attrName>
                                        </p:attrNameLst>
                                      </p:cBhvr>
                                      <p:to>
                                        <p:strVal val="visible"/>
                                      </p:to>
                                    </p:set>
                                    <p:animEffect transition="in" filter="fade">
                                      <p:cBhvr>
                                        <p:cTn id="11" dur="2000"/>
                                        <p:tgtEl>
                                          <p:spTgt spid="5128"/>
                                        </p:tgtEl>
                                      </p:cBhvr>
                                    </p:animEffect>
                                  </p:childTnLst>
                                </p:cTn>
                              </p:par>
                              <p:par>
                                <p:cTn id="12" presetID="10" presetClass="entr" presetSubtype="0" fill="hold" nodeType="with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fade">
                                      <p:cBhvr>
                                        <p:cTn id="14" dur="2000"/>
                                        <p:tgtEl>
                                          <p:spTgt spid="5122"/>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1"/>
            <a:ext cx="8894763" cy="714356"/>
          </a:xfrm>
        </p:spPr>
        <p:txBody>
          <a:bodyPr/>
          <a:lstStyle/>
          <a:p>
            <a:pPr eaLnBrk="1" hangingPunct="1"/>
            <a:r>
              <a:rPr lang="lv-LV" b="1" dirty="0" smtClean="0"/>
              <a:t>Jēzus </a:t>
            </a:r>
            <a:r>
              <a:rPr lang="lv-LV" b="1" dirty="0" smtClean="0"/>
              <a:t>apustuļu </a:t>
            </a:r>
            <a:r>
              <a:rPr lang="lv-LV" b="1" dirty="0" smtClean="0"/>
              <a:t>nāves</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399971" cy="569893"/>
          </a:xfrm>
          <a:prstGeom prst="rect">
            <a:avLst/>
          </a:prstGeom>
          <a:noFill/>
          <a:ln w="9525">
            <a:noFill/>
            <a:miter lim="800000"/>
            <a:headEnd/>
            <a:tailEnd/>
          </a:ln>
        </p:spPr>
      </p:pic>
      <p:sp>
        <p:nvSpPr>
          <p:cNvPr id="2054" name="Slide Number Placeholder 5"/>
          <p:cNvSpPr>
            <a:spLocks noGrp="1"/>
          </p:cNvSpPr>
          <p:nvPr>
            <p:ph type="sldNum" sz="quarter" idx="12"/>
          </p:nvPr>
        </p:nvSpPr>
        <p:spPr>
          <a:noFill/>
        </p:spPr>
        <p:txBody>
          <a:bodyPr/>
          <a:lstStyle/>
          <a:p>
            <a:fld id="{E6BE196C-8413-40B6-84B0-B82D566C2513}" type="slidenum">
              <a:rPr lang="lv-LV" smtClean="0"/>
              <a:pPr/>
              <a:t>6</a:t>
            </a:fld>
            <a:endParaRPr lang="lv-LV" smtClean="0"/>
          </a:p>
        </p:txBody>
      </p:sp>
      <p:sp>
        <p:nvSpPr>
          <p:cNvPr id="7" name="Rectangle 6"/>
          <p:cNvSpPr>
            <a:spLocks noChangeArrowheads="1"/>
          </p:cNvSpPr>
          <p:nvPr/>
        </p:nvSpPr>
        <p:spPr bwMode="auto">
          <a:xfrm>
            <a:off x="0" y="500042"/>
            <a:ext cx="9144000" cy="6986528"/>
          </a:xfrm>
          <a:prstGeom prst="rect">
            <a:avLst/>
          </a:prstGeom>
          <a:noFill/>
          <a:ln w="9525">
            <a:noFill/>
            <a:miter lim="800000"/>
            <a:headEnd/>
            <a:tailEnd/>
          </a:ln>
        </p:spPr>
        <p:txBody>
          <a:bodyPr wrap="square">
            <a:spAutoFit/>
          </a:bodyPr>
          <a:lstStyle/>
          <a:p>
            <a:pPr marL="514350" indent="-514350">
              <a:buFont typeface="+mj-lt"/>
              <a:buAutoNum type="arabicPeriod"/>
            </a:pPr>
            <a:r>
              <a:rPr lang="lv-LV" sz="2800" b="1" dirty="0" smtClean="0"/>
              <a:t>Andrejs</a:t>
            </a:r>
            <a:r>
              <a:rPr lang="lv-LV" sz="2800" dirty="0" smtClean="0"/>
              <a:t> – krustā sists</a:t>
            </a:r>
          </a:p>
          <a:p>
            <a:pPr marL="514350" indent="-514350">
              <a:buFont typeface="+mj-lt"/>
              <a:buAutoNum type="arabicPeriod"/>
            </a:pPr>
            <a:r>
              <a:rPr lang="lv-LV" sz="2800" b="1" dirty="0" err="1" smtClean="0"/>
              <a:t>Bartolomejs</a:t>
            </a:r>
            <a:r>
              <a:rPr lang="lv-LV" sz="2800" dirty="0" smtClean="0"/>
              <a:t> </a:t>
            </a:r>
            <a:r>
              <a:rPr lang="lv-LV" sz="2800" dirty="0" smtClean="0"/>
              <a:t>– nosists ar rungām vai novilkta āda un pēc tam krustā sists</a:t>
            </a:r>
          </a:p>
          <a:p>
            <a:pPr marL="514350" indent="-514350">
              <a:buFont typeface="+mj-lt"/>
              <a:buAutoNum type="arabicPeriod"/>
            </a:pPr>
            <a:r>
              <a:rPr lang="lv-LV" sz="2800" b="1" dirty="0" smtClean="0"/>
              <a:t>Jēkabs </a:t>
            </a:r>
            <a:r>
              <a:rPr lang="lv-LV" sz="2800" b="1" dirty="0" smtClean="0"/>
              <a:t>mazākais </a:t>
            </a:r>
            <a:r>
              <a:rPr lang="lv-LV" sz="2800" dirty="0" smtClean="0"/>
              <a:t>– nomests no tempļa jumta</a:t>
            </a:r>
          </a:p>
          <a:p>
            <a:pPr marL="514350" indent="-514350">
              <a:buFont typeface="+mj-lt"/>
              <a:buAutoNum type="arabicPeriod" startAt="4"/>
            </a:pPr>
            <a:r>
              <a:rPr lang="lv-LV" sz="2800" b="1" dirty="0" smtClean="0"/>
              <a:t>Matejs</a:t>
            </a:r>
            <a:r>
              <a:rPr lang="lv-LV" sz="2800" dirty="0" smtClean="0"/>
              <a:t> </a:t>
            </a:r>
            <a:r>
              <a:rPr lang="lv-LV" sz="2800" dirty="0" smtClean="0"/>
              <a:t>– nogalināts ar zobenu</a:t>
            </a:r>
          </a:p>
          <a:p>
            <a:pPr marL="514350" indent="-514350">
              <a:buFont typeface="+mj-lt"/>
              <a:buAutoNum type="arabicPeriod" startAt="4"/>
            </a:pPr>
            <a:r>
              <a:rPr lang="lv-LV" sz="2800" b="1" dirty="0" smtClean="0"/>
              <a:t>Pēteris</a:t>
            </a:r>
            <a:r>
              <a:rPr lang="lv-LV" sz="2800" dirty="0" smtClean="0"/>
              <a:t> </a:t>
            </a:r>
            <a:r>
              <a:rPr lang="lv-LV" sz="2800" dirty="0" smtClean="0"/>
              <a:t>– krustā sists ar galvu uz leju Romā</a:t>
            </a:r>
          </a:p>
          <a:p>
            <a:pPr marL="514350" indent="-514350">
              <a:buFont typeface="+mj-lt"/>
              <a:buAutoNum type="arabicPeriod" startAt="4"/>
            </a:pPr>
            <a:r>
              <a:rPr lang="lv-LV" sz="2800" b="1" dirty="0" smtClean="0"/>
              <a:t>Filips</a:t>
            </a:r>
            <a:r>
              <a:rPr lang="lv-LV" sz="2800" dirty="0" smtClean="0"/>
              <a:t> – pātagots un krustā sists</a:t>
            </a:r>
          </a:p>
          <a:p>
            <a:pPr marL="514350" indent="-514350">
              <a:buFont typeface="+mj-lt"/>
              <a:buAutoNum type="arabicPeriod" startAt="4"/>
            </a:pPr>
            <a:r>
              <a:rPr lang="lv-LV" sz="2800" b="1" dirty="0" smtClean="0"/>
              <a:t>Sīmanis</a:t>
            </a:r>
            <a:r>
              <a:rPr lang="lv-LV" sz="2800" dirty="0" smtClean="0"/>
              <a:t> </a:t>
            </a:r>
            <a:r>
              <a:rPr lang="lv-LV" sz="2800" dirty="0" smtClean="0"/>
              <a:t>– krustā sists</a:t>
            </a:r>
          </a:p>
          <a:p>
            <a:pPr marL="514350" indent="-514350">
              <a:buFont typeface="+mj-lt"/>
              <a:buAutoNum type="arabicPeriod" startAt="4"/>
            </a:pPr>
            <a:r>
              <a:rPr lang="lv-LV" sz="2800" b="1" dirty="0" smtClean="0"/>
              <a:t>Toms</a:t>
            </a:r>
            <a:r>
              <a:rPr lang="lv-LV" sz="2800" dirty="0" smtClean="0"/>
              <a:t> – bultas caururbts</a:t>
            </a:r>
          </a:p>
          <a:p>
            <a:pPr marL="514350" indent="-514350">
              <a:buFont typeface="+mj-lt"/>
              <a:buAutoNum type="arabicPeriod" startAt="4"/>
            </a:pPr>
            <a:r>
              <a:rPr lang="lv-LV" sz="2800" b="1" dirty="0" smtClean="0"/>
              <a:t>Jēkabs, </a:t>
            </a:r>
            <a:r>
              <a:rPr lang="lv-LV" sz="2800" b="1" dirty="0" err="1" smtClean="0"/>
              <a:t>Cebadeja</a:t>
            </a:r>
            <a:r>
              <a:rPr lang="lv-LV" sz="2800" b="1" dirty="0" smtClean="0"/>
              <a:t> dēls </a:t>
            </a:r>
            <a:r>
              <a:rPr lang="lv-LV" sz="2800" dirty="0" smtClean="0"/>
              <a:t>– </a:t>
            </a:r>
            <a:r>
              <a:rPr lang="lv-LV" sz="2800" dirty="0" err="1" smtClean="0"/>
              <a:t>Hērods</a:t>
            </a:r>
            <a:r>
              <a:rPr lang="lv-LV" sz="2800" dirty="0" smtClean="0"/>
              <a:t> nogalina ar zobenu (Ap.d.12:1-2)</a:t>
            </a:r>
          </a:p>
          <a:p>
            <a:pPr marL="514350" indent="-514350">
              <a:buFont typeface="+mj-lt"/>
              <a:buAutoNum type="arabicPeriod" startAt="4"/>
            </a:pPr>
            <a:r>
              <a:rPr lang="lv-LV" sz="2800" b="1" dirty="0" err="1" smtClean="0"/>
              <a:t>Tadejs</a:t>
            </a:r>
            <a:r>
              <a:rPr lang="lv-LV" sz="2800" dirty="0" smtClean="0"/>
              <a:t> – bultas </a:t>
            </a:r>
            <a:r>
              <a:rPr lang="lv-LV" sz="2800" dirty="0" smtClean="0"/>
              <a:t>caururbts</a:t>
            </a:r>
          </a:p>
          <a:p>
            <a:pPr marL="514350" indent="-514350">
              <a:buFont typeface="+mj-lt"/>
              <a:buAutoNum type="arabicPeriod" startAt="4"/>
            </a:pPr>
            <a:r>
              <a:rPr lang="lv-LV" sz="2800" b="1" dirty="0" smtClean="0"/>
              <a:t>Jūda </a:t>
            </a:r>
            <a:r>
              <a:rPr lang="lv-LV" sz="2800" b="1" dirty="0" err="1" smtClean="0"/>
              <a:t>Iskariots</a:t>
            </a:r>
            <a:r>
              <a:rPr lang="lv-LV" sz="2800" b="1" dirty="0" smtClean="0"/>
              <a:t> </a:t>
            </a:r>
            <a:r>
              <a:rPr lang="lv-LV" sz="2800" dirty="0" smtClean="0"/>
              <a:t>– pašnāvība pakaroties kokā</a:t>
            </a:r>
          </a:p>
          <a:p>
            <a:pPr marL="514350" indent="-514350">
              <a:buFont typeface="+mj-lt"/>
              <a:buAutoNum type="arabicPeriod" startAt="4"/>
            </a:pPr>
            <a:r>
              <a:rPr lang="lv-LV" sz="2800" b="1" dirty="0" smtClean="0"/>
              <a:t>Jānis</a:t>
            </a:r>
            <a:r>
              <a:rPr lang="lv-LV" sz="2800" dirty="0" smtClean="0"/>
              <a:t> </a:t>
            </a:r>
            <a:r>
              <a:rPr lang="lv-LV" sz="2800" dirty="0" smtClean="0"/>
              <a:t>– nomiris </a:t>
            </a:r>
            <a:r>
              <a:rPr lang="lv-LV" sz="2800" dirty="0" smtClean="0"/>
              <a:t>vecumā</a:t>
            </a:r>
            <a:endParaRPr lang="lv-LV" sz="2800" dirty="0" smtClean="0"/>
          </a:p>
          <a:p>
            <a:pPr marL="514350" indent="-514350">
              <a:buFont typeface="+mj-lt"/>
              <a:buAutoNum type="arabicPeriod" startAt="4"/>
            </a:pPr>
            <a:endParaRPr lang="lv-LV" sz="2800" dirty="0" smtClean="0"/>
          </a:p>
          <a:p>
            <a:pPr marL="514350" indent="-514350">
              <a:buFont typeface="+mj-lt"/>
              <a:buAutoNum type="arabicPeriod"/>
            </a:pPr>
            <a:endParaRPr lang="lv-LV"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35 Jo, kas savu dzīvību grib glābt, tas to zaudēs, bet, kas savu dzīvību zaudēs manis un evaņģēlija dēļ, tas to izglābs. 36 Ko gan iegūst cilvēks, kas iemanto visu pasauli, bet nodara ļaunumu savai dvēselei?</a:t>
            </a:r>
          </a:p>
        </p:txBody>
      </p:sp>
      <p:sp>
        <p:nvSpPr>
          <p:cNvPr id="7" name="Rectangle 6"/>
          <p:cNvSpPr>
            <a:spLocks noChangeArrowheads="1"/>
          </p:cNvSpPr>
          <p:nvPr/>
        </p:nvSpPr>
        <p:spPr bwMode="auto">
          <a:xfrm>
            <a:off x="0" y="1643050"/>
            <a:ext cx="9144000" cy="1384995"/>
          </a:xfrm>
          <a:prstGeom prst="rect">
            <a:avLst/>
          </a:prstGeom>
          <a:noFill/>
          <a:ln w="9525">
            <a:noFill/>
            <a:miter lim="800000"/>
            <a:headEnd/>
            <a:tailEnd/>
          </a:ln>
        </p:spPr>
        <p:txBody>
          <a:bodyPr wrap="square">
            <a:spAutoFit/>
          </a:bodyPr>
          <a:lstStyle/>
          <a:p>
            <a:pPr>
              <a:buFontTx/>
              <a:buChar char="•"/>
            </a:pPr>
            <a:r>
              <a:rPr lang="lv-LV" sz="2800" dirty="0" smtClean="0"/>
              <a:t>Kas ir </a:t>
            </a:r>
            <a:r>
              <a:rPr lang="lv-LV" sz="2800" b="1" dirty="0" smtClean="0"/>
              <a:t>vērtīgāk</a:t>
            </a:r>
            <a:r>
              <a:rPr lang="lv-LV" sz="2800" dirty="0" smtClean="0"/>
              <a:t>: </a:t>
            </a:r>
            <a:r>
              <a:rPr lang="lv-LV" sz="2800" b="1" dirty="0" smtClean="0"/>
              <a:t>iemantot visu pasauli </a:t>
            </a:r>
            <a:r>
              <a:rPr lang="lv-LV" sz="2800" dirty="0" smtClean="0"/>
              <a:t>vai mantot </a:t>
            </a:r>
            <a:r>
              <a:rPr lang="lv-LV" sz="2800" b="1" dirty="0" smtClean="0"/>
              <a:t>debesu valstību</a:t>
            </a:r>
            <a:r>
              <a:rPr lang="lv-LV" sz="2800" dirty="0" smtClean="0"/>
              <a:t>? </a:t>
            </a:r>
            <a:r>
              <a:rPr lang="lv-LV" sz="2800" dirty="0" smtClean="0"/>
              <a:t>Kā ir labāk: </a:t>
            </a:r>
            <a:r>
              <a:rPr lang="lv-LV" sz="2800" b="1" dirty="0" smtClean="0"/>
              <a:t>braukt ar </a:t>
            </a:r>
            <a:r>
              <a:rPr lang="lv-LV" sz="2800" b="1" dirty="0" err="1" smtClean="0"/>
              <a:t>Porshe</a:t>
            </a:r>
            <a:r>
              <a:rPr lang="lv-LV" sz="2800" b="1" dirty="0" smtClean="0"/>
              <a:t> džipu uz elli </a:t>
            </a:r>
            <a:r>
              <a:rPr lang="lv-LV" sz="2800" dirty="0" smtClean="0"/>
              <a:t>vai ar </a:t>
            </a:r>
            <a:r>
              <a:rPr lang="lv-LV" sz="2800" b="1" dirty="0" smtClean="0"/>
              <a:t>Golfiņu uz debesu valstību</a:t>
            </a:r>
            <a:r>
              <a:rPr lang="lv-LV" sz="2800" dirty="0" smtClean="0"/>
              <a:t>?</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7</a:t>
            </a:fld>
            <a:endParaRPr lang="lv-LV" smtClean="0"/>
          </a:p>
        </p:txBody>
      </p:sp>
      <p:pic>
        <p:nvPicPr>
          <p:cNvPr id="1026" name="Picture 2"/>
          <p:cNvPicPr>
            <a:picLocks noChangeAspect="1" noChangeArrowheads="1"/>
          </p:cNvPicPr>
          <p:nvPr/>
        </p:nvPicPr>
        <p:blipFill>
          <a:blip r:embed="rId2"/>
          <a:srcRect/>
          <a:stretch>
            <a:fillRect/>
          </a:stretch>
        </p:blipFill>
        <p:spPr bwMode="auto">
          <a:xfrm>
            <a:off x="3643307" y="3071810"/>
            <a:ext cx="5500694" cy="3786191"/>
          </a:xfrm>
          <a:prstGeom prst="rect">
            <a:avLst/>
          </a:prstGeom>
          <a:ln>
            <a:noFill/>
          </a:ln>
          <a:effectLst>
            <a:softEdge rad="112500"/>
          </a:effectLst>
        </p:spPr>
      </p:pic>
      <p:sp>
        <p:nvSpPr>
          <p:cNvPr id="8" name="Rectangle 7"/>
          <p:cNvSpPr>
            <a:spLocks noChangeArrowheads="1"/>
          </p:cNvSpPr>
          <p:nvPr/>
        </p:nvSpPr>
        <p:spPr bwMode="auto">
          <a:xfrm>
            <a:off x="0" y="3071810"/>
            <a:ext cx="4429124" cy="3539430"/>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Mēs </a:t>
            </a:r>
            <a:r>
              <a:rPr lang="lv-LV" sz="2800" b="1" dirty="0" smtClean="0"/>
              <a:t>dzenamies pēc naudas, karjeras, labākas </a:t>
            </a:r>
            <a:r>
              <a:rPr lang="lv-LV" sz="2800" b="1" dirty="0" smtClean="0"/>
              <a:t>dzīves, bet nenovērtējam pašu svarīgāko, nepieciešamāko, praktiskāko –                </a:t>
            </a:r>
            <a:r>
              <a:rPr lang="lv-LV" sz="2800" b="1" cap="all" dirty="0" smtClean="0"/>
              <a:t>mūžīgo  dzīvību!</a:t>
            </a:r>
            <a:r>
              <a:rPr lang="lv-LV" sz="2800" dirty="0" smtClean="0"/>
              <a:t>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37 Un ko cilvēks var dot kā samaksu par savu dvēseli? 38 Kas manis un manu vārdu dēļ būs kaunējies šajā laulības pārkāpēju un grēcinieku paaudzē, tā dēļ arī Cilvēka Dēls kaunēsies, kad viņš nāks ar svētiem eņģeļiem sava Tēva godībā.”</a:t>
            </a:r>
          </a:p>
        </p:txBody>
      </p:sp>
      <p:sp>
        <p:nvSpPr>
          <p:cNvPr id="7" name="Rectangle 6"/>
          <p:cNvSpPr>
            <a:spLocks noChangeArrowheads="1"/>
          </p:cNvSpPr>
          <p:nvPr/>
        </p:nvSpPr>
        <p:spPr bwMode="auto">
          <a:xfrm>
            <a:off x="0" y="2214554"/>
            <a:ext cx="9144000" cy="1815882"/>
          </a:xfrm>
          <a:prstGeom prst="rect">
            <a:avLst/>
          </a:prstGeom>
          <a:noFill/>
          <a:ln w="9525">
            <a:noFill/>
            <a:miter lim="800000"/>
            <a:headEnd/>
            <a:tailEnd/>
          </a:ln>
        </p:spPr>
        <p:txBody>
          <a:bodyPr wrap="square">
            <a:spAutoFit/>
          </a:bodyPr>
          <a:lstStyle/>
          <a:p>
            <a:pPr>
              <a:buFontTx/>
              <a:buChar char="•"/>
            </a:pPr>
            <a:r>
              <a:rPr lang="lv-LV" sz="2800" dirty="0" smtClean="0"/>
              <a:t>Vai </a:t>
            </a:r>
            <a:r>
              <a:rPr lang="lv-LV" sz="2800" b="1" dirty="0" smtClean="0"/>
              <a:t>tu kaunies savu ticību Jēzum apliecināt citiem</a:t>
            </a:r>
            <a:r>
              <a:rPr lang="lv-LV" sz="2800" dirty="0" smtClean="0"/>
              <a:t>?</a:t>
            </a:r>
            <a:endParaRPr lang="lv-LV" sz="2800" dirty="0"/>
          </a:p>
          <a:p>
            <a:pPr>
              <a:buFontTx/>
              <a:buChar char="•"/>
            </a:pPr>
            <a:r>
              <a:rPr lang="lv-LV" sz="2800" b="1" dirty="0" smtClean="0"/>
              <a:t>Kāpēc</a:t>
            </a:r>
            <a:r>
              <a:rPr lang="lv-LV" sz="2800" dirty="0" smtClean="0"/>
              <a:t>? Kas ir </a:t>
            </a:r>
            <a:r>
              <a:rPr lang="lv-LV" sz="2800" b="1" dirty="0" smtClean="0"/>
              <a:t>trakākais</a:t>
            </a:r>
            <a:r>
              <a:rPr lang="lv-LV" sz="2800" dirty="0" smtClean="0"/>
              <a:t>, kas var </a:t>
            </a:r>
            <a:r>
              <a:rPr lang="lv-LV" sz="2800" b="1" dirty="0" smtClean="0"/>
              <a:t>notikt</a:t>
            </a:r>
            <a:r>
              <a:rPr lang="lv-LV" sz="2800" dirty="0" smtClean="0"/>
              <a:t> ar </a:t>
            </a:r>
            <a:r>
              <a:rPr lang="lv-LV" sz="2800" b="1" dirty="0" smtClean="0"/>
              <a:t>tevi</a:t>
            </a:r>
            <a:r>
              <a:rPr lang="lv-LV" sz="2800" dirty="0" smtClean="0"/>
              <a:t>, ja tu </a:t>
            </a:r>
            <a:r>
              <a:rPr lang="lv-LV" sz="2800" b="1" dirty="0" smtClean="0"/>
              <a:t>apliecināsi Jēzu</a:t>
            </a:r>
            <a:r>
              <a:rPr lang="lv-LV" sz="2800" dirty="0" smtClean="0"/>
              <a:t>?</a:t>
            </a:r>
          </a:p>
          <a:p>
            <a:r>
              <a:rPr lang="lv-LV" sz="2800" dirty="0" smtClean="0">
                <a:sym typeface="Wingdings" pitchFamily="2" charset="2"/>
              </a:rPr>
              <a:t> </a:t>
            </a:r>
            <a:r>
              <a:rPr lang="lv-LV" sz="2800" b="1" dirty="0" smtClean="0">
                <a:sym typeface="Wingdings" pitchFamily="2" charset="2"/>
              </a:rPr>
              <a:t>Apsmiekls...</a:t>
            </a:r>
            <a:endParaRPr lang="lv-LV" sz="2800" b="1"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pic>
        <p:nvPicPr>
          <p:cNvPr id="2050" name="Picture 2"/>
          <p:cNvPicPr>
            <a:picLocks noChangeAspect="1" noChangeArrowheads="1"/>
          </p:cNvPicPr>
          <p:nvPr/>
        </p:nvPicPr>
        <p:blipFill>
          <a:blip r:embed="rId2"/>
          <a:srcRect/>
          <a:stretch>
            <a:fillRect/>
          </a:stretch>
        </p:blipFill>
        <p:spPr bwMode="auto">
          <a:xfrm>
            <a:off x="3071803" y="3214686"/>
            <a:ext cx="6072198" cy="3643314"/>
          </a:xfrm>
          <a:prstGeom prst="rect">
            <a:avLst/>
          </a:prstGeom>
          <a:ln>
            <a:noFill/>
          </a:ln>
          <a:effectLst>
            <a:softEdge rad="112500"/>
          </a:effectLst>
        </p:spPr>
      </p:pic>
      <p:sp>
        <p:nvSpPr>
          <p:cNvPr id="6" name="Rectangle 5"/>
          <p:cNvSpPr>
            <a:spLocks noChangeArrowheads="1"/>
          </p:cNvSpPr>
          <p:nvPr/>
        </p:nvSpPr>
        <p:spPr bwMode="auto">
          <a:xfrm>
            <a:off x="0" y="4071942"/>
            <a:ext cx="3214678" cy="2677656"/>
          </a:xfrm>
          <a:prstGeom prst="rect">
            <a:avLst/>
          </a:prstGeom>
          <a:noFill/>
          <a:ln w="9525">
            <a:noFill/>
            <a:miter lim="800000"/>
            <a:headEnd/>
            <a:tailEnd/>
          </a:ln>
        </p:spPr>
        <p:txBody>
          <a:bodyPr wrap="square">
            <a:spAutoFit/>
          </a:bodyPr>
          <a:lstStyle/>
          <a:p>
            <a:pPr>
              <a:buFontTx/>
              <a:buChar char="•"/>
            </a:pPr>
            <a:r>
              <a:rPr lang="lv-LV" sz="2800" dirty="0" smtClean="0"/>
              <a:t>Bet kāds var būt </a:t>
            </a:r>
            <a:r>
              <a:rPr lang="lv-LV" sz="2800" b="1" dirty="0" smtClean="0"/>
              <a:t>lielākais</a:t>
            </a:r>
            <a:r>
              <a:rPr lang="lv-LV" sz="2800" dirty="0" smtClean="0"/>
              <a:t> </a:t>
            </a:r>
            <a:r>
              <a:rPr lang="lv-LV" sz="2800" b="1" dirty="0" smtClean="0"/>
              <a:t>ieguvums</a:t>
            </a:r>
            <a:r>
              <a:rPr lang="lv-LV" sz="2800" dirty="0" smtClean="0"/>
              <a:t>, ja tu </a:t>
            </a:r>
            <a:r>
              <a:rPr lang="lv-LV" sz="2800" b="1" dirty="0" smtClean="0"/>
              <a:t>apliecini</a:t>
            </a:r>
            <a:r>
              <a:rPr lang="lv-LV" sz="2800" dirty="0" smtClean="0"/>
              <a:t> </a:t>
            </a:r>
            <a:r>
              <a:rPr lang="lv-LV" sz="2800" b="1" dirty="0" smtClean="0"/>
              <a:t>Jēzu</a:t>
            </a:r>
            <a:r>
              <a:rPr lang="lv-LV" sz="2800" dirty="0" smtClean="0"/>
              <a:t>?</a:t>
            </a:r>
          </a:p>
          <a:p>
            <a:r>
              <a:rPr lang="lv-LV" sz="2800" dirty="0" smtClean="0">
                <a:sym typeface="Wingdings" pitchFamily="2" charset="2"/>
              </a:rPr>
              <a:t> </a:t>
            </a:r>
            <a:r>
              <a:rPr lang="lv-LV" sz="2800" b="1" dirty="0" smtClean="0">
                <a:sym typeface="Wingdings" pitchFamily="2" charset="2"/>
              </a:rPr>
              <a:t>Dvēseļu pestīšana!</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 calcmode="lin" valueType="num">
                                      <p:cBhvr additive="base">
                                        <p:cTn id="3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56"/>
            <a:ext cx="9144000" cy="2677656"/>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runā par savām </a:t>
            </a:r>
            <a:r>
              <a:rPr lang="lv-LV" sz="2800" b="1" dirty="0" smtClean="0"/>
              <a:t>ciešanām</a:t>
            </a:r>
            <a:r>
              <a:rPr lang="lv-LV" sz="2800" dirty="0" smtClean="0"/>
              <a:t> un </a:t>
            </a:r>
            <a:r>
              <a:rPr lang="lv-LV" sz="2800" b="1" dirty="0" smtClean="0"/>
              <a:t>nāvi</a:t>
            </a:r>
            <a:r>
              <a:rPr lang="lv-LV" sz="2800" dirty="0" smtClean="0"/>
              <a:t>, lai mēs </a:t>
            </a:r>
            <a:r>
              <a:rPr lang="lv-LV" sz="2800" b="1" dirty="0" smtClean="0"/>
              <a:t>zinātu</a:t>
            </a:r>
            <a:r>
              <a:rPr lang="lv-LV" sz="2800" dirty="0" smtClean="0"/>
              <a:t>, ka tā </a:t>
            </a:r>
            <a:r>
              <a:rPr lang="lv-LV" sz="2800" b="1" dirty="0" smtClean="0"/>
              <a:t>nebija nejaušība</a:t>
            </a:r>
            <a:r>
              <a:rPr lang="lv-LV" sz="2800" dirty="0" smtClean="0"/>
              <a:t>, bet gan </a:t>
            </a:r>
            <a:r>
              <a:rPr lang="lv-LV" sz="2800" b="1" dirty="0" smtClean="0"/>
              <a:t>Dieva plāns</a:t>
            </a:r>
            <a:r>
              <a:rPr lang="lv-LV" sz="2800" dirty="0" smtClean="0"/>
              <a:t>!</a:t>
            </a:r>
          </a:p>
          <a:p>
            <a:pPr>
              <a:buFontTx/>
              <a:buChar char="•"/>
            </a:pPr>
            <a:r>
              <a:rPr lang="lv-LV" sz="2800" dirty="0" smtClean="0"/>
              <a:t>Jēzus </a:t>
            </a:r>
            <a:r>
              <a:rPr lang="lv-LV" sz="2800" b="1" dirty="0" smtClean="0"/>
              <a:t>aicina</a:t>
            </a:r>
            <a:r>
              <a:rPr lang="lv-LV" sz="2800" dirty="0" smtClean="0"/>
              <a:t> mūs </a:t>
            </a:r>
            <a:r>
              <a:rPr lang="lv-LV" sz="2800" b="1" dirty="0" smtClean="0"/>
              <a:t>sekot Viņam</a:t>
            </a:r>
            <a:r>
              <a:rPr lang="lv-LV" sz="2800" dirty="0" smtClean="0"/>
              <a:t>, un </a:t>
            </a:r>
            <a:r>
              <a:rPr lang="lv-LV" sz="2800" b="1" dirty="0" smtClean="0"/>
              <a:t>iet</a:t>
            </a:r>
            <a:r>
              <a:rPr lang="lv-LV" sz="2800" dirty="0" smtClean="0"/>
              <a:t> arī </a:t>
            </a:r>
            <a:r>
              <a:rPr lang="lv-LV" sz="2800" b="1" dirty="0" smtClean="0"/>
              <a:t>krusta ceļu</a:t>
            </a:r>
            <a:r>
              <a:rPr lang="lv-LV" sz="2800" dirty="0" smtClean="0"/>
              <a:t>, </a:t>
            </a:r>
            <a:r>
              <a:rPr lang="lv-LV" sz="2800" b="1" dirty="0" smtClean="0"/>
              <a:t>apliecināt</a:t>
            </a:r>
            <a:r>
              <a:rPr lang="lv-LV" sz="2800" dirty="0" smtClean="0"/>
              <a:t> savu </a:t>
            </a:r>
            <a:r>
              <a:rPr lang="lv-LV" sz="2800" b="1" dirty="0" smtClean="0"/>
              <a:t>ticību Jēzum Kristum</a:t>
            </a:r>
            <a:r>
              <a:rPr lang="lv-LV" sz="2800" dirty="0" smtClean="0"/>
              <a:t>, lai ko tas arī maksātu un lai tas </a:t>
            </a:r>
            <a:r>
              <a:rPr lang="lv-LV" sz="2800" b="1" dirty="0" smtClean="0"/>
              <a:t>cilvēkiem nestu mūžīgo dzīvību</a:t>
            </a:r>
            <a:r>
              <a:rPr lang="lv-LV" sz="2800" dirty="0" smtClean="0"/>
              <a:t>! Āmen</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4098" name="Picture 2" descr="Image result for Kristus ciešanas"/>
          <p:cNvPicPr>
            <a:picLocks noChangeAspect="1" noChangeArrowheads="1"/>
          </p:cNvPicPr>
          <p:nvPr/>
        </p:nvPicPr>
        <p:blipFill>
          <a:blip r:embed="rId2"/>
          <a:srcRect/>
          <a:stretch>
            <a:fillRect/>
          </a:stretch>
        </p:blipFill>
        <p:spPr bwMode="auto">
          <a:xfrm>
            <a:off x="1000100" y="2882611"/>
            <a:ext cx="7072362" cy="39753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2521</TotalTime>
  <Words>663</Words>
  <Application>Microsoft Office PowerPoint</Application>
  <PresentationFormat>On-screen Show (4:3)</PresentationFormat>
  <Paragraphs>55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Mk.8:31-38 Ciešanas un augšāmcelšanās</vt:lpstr>
      <vt:lpstr>Mk.8:31-38 Ciešanas un augšāmcelšanās</vt:lpstr>
      <vt:lpstr>Slide 3</vt:lpstr>
      <vt:lpstr>Slide 4</vt:lpstr>
      <vt:lpstr>Slide 5</vt:lpstr>
      <vt:lpstr>Jēzus apustuļu nāves</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85</cp:revision>
  <dcterms:created xsi:type="dcterms:W3CDTF">2010-10-07T14:46:11Z</dcterms:created>
  <dcterms:modified xsi:type="dcterms:W3CDTF">2018-02-25T13:42:01Z</dcterms:modified>
</cp:coreProperties>
</file>