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2" r:id="rId2"/>
    <p:sldId id="281" r:id="rId3"/>
    <p:sldId id="261" r:id="rId4"/>
    <p:sldId id="283" r:id="rId5"/>
    <p:sldId id="287" r:id="rId6"/>
    <p:sldId id="289" r:id="rId7"/>
    <p:sldId id="288" r:id="rId8"/>
    <p:sldId id="290" r:id="rId9"/>
    <p:sldId id="295" r:id="rId10"/>
    <p:sldId id="291" r:id="rId11"/>
    <p:sldId id="294"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90" autoAdjust="0"/>
    <p:restoredTop sz="94660"/>
  </p:normalViewPr>
  <p:slideViewPr>
    <p:cSldViewPr>
      <p:cViewPr varScale="1">
        <p:scale>
          <a:sx n="73" d="100"/>
          <a:sy n="73" d="100"/>
        </p:scale>
        <p:origin x="-138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99E2C1D2-448C-4DBC-8E37-6B48A563DBBC}" type="datetimeFigureOut">
              <a:rPr lang="en-US"/>
              <a:pPr>
                <a:defRPr/>
              </a:pPr>
              <a:t>4/9/2020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CA2538F6-165B-44C6-94E1-AB1A195F12E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04565A1-7511-467C-9C96-5D309F611853}"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BA6F23D-C7E4-4EFF-B3D2-7FB1CC95F86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7150968-DE2F-4EEA-B8F0-70017001048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E590835-23E0-40A1-A353-AA5EEF3B55D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44C7CD9-5E68-4C2F-ABDA-CF9400B8B27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148FBDA-A609-4C3C-BDCD-01EC1957096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AEEEA700-3F10-45E2-95C5-131643D8D54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AB632DC8-3517-4CFC-A40B-3CFAEAF0E31C}"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68881EB-CC80-460C-97E7-6C1D8541578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A7061EC-DCE8-4289-9757-A26556A97D42}"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110B04C-6836-495C-93AD-6B988469B85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6464F77-B661-48DB-B5BC-2820E618F78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smtClean="0"/>
              <a:t>Mt.26:20-28 Svētais Vakarēdiens</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9.apr.2020.</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650F1CDF-24E7-44C0-A535-7761C2C81784}" type="slidenum">
              <a:rPr lang="lv-LV" smtClean="0"/>
              <a:pPr/>
              <a:t>1</a:t>
            </a:fld>
            <a:endParaRPr lang="lv-LV" smtClean="0"/>
          </a:p>
        </p:txBody>
      </p:sp>
      <p:pic>
        <p:nvPicPr>
          <p:cNvPr id="2057" name="Picture 9" descr="http://pastorkylehuber.com/wp-content/uploads/2015/10/Communion-Cross-with-Jesus.jpg"/>
          <p:cNvPicPr>
            <a:picLocks noChangeAspect="1" noChangeArrowheads="1"/>
          </p:cNvPicPr>
          <p:nvPr/>
        </p:nvPicPr>
        <p:blipFill>
          <a:blip r:embed="rId3" cstate="print"/>
          <a:srcRect/>
          <a:stretch>
            <a:fillRect/>
          </a:stretch>
        </p:blipFill>
        <p:spPr bwMode="auto">
          <a:xfrm>
            <a:off x="214281" y="1142984"/>
            <a:ext cx="8756937" cy="54292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1714500"/>
            <a:ext cx="9144000" cy="2678113"/>
          </a:xfrm>
          <a:prstGeom prst="rect">
            <a:avLst/>
          </a:prstGeom>
          <a:noFill/>
          <a:ln w="9525">
            <a:noFill/>
            <a:miter lim="800000"/>
            <a:headEnd/>
            <a:tailEnd/>
          </a:ln>
        </p:spPr>
        <p:txBody>
          <a:bodyPr>
            <a:spAutoFit/>
          </a:bodyPr>
          <a:lstStyle/>
          <a:p>
            <a:r>
              <a:rPr lang="lv-LV" sz="2800"/>
              <a:t>Bieži vien cilvēki saka:</a:t>
            </a:r>
          </a:p>
          <a:p>
            <a:pPr>
              <a:buFont typeface="Wingdings" pitchFamily="2" charset="2"/>
              <a:buChar char="§"/>
            </a:pPr>
            <a:r>
              <a:rPr lang="lv-LV" sz="2800"/>
              <a:t>ka Vakarēdiens viņiem </a:t>
            </a:r>
            <a:r>
              <a:rPr lang="lv-LV" sz="2800" b="1"/>
              <a:t>dod spēku tālāk dzīvot</a:t>
            </a:r>
          </a:p>
          <a:p>
            <a:pPr>
              <a:buFont typeface="Wingdings" pitchFamily="2" charset="2"/>
              <a:buChar char="§"/>
            </a:pPr>
            <a:r>
              <a:rPr lang="lv-LV" sz="2800"/>
              <a:t>ka pēc Vakarēdiena saņemšanas beidzot ir </a:t>
            </a:r>
            <a:r>
              <a:rPr lang="lv-LV" sz="2800" b="1"/>
              <a:t>sajūta</a:t>
            </a:r>
            <a:r>
              <a:rPr lang="lv-LV" sz="2800"/>
              <a:t>, ka </a:t>
            </a:r>
            <a:r>
              <a:rPr lang="lv-LV" sz="2800" b="1"/>
              <a:t>grēki ir piedoti</a:t>
            </a:r>
          </a:p>
          <a:p>
            <a:pPr>
              <a:buFont typeface="Wingdings" pitchFamily="2" charset="2"/>
              <a:buChar char="§"/>
            </a:pPr>
            <a:r>
              <a:rPr lang="lv-LV" sz="2800"/>
              <a:t>ka Vakarēdiens viņiem </a:t>
            </a:r>
            <a:r>
              <a:rPr lang="lv-LV" sz="2800" b="1"/>
              <a:t>dod spēku tālāk cīnīties ar grēku</a:t>
            </a:r>
          </a:p>
        </p:txBody>
      </p:sp>
      <p:sp>
        <p:nvSpPr>
          <p:cNvPr id="11267"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4D0DB3B-755F-46D5-BD5A-3B4A63951956}" type="slidenum">
              <a:rPr lang="lv-LV" sz="1400"/>
              <a:pPr algn="r"/>
              <a:t>10</a:t>
            </a:fld>
            <a:endParaRPr lang="lv-LV" sz="1400"/>
          </a:p>
        </p:txBody>
      </p:sp>
      <p:sp>
        <p:nvSpPr>
          <p:cNvPr id="9" name="Rectangle 8"/>
          <p:cNvSpPr>
            <a:spLocks noChangeArrowheads="1"/>
          </p:cNvSpPr>
          <p:nvPr/>
        </p:nvSpPr>
        <p:spPr bwMode="auto">
          <a:xfrm>
            <a:off x="0" y="0"/>
            <a:ext cx="9144000" cy="1816100"/>
          </a:xfrm>
          <a:prstGeom prst="rect">
            <a:avLst/>
          </a:prstGeom>
          <a:noFill/>
          <a:ln w="9525">
            <a:noFill/>
            <a:miter lim="800000"/>
            <a:headEnd/>
            <a:tailEnd/>
          </a:ln>
        </p:spPr>
        <p:txBody>
          <a:bodyPr>
            <a:spAutoFit/>
          </a:bodyPr>
          <a:lstStyle/>
          <a:p>
            <a:r>
              <a:rPr lang="lv-LV" sz="2800" i="1"/>
              <a:t>Jņ.6:56 Kas Manu miesu bauda un Manas asinis dzer, paliek Manī, un Es viņā. 57 Itin kā Mani sūtījis dzīvais Tēvs, un Es esmu dzīvs Tēvā, tāpat arī tas, kas Mani bauda, būs dzīvs Manī.</a:t>
            </a:r>
          </a:p>
        </p:txBody>
      </p:sp>
      <p:pic>
        <p:nvPicPr>
          <p:cNvPr id="39938" name="Picture 2" descr="http://t2.gstatic.com/images?q=tbn:ANd9GcQtY2VCCSEGTnZBCtTGQlSsQ1Mx3N9hGvtcLdJRG7PnOCMiUWL_"/>
          <p:cNvPicPr>
            <a:picLocks noChangeAspect="1" noChangeArrowheads="1"/>
          </p:cNvPicPr>
          <p:nvPr/>
        </p:nvPicPr>
        <p:blipFill>
          <a:blip r:embed="rId2" cstate="print"/>
          <a:srcRect/>
          <a:stretch>
            <a:fillRect/>
          </a:stretch>
        </p:blipFill>
        <p:spPr bwMode="auto">
          <a:xfrm>
            <a:off x="1142976" y="3892438"/>
            <a:ext cx="7072362" cy="296556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9938"/>
                                        </p:tgtEl>
                                        <p:attrNameLst>
                                          <p:attrName>style.visibility</p:attrName>
                                        </p:attrNameLst>
                                      </p:cBhvr>
                                      <p:to>
                                        <p:strVal val="visible"/>
                                      </p:to>
                                    </p:set>
                                    <p:animEffect transition="in" filter="fade">
                                      <p:cBhvr>
                                        <p:cTn id="16" dur="2000"/>
                                        <p:tgtEl>
                                          <p:spTgt spid="3993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smtClean="0">
                <a:solidFill>
                  <a:schemeClr val="tx1"/>
                </a:solidFill>
              </a:rPr>
              <a:t>Kas ir Sv. Vakarēdiens?</a:t>
            </a:r>
          </a:p>
        </p:txBody>
      </p:sp>
      <p:sp>
        <p:nvSpPr>
          <p:cNvPr id="6" name="Rectangle 5"/>
          <p:cNvSpPr>
            <a:spLocks noChangeArrowheads="1"/>
          </p:cNvSpPr>
          <p:nvPr/>
        </p:nvSpPr>
        <p:spPr bwMode="auto">
          <a:xfrm>
            <a:off x="0" y="642938"/>
            <a:ext cx="9144000" cy="641350"/>
          </a:xfrm>
          <a:prstGeom prst="rect">
            <a:avLst/>
          </a:prstGeom>
          <a:noFill/>
          <a:ln w="9525">
            <a:noFill/>
            <a:miter lim="800000"/>
            <a:headEnd/>
            <a:tailEnd/>
          </a:ln>
        </p:spPr>
        <p:txBody>
          <a:bodyPr>
            <a:spAutoFit/>
          </a:bodyPr>
          <a:lstStyle/>
          <a:p>
            <a:pPr>
              <a:buFont typeface="Wingdings" pitchFamily="2" charset="2"/>
              <a:buNone/>
            </a:pPr>
            <a:r>
              <a:rPr lang="lv-LV" sz="3600" b="1"/>
              <a:t>Vakarēdiens = Kristus miesa &amp; asinis</a:t>
            </a:r>
          </a:p>
        </p:txBody>
      </p:sp>
      <p:sp>
        <p:nvSpPr>
          <p:cNvPr id="1229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EDF3ECF-C344-4B45-8C5F-DCAA43DF7FCD}" type="slidenum">
              <a:rPr lang="lv-LV" sz="1400"/>
              <a:pPr algn="r"/>
              <a:t>11</a:t>
            </a:fld>
            <a:endParaRPr lang="lv-LV" sz="1400"/>
          </a:p>
        </p:txBody>
      </p:sp>
      <p:pic>
        <p:nvPicPr>
          <p:cNvPr id="3079" name="Picture 7"/>
          <p:cNvPicPr>
            <a:picLocks noChangeAspect="1" noChangeArrowheads="1"/>
          </p:cNvPicPr>
          <p:nvPr/>
        </p:nvPicPr>
        <p:blipFill>
          <a:blip r:embed="rId2" cstate="print"/>
          <a:srcRect/>
          <a:stretch>
            <a:fillRect/>
          </a:stretch>
        </p:blipFill>
        <p:spPr bwMode="auto">
          <a:xfrm>
            <a:off x="121915" y="1193329"/>
            <a:ext cx="1944216" cy="20734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Plus 7"/>
          <p:cNvSpPr/>
          <p:nvPr/>
        </p:nvSpPr>
        <p:spPr>
          <a:xfrm>
            <a:off x="2209800" y="1912938"/>
            <a:ext cx="714375" cy="642937"/>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Equal 8"/>
          <p:cNvSpPr/>
          <p:nvPr/>
        </p:nvSpPr>
        <p:spPr>
          <a:xfrm>
            <a:off x="5378450" y="2062163"/>
            <a:ext cx="785813" cy="500062"/>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pic>
        <p:nvPicPr>
          <p:cNvPr id="11" name="Picture 6"/>
          <p:cNvPicPr>
            <a:picLocks noChangeAspect="1" noChangeArrowheads="1"/>
          </p:cNvPicPr>
          <p:nvPr/>
        </p:nvPicPr>
        <p:blipFill>
          <a:blip r:embed="rId3" cstate="print"/>
          <a:srcRect/>
          <a:stretch>
            <a:fillRect/>
          </a:stretch>
        </p:blipFill>
        <p:spPr bwMode="auto">
          <a:xfrm>
            <a:off x="6314603" y="1049313"/>
            <a:ext cx="2232249" cy="2418283"/>
          </a:xfrm>
          <a:prstGeom prst="ellipse">
            <a:avLst/>
          </a:prstGeom>
          <a:ln>
            <a:noFill/>
          </a:ln>
          <a:effectLst>
            <a:softEdge rad="112500"/>
          </a:effectLst>
        </p:spPr>
      </p:pic>
      <p:pic>
        <p:nvPicPr>
          <p:cNvPr id="6154" name="Picture 10"/>
          <p:cNvPicPr>
            <a:picLocks noChangeAspect="1" noChangeArrowheads="1"/>
          </p:cNvPicPr>
          <p:nvPr/>
        </p:nvPicPr>
        <p:blipFill>
          <a:blip r:embed="rId4" cstate="print"/>
          <a:srcRect/>
          <a:stretch>
            <a:fillRect/>
          </a:stretch>
        </p:blipFill>
        <p:spPr bwMode="auto">
          <a:xfrm>
            <a:off x="3002236" y="1409353"/>
            <a:ext cx="2286000" cy="1733550"/>
          </a:xfrm>
          <a:prstGeom prst="rect">
            <a:avLst/>
          </a:prstGeom>
          <a:ln>
            <a:noFill/>
          </a:ln>
          <a:effectLst>
            <a:softEdge rad="112500"/>
          </a:effectLst>
        </p:spPr>
      </p:pic>
      <p:sp>
        <p:nvSpPr>
          <p:cNvPr id="10" name="Rectangle 2"/>
          <p:cNvSpPr>
            <a:spLocks noChangeArrowheads="1"/>
          </p:cNvSpPr>
          <p:nvPr/>
        </p:nvSpPr>
        <p:spPr bwMode="auto">
          <a:xfrm>
            <a:off x="428625" y="3500438"/>
            <a:ext cx="8229600" cy="692150"/>
          </a:xfrm>
          <a:prstGeom prst="rect">
            <a:avLst/>
          </a:prstGeom>
          <a:noFill/>
          <a:ln w="9525">
            <a:noFill/>
            <a:miter lim="800000"/>
            <a:headEnd/>
            <a:tailEnd/>
          </a:ln>
        </p:spPr>
        <p:txBody>
          <a:bodyPr anchor="ctr"/>
          <a:lstStyle/>
          <a:p>
            <a:pPr algn="ctr"/>
            <a:r>
              <a:rPr lang="lv-LV" sz="4400" b="1"/>
              <a:t>Ko dod Sv. Vakarēdiens?</a:t>
            </a:r>
          </a:p>
        </p:txBody>
      </p:sp>
      <p:sp>
        <p:nvSpPr>
          <p:cNvPr id="12299" name="Rectangle 11"/>
          <p:cNvSpPr>
            <a:spLocks noChangeArrowheads="1"/>
          </p:cNvSpPr>
          <p:nvPr/>
        </p:nvSpPr>
        <p:spPr bwMode="auto">
          <a:xfrm>
            <a:off x="0" y="4286250"/>
            <a:ext cx="9144000" cy="2308225"/>
          </a:xfrm>
          <a:prstGeom prst="rect">
            <a:avLst/>
          </a:prstGeom>
          <a:noFill/>
          <a:ln w="9525">
            <a:noFill/>
            <a:miter lim="800000"/>
            <a:headEnd/>
            <a:tailEnd/>
          </a:ln>
        </p:spPr>
        <p:txBody>
          <a:bodyPr>
            <a:spAutoFit/>
          </a:bodyPr>
          <a:lstStyle/>
          <a:p>
            <a:pPr algn="just">
              <a:buFont typeface="Wingdings" pitchFamily="2" charset="2"/>
              <a:buChar char="§"/>
            </a:pPr>
            <a:r>
              <a:rPr lang="en-US" sz="2800"/>
              <a:t>To mums </a:t>
            </a:r>
            <a:r>
              <a:rPr lang="lv-LV" sz="2800"/>
              <a:t>rāda vārdi: “</a:t>
            </a:r>
            <a:r>
              <a:rPr lang="lv-LV" sz="2800" i="1"/>
              <a:t>par jums dota</a:t>
            </a:r>
            <a:r>
              <a:rPr lang="lv-LV" sz="2800"/>
              <a:t>” un “</a:t>
            </a:r>
            <a:r>
              <a:rPr lang="lv-LV" sz="2800" i="1"/>
              <a:t>izlietas grēku piedošanai</a:t>
            </a:r>
            <a:r>
              <a:rPr lang="lv-LV" sz="2800"/>
              <a:t>”, proti, ka ar šiem vārdiem mums Sakramentā tiek </a:t>
            </a:r>
            <a:r>
              <a:rPr lang="lv-LV" sz="2800" b="1"/>
              <a:t>dota grēku piedošana</a:t>
            </a:r>
            <a:r>
              <a:rPr lang="lv-LV" sz="2800"/>
              <a:t>, </a:t>
            </a:r>
            <a:r>
              <a:rPr lang="lv-LV" sz="2800" b="1"/>
              <a:t>dzīvība</a:t>
            </a:r>
            <a:r>
              <a:rPr lang="lv-LV" sz="2800"/>
              <a:t> un </a:t>
            </a:r>
            <a:r>
              <a:rPr lang="lv-LV" sz="2800" b="1"/>
              <a:t>svētlaime</a:t>
            </a:r>
            <a:r>
              <a:rPr lang="lv-LV" sz="2800"/>
              <a:t>; jo, kur grēku piedošana, tur arī dzīvība un svētlaime</a:t>
            </a:r>
            <a:r>
              <a:rPr lang="en-US" sz="3200"/>
              <a:t>.</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9"/>
                                        </p:tgtEl>
                                        <p:attrNameLst>
                                          <p:attrName>style.visibility</p:attrName>
                                        </p:attrNameLst>
                                      </p:cBhvr>
                                      <p:to>
                                        <p:strVal val="visible"/>
                                      </p:to>
                                    </p:set>
                                    <p:animEffect transition="in" filter="fade">
                                      <p:cBhvr>
                                        <p:cTn id="11" dur="2000"/>
                                        <p:tgtEl>
                                          <p:spTgt spid="307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6154"/>
                                        </p:tgtEl>
                                        <p:attrNameLst>
                                          <p:attrName>style.visibility</p:attrName>
                                        </p:attrNameLst>
                                      </p:cBhvr>
                                      <p:to>
                                        <p:strVal val="visible"/>
                                      </p:to>
                                    </p:set>
                                    <p:animEffect transition="in" filter="fade">
                                      <p:cBhvr>
                                        <p:cTn id="19" dur="2000"/>
                                        <p:tgtEl>
                                          <p:spTgt spid="6154"/>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childTnLst>
                          </p:cTn>
                        </p:par>
                        <p:par>
                          <p:cTn id="27" fill="hold">
                            <p:stCondLst>
                              <p:cond delay="8000"/>
                            </p:stCondLst>
                            <p:childTnLst>
                              <p:par>
                                <p:cTn id="28" presetID="2" presetClass="entr" presetSubtype="4" fill="hold" nodeType="after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8500"/>
                            </p:stCondLst>
                            <p:childTnLst>
                              <p:par>
                                <p:cTn id="33" presetID="2" presetClass="entr" presetSubtype="4"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68C71553-75F3-446E-9E0D-A1077923D0EB}"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1071563"/>
          </a:xfrm>
        </p:spPr>
        <p:txBody>
          <a:bodyPr/>
          <a:lstStyle/>
          <a:p>
            <a:pPr eaLnBrk="1" hangingPunct="1"/>
            <a:r>
              <a:rPr lang="lv-LV" b="1" smtClean="0"/>
              <a:t>Mt.26:20-28 Svētais Vakarēdiens</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8A3FB9EC-C23A-4BCE-B66B-C9E0027F4784}" type="slidenum">
              <a:rPr lang="lv-LV" smtClean="0"/>
              <a:pPr/>
              <a:t>2</a:t>
            </a:fld>
            <a:endParaRPr lang="lv-LV" smtClean="0"/>
          </a:p>
        </p:txBody>
      </p:sp>
      <p:sp>
        <p:nvSpPr>
          <p:cNvPr id="3077" name="Rectangle 6"/>
          <p:cNvSpPr>
            <a:spLocks noChangeArrowheads="1"/>
          </p:cNvSpPr>
          <p:nvPr/>
        </p:nvSpPr>
        <p:spPr bwMode="auto">
          <a:xfrm>
            <a:off x="0" y="811213"/>
            <a:ext cx="9144000" cy="4893647"/>
          </a:xfrm>
          <a:prstGeom prst="rect">
            <a:avLst/>
          </a:prstGeom>
          <a:noFill/>
          <a:ln w="9525">
            <a:noFill/>
            <a:miter lim="800000"/>
            <a:headEnd/>
            <a:tailEnd/>
          </a:ln>
        </p:spPr>
        <p:txBody>
          <a:bodyPr>
            <a:spAutoFit/>
          </a:bodyPr>
          <a:lstStyle/>
          <a:p>
            <a:pPr algn="just"/>
            <a:r>
              <a:rPr lang="lv-LV" sz="2400" dirty="0"/>
              <a:t>20 Kad iestājās vakars, viņš apsēdās kopā ar tiem divpadsmit. 21 Tiem ēdot, viņš teica: "Patiesi es jums saku: viens no jums mani nodos." 22 Ļoti noskumuši, tie viens pēc otra jautāja: "Kungs, taču ne es?" 23 Bet viņš tiem atbildēja: "Kas ar mani reizē mērc savu roku bļodā, tas mani nodos. 24 Cilvēka Dēls gan aiziet, kā par viņu ir rakstīts, bet vai! tam cilvēkam, kas nodod Cilvēka Dēlu! Tam būtu bijis labāk nepiedzimt." 25 Un viņa nodevējs Jūda jautāja: </a:t>
            </a:r>
            <a:r>
              <a:rPr lang="lv-LV" sz="2400" dirty="0" smtClean="0"/>
              <a:t>“Mācītāj</a:t>
            </a:r>
            <a:r>
              <a:rPr lang="lv-LV" sz="2400" dirty="0"/>
              <a:t>, taču ne es?" Viņš tam atbildēja: "Tu to teici.“ 26 Mielasta laikā Jēzus ņēma maizi, svētīja, lauza un deva to saviem mācekļiem, sacīdams: "Ņemiet un ēdiet, tā ir mana miesa." 27 Viņš, paņēmis biķeri, pateicās un deva to viņiem, sacīdams: "Dzeriet visi no tā, 28 tās ir manas jaunās derības asinis, kas par daudziem tiek izlietas grēku piedošanai.</a:t>
            </a:r>
          </a:p>
        </p:txBody>
      </p:sp>
      <p:sp>
        <p:nvSpPr>
          <p:cNvPr id="3078" name="Text Box 6"/>
          <p:cNvSpPr txBox="1">
            <a:spLocks noChangeArrowheads="1"/>
          </p:cNvSpPr>
          <p:nvPr/>
        </p:nvSpPr>
        <p:spPr bwMode="auto">
          <a:xfrm>
            <a:off x="7358063" y="0"/>
            <a:ext cx="1785937" cy="369332"/>
          </a:xfrm>
          <a:prstGeom prst="rect">
            <a:avLst/>
          </a:prstGeom>
          <a:noFill/>
          <a:ln w="9525">
            <a:noFill/>
            <a:miter lim="800000"/>
            <a:headEnd/>
            <a:tailEnd/>
          </a:ln>
        </p:spPr>
        <p:txBody>
          <a:bodyPr>
            <a:spAutoFit/>
          </a:bodyPr>
          <a:lstStyle/>
          <a:p>
            <a:pPr>
              <a:spcBef>
                <a:spcPct val="50000"/>
              </a:spcBef>
            </a:pPr>
            <a:r>
              <a:rPr lang="lv-LV" smtClean="0"/>
              <a:t>9.apr.2020.</a:t>
            </a:r>
            <a:endParaRPr lang="lv-LV"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5496" y="0"/>
            <a:ext cx="9144000" cy="1081088"/>
          </a:xfrm>
        </p:spPr>
        <p:txBody>
          <a:bodyPr/>
          <a:lstStyle/>
          <a:p>
            <a:pPr marL="0" indent="0">
              <a:lnSpc>
                <a:spcPct val="80000"/>
              </a:lnSpc>
              <a:buFontTx/>
              <a:buNone/>
            </a:pPr>
            <a:r>
              <a:rPr lang="lv-LV" sz="2800" dirty="0" smtClean="0"/>
              <a:t>20 Kad iestājās vakars, viņš apsēdās kopā ar tiem divpadsmit. 21 Tiem ēdot, viņš teica: "Patiesi es jums saku: viens no jums mani nodos." 22 Ļoti noskumuši, tie viens pēc otra jautāja: "Kungs, taču ne es?" 23 Bet viņš tiem atbildēja: "Kas ar mani reizē mērc savu roku bļodā, tas mani nodos.</a:t>
            </a:r>
          </a:p>
        </p:txBody>
      </p:sp>
      <p:sp>
        <p:nvSpPr>
          <p:cNvPr id="7" name="Rectangle 6"/>
          <p:cNvSpPr>
            <a:spLocks noChangeArrowheads="1"/>
          </p:cNvSpPr>
          <p:nvPr/>
        </p:nvSpPr>
        <p:spPr bwMode="auto">
          <a:xfrm>
            <a:off x="0" y="1988840"/>
            <a:ext cx="9144000" cy="2678113"/>
          </a:xfrm>
          <a:prstGeom prst="rect">
            <a:avLst/>
          </a:prstGeom>
          <a:noFill/>
          <a:ln w="9525">
            <a:noFill/>
            <a:miter lim="800000"/>
            <a:headEnd/>
            <a:tailEnd/>
          </a:ln>
        </p:spPr>
        <p:txBody>
          <a:bodyPr>
            <a:spAutoFit/>
          </a:bodyPr>
          <a:lstStyle/>
          <a:p>
            <a:pPr>
              <a:buFontTx/>
              <a:buChar char="•"/>
            </a:pPr>
            <a:r>
              <a:rPr lang="lv-LV" sz="2800" dirty="0"/>
              <a:t>Grūti iedomāties kā </a:t>
            </a:r>
            <a:r>
              <a:rPr lang="lv-LV" sz="2800" b="1" dirty="0"/>
              <a:t>Jēzus jutās </a:t>
            </a:r>
            <a:r>
              <a:rPr lang="lv-LV" sz="2800" dirty="0"/>
              <a:t>šai </a:t>
            </a:r>
            <a:r>
              <a:rPr lang="lv-LV" sz="2800" b="1" dirty="0"/>
              <a:t>vakarā</a:t>
            </a:r>
            <a:r>
              <a:rPr lang="lv-LV" sz="2800" dirty="0"/>
              <a:t> </a:t>
            </a:r>
            <a:r>
              <a:rPr lang="lv-LV" sz="2800" b="1" dirty="0"/>
              <a:t>zinādams</a:t>
            </a:r>
            <a:r>
              <a:rPr lang="lv-LV" sz="2800" dirty="0"/>
              <a:t>, ka </a:t>
            </a:r>
            <a:r>
              <a:rPr lang="lv-LV" sz="2800" b="1" dirty="0"/>
              <a:t>pēc pāris stundām 1 no 12 Viņu nodos</a:t>
            </a:r>
            <a:r>
              <a:rPr lang="lv-LV" sz="2800" dirty="0"/>
              <a:t>!</a:t>
            </a:r>
          </a:p>
          <a:p>
            <a:pPr>
              <a:buFontTx/>
              <a:buChar char="•"/>
            </a:pPr>
            <a:r>
              <a:rPr lang="lv-LV" sz="2800" dirty="0"/>
              <a:t>Un tomēr viss, par ko Viņš domā – nevis kā </a:t>
            </a:r>
            <a:r>
              <a:rPr lang="lv-LV" sz="2800" b="1" dirty="0"/>
              <a:t>izvairīties no nāves</a:t>
            </a:r>
            <a:r>
              <a:rPr lang="lv-LV" sz="2800" dirty="0"/>
              <a:t>, bet </a:t>
            </a:r>
            <a:r>
              <a:rPr lang="lv-LV" sz="2800" b="1" dirty="0"/>
              <a:t>rūpējās</a:t>
            </a:r>
            <a:r>
              <a:rPr lang="lv-LV" sz="2800" dirty="0"/>
              <a:t> par saviem </a:t>
            </a:r>
            <a:r>
              <a:rPr lang="lv-LV" sz="2800" b="1" dirty="0"/>
              <a:t>mācekļiem</a:t>
            </a:r>
            <a:r>
              <a:rPr lang="lv-LV" sz="2800" dirty="0"/>
              <a:t> dodot </a:t>
            </a:r>
            <a:r>
              <a:rPr lang="lv-LV" sz="2800" b="1" dirty="0"/>
              <a:t>mācekļiem</a:t>
            </a:r>
            <a:r>
              <a:rPr lang="lv-LV" sz="2800" dirty="0"/>
              <a:t> vienu no </a:t>
            </a:r>
            <a:r>
              <a:rPr lang="lv-LV" sz="2800" b="1" dirty="0"/>
              <a:t>dārgākām dāvanām – Sv. Vakarēdienu!</a:t>
            </a:r>
          </a:p>
        </p:txBody>
      </p:sp>
      <p:sp>
        <p:nvSpPr>
          <p:cNvPr id="4100" name="Slide Number Placeholder 3"/>
          <p:cNvSpPr>
            <a:spLocks noGrp="1"/>
          </p:cNvSpPr>
          <p:nvPr>
            <p:ph type="sldNum" sz="quarter" idx="12"/>
          </p:nvPr>
        </p:nvSpPr>
        <p:spPr>
          <a:noFill/>
        </p:spPr>
        <p:txBody>
          <a:bodyPr/>
          <a:lstStyle/>
          <a:p>
            <a:fld id="{FC8A7620-22D0-4105-9CC7-8E66D14C1F65}" type="slidenum">
              <a:rPr lang="lv-LV" smtClean="0"/>
              <a:pPr/>
              <a:t>3</a:t>
            </a:fld>
            <a:endParaRPr lang="lv-LV" smtClean="0"/>
          </a:p>
        </p:txBody>
      </p:sp>
      <p:pic>
        <p:nvPicPr>
          <p:cNvPr id="4105" name="Picture 9" descr="https://upload.wikimedia.org/wikipedia/commons/b/bc/%C3%9Altima_Cena_-_Juan_de_Juanes.jpg"/>
          <p:cNvPicPr>
            <a:picLocks noChangeAspect="1" noChangeArrowheads="1"/>
          </p:cNvPicPr>
          <p:nvPr/>
        </p:nvPicPr>
        <p:blipFill>
          <a:blip r:embed="rId2" cstate="print"/>
          <a:srcRect/>
          <a:stretch>
            <a:fillRect/>
          </a:stretch>
        </p:blipFill>
        <p:spPr bwMode="auto">
          <a:xfrm>
            <a:off x="2500298" y="4167182"/>
            <a:ext cx="6572296" cy="269081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dirty="0" smtClean="0"/>
              <a:t>24 Cilvēka Dēls gan aiziet, kā par viņu ir rakstīts, bet vai! tam cilvēkam, kas nodod Cilvēka Dēlu! Tam būtu bijis labāk nepiedzimt." 25 Un viņa nodevējs Jūda jautāja: “Mācītāj, taču ne es?" Viņš tam atbildēja: "Tu to teici."</a:t>
            </a:r>
          </a:p>
        </p:txBody>
      </p:sp>
      <p:sp>
        <p:nvSpPr>
          <p:cNvPr id="7" name="Rectangle 6"/>
          <p:cNvSpPr>
            <a:spLocks noChangeArrowheads="1"/>
          </p:cNvSpPr>
          <p:nvPr/>
        </p:nvSpPr>
        <p:spPr bwMode="auto">
          <a:xfrm>
            <a:off x="0" y="1428750"/>
            <a:ext cx="9358313" cy="3108543"/>
          </a:xfrm>
          <a:prstGeom prst="rect">
            <a:avLst/>
          </a:prstGeom>
          <a:noFill/>
          <a:ln w="9525">
            <a:noFill/>
            <a:miter lim="800000"/>
            <a:headEnd/>
            <a:tailEnd/>
          </a:ln>
        </p:spPr>
        <p:txBody>
          <a:bodyPr>
            <a:spAutoFit/>
          </a:bodyPr>
          <a:lstStyle/>
          <a:p>
            <a:pPr>
              <a:buFontTx/>
              <a:buChar char="•"/>
            </a:pPr>
            <a:r>
              <a:rPr lang="lv-LV" sz="2800" b="1" dirty="0"/>
              <a:t>Jēzum rūp visu savu mācekļu dvēseles stāvoklis</a:t>
            </a:r>
            <a:r>
              <a:rPr lang="lv-LV" sz="2800" dirty="0"/>
              <a:t>!</a:t>
            </a:r>
          </a:p>
          <a:p>
            <a:pPr>
              <a:buFontTx/>
              <a:buChar char="•"/>
            </a:pPr>
            <a:r>
              <a:rPr lang="lv-LV" sz="2800" b="1" dirty="0"/>
              <a:t>Jēzus</a:t>
            </a:r>
            <a:r>
              <a:rPr lang="lv-LV" sz="2800" dirty="0"/>
              <a:t> dod </a:t>
            </a:r>
            <a:r>
              <a:rPr lang="lv-LV" sz="2800" b="1" dirty="0"/>
              <a:t>Jūdam</a:t>
            </a:r>
            <a:r>
              <a:rPr lang="lv-LV" sz="2800" dirty="0"/>
              <a:t> </a:t>
            </a:r>
            <a:r>
              <a:rPr lang="lv-LV" sz="2800" b="1" dirty="0"/>
              <a:t>iespēju</a:t>
            </a:r>
            <a:r>
              <a:rPr lang="lv-LV" sz="2800" dirty="0"/>
              <a:t> vēl </a:t>
            </a:r>
            <a:r>
              <a:rPr lang="lv-LV" sz="2800" b="1" dirty="0"/>
              <a:t>atgriezties</a:t>
            </a:r>
            <a:r>
              <a:rPr lang="lv-LV" sz="2800" dirty="0"/>
              <a:t> no sava ļaunā nodoma, </a:t>
            </a:r>
            <a:r>
              <a:rPr lang="lv-LV" sz="2800" b="1" dirty="0"/>
              <a:t>atklādams</a:t>
            </a:r>
            <a:r>
              <a:rPr lang="lv-LV" sz="2800" dirty="0"/>
              <a:t> viņa </a:t>
            </a:r>
            <a:r>
              <a:rPr lang="lv-LV" sz="2800" b="1" dirty="0"/>
              <a:t>nodomu</a:t>
            </a:r>
            <a:r>
              <a:rPr lang="lv-LV" sz="2800" dirty="0"/>
              <a:t>, dodot iespēju viņam </a:t>
            </a:r>
            <a:r>
              <a:rPr lang="lv-LV" sz="2800" b="1" dirty="0"/>
              <a:t>nožēlot</a:t>
            </a:r>
            <a:r>
              <a:rPr lang="lv-LV" sz="2800" dirty="0"/>
              <a:t> savu </a:t>
            </a:r>
            <a:r>
              <a:rPr lang="lv-LV" sz="2800" b="1" dirty="0"/>
              <a:t>nodomu</a:t>
            </a:r>
            <a:r>
              <a:rPr lang="lv-LV" sz="2800" dirty="0"/>
              <a:t>, bet viņš to </a:t>
            </a:r>
            <a:r>
              <a:rPr lang="lv-LV" sz="2800" b="1" dirty="0"/>
              <a:t>nedara</a:t>
            </a:r>
            <a:r>
              <a:rPr lang="lv-LV" sz="2800" dirty="0"/>
              <a:t>, kā lasām:</a:t>
            </a:r>
          </a:p>
          <a:p>
            <a:r>
              <a:rPr lang="lv-LV" sz="2800" dirty="0"/>
              <a:t>//Jņ.13:30 “</a:t>
            </a:r>
            <a:r>
              <a:rPr lang="lv-LV" sz="2800" i="1" dirty="0"/>
              <a:t>Kumosu ņēmis, Jūda tūlīt izgāja ārā</a:t>
            </a:r>
            <a:r>
              <a:rPr lang="lv-LV" sz="2800" dirty="0"/>
              <a:t>...”</a:t>
            </a:r>
          </a:p>
          <a:p>
            <a:pPr>
              <a:buFontTx/>
              <a:buChar char="•"/>
            </a:pPr>
            <a:r>
              <a:rPr lang="lv-LV" sz="2800" dirty="0"/>
              <a:t>Un </a:t>
            </a:r>
            <a:r>
              <a:rPr lang="lv-LV" sz="2800" dirty="0" smtClean="0"/>
              <a:t>iespējams, </a:t>
            </a:r>
            <a:r>
              <a:rPr lang="lv-LV" sz="2800" dirty="0"/>
              <a:t>ka </a:t>
            </a:r>
            <a:r>
              <a:rPr lang="lv-LV" sz="2800" b="1" dirty="0"/>
              <a:t>Jūda nav klāt pie Vakarēdiena iestādīšanas</a:t>
            </a:r>
            <a:r>
              <a:rPr lang="lv-LV" sz="2800" dirty="0"/>
              <a:t>...</a:t>
            </a:r>
          </a:p>
        </p:txBody>
      </p:sp>
      <p:sp>
        <p:nvSpPr>
          <p:cNvPr id="5124" name="Slide Number Placeholder 3"/>
          <p:cNvSpPr>
            <a:spLocks noGrp="1"/>
          </p:cNvSpPr>
          <p:nvPr>
            <p:ph type="sldNum" sz="quarter" idx="12"/>
          </p:nvPr>
        </p:nvSpPr>
        <p:spPr>
          <a:noFill/>
        </p:spPr>
        <p:txBody>
          <a:bodyPr/>
          <a:lstStyle/>
          <a:p>
            <a:fld id="{14383C21-B642-4C93-AE9D-4D4CDB921950}" type="slidenum">
              <a:rPr lang="lv-LV" smtClean="0"/>
              <a:pPr/>
              <a:t>4</a:t>
            </a:fld>
            <a:endParaRPr lang="lv-LV" smtClean="0"/>
          </a:p>
        </p:txBody>
      </p:sp>
      <p:pic>
        <p:nvPicPr>
          <p:cNvPr id="5" name="Picture 7" descr="https://thecompassionategardener.files.wordpress.com/2015/04/leonardo-davinci-the-last-supper1.jpg"/>
          <p:cNvPicPr>
            <a:picLocks noChangeAspect="1" noChangeArrowheads="1"/>
          </p:cNvPicPr>
          <p:nvPr/>
        </p:nvPicPr>
        <p:blipFill>
          <a:blip r:embed="rId2" cstate="print"/>
          <a:srcRect/>
          <a:stretch>
            <a:fillRect/>
          </a:stretch>
        </p:blipFill>
        <p:spPr bwMode="auto">
          <a:xfrm>
            <a:off x="214282" y="4330736"/>
            <a:ext cx="8786874" cy="25272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2571750"/>
            <a:ext cx="8229600" cy="692150"/>
          </a:xfrm>
        </p:spPr>
        <p:txBody>
          <a:bodyPr/>
          <a:lstStyle/>
          <a:p>
            <a:pPr eaLnBrk="1" hangingPunct="1"/>
            <a:r>
              <a:rPr lang="lv-LV" b="1" smtClean="0">
                <a:solidFill>
                  <a:schemeClr val="tx1"/>
                </a:solidFill>
              </a:rPr>
              <a:t>Kas ir Sv. Vakarēdiens?</a:t>
            </a:r>
          </a:p>
        </p:txBody>
      </p:sp>
      <p:sp>
        <p:nvSpPr>
          <p:cNvPr id="6" name="Rectangle 5"/>
          <p:cNvSpPr>
            <a:spLocks noChangeArrowheads="1"/>
          </p:cNvSpPr>
          <p:nvPr/>
        </p:nvSpPr>
        <p:spPr bwMode="auto">
          <a:xfrm>
            <a:off x="0" y="3214688"/>
            <a:ext cx="9144000" cy="646112"/>
          </a:xfrm>
          <a:prstGeom prst="rect">
            <a:avLst/>
          </a:prstGeom>
          <a:noFill/>
          <a:ln w="9525">
            <a:noFill/>
            <a:miter lim="800000"/>
            <a:headEnd/>
            <a:tailEnd/>
          </a:ln>
        </p:spPr>
        <p:txBody>
          <a:bodyPr>
            <a:spAutoFit/>
          </a:bodyPr>
          <a:lstStyle/>
          <a:p>
            <a:pPr>
              <a:buFont typeface="Wingdings" pitchFamily="2" charset="2"/>
              <a:buNone/>
            </a:pPr>
            <a:r>
              <a:rPr lang="lv-LV" sz="3600" b="1"/>
              <a:t>Vakarēdiens = Kristus miesa un asinis</a:t>
            </a:r>
          </a:p>
        </p:txBody>
      </p:sp>
      <p:sp>
        <p:nvSpPr>
          <p:cNvPr id="6148"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14F45A15-EFE6-4753-983E-4D79003518D2}" type="slidenum">
              <a:rPr lang="lv-LV" sz="1400"/>
              <a:pPr algn="r"/>
              <a:t>5</a:t>
            </a:fld>
            <a:endParaRPr lang="lv-LV" sz="1400"/>
          </a:p>
        </p:txBody>
      </p:sp>
      <p:pic>
        <p:nvPicPr>
          <p:cNvPr id="3079" name="Picture 7"/>
          <p:cNvPicPr>
            <a:picLocks noChangeAspect="1" noChangeArrowheads="1"/>
          </p:cNvPicPr>
          <p:nvPr/>
        </p:nvPicPr>
        <p:blipFill>
          <a:blip r:embed="rId2" cstate="print"/>
          <a:srcRect/>
          <a:stretch>
            <a:fillRect/>
          </a:stretch>
        </p:blipFill>
        <p:spPr bwMode="auto">
          <a:xfrm>
            <a:off x="3000364" y="3786166"/>
            <a:ext cx="1944216" cy="17859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Plus 7"/>
          <p:cNvSpPr/>
          <p:nvPr/>
        </p:nvSpPr>
        <p:spPr>
          <a:xfrm>
            <a:off x="5072063" y="4500563"/>
            <a:ext cx="714375" cy="642937"/>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Equal 8"/>
          <p:cNvSpPr/>
          <p:nvPr/>
        </p:nvSpPr>
        <p:spPr>
          <a:xfrm>
            <a:off x="2143125" y="4572000"/>
            <a:ext cx="785813" cy="500063"/>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pic>
        <p:nvPicPr>
          <p:cNvPr id="11" name="Picture 6"/>
          <p:cNvPicPr>
            <a:picLocks noChangeAspect="1" noChangeArrowheads="1"/>
          </p:cNvPicPr>
          <p:nvPr/>
        </p:nvPicPr>
        <p:blipFill>
          <a:blip r:embed="rId3" cstate="print"/>
          <a:srcRect/>
          <a:stretch>
            <a:fillRect/>
          </a:stretch>
        </p:blipFill>
        <p:spPr bwMode="auto">
          <a:xfrm>
            <a:off x="0" y="3714728"/>
            <a:ext cx="2232249" cy="2418283"/>
          </a:xfrm>
          <a:prstGeom prst="ellipse">
            <a:avLst/>
          </a:prstGeom>
          <a:ln>
            <a:noFill/>
          </a:ln>
          <a:effectLst>
            <a:softEdge rad="112500"/>
          </a:effectLst>
        </p:spPr>
      </p:pic>
      <p:pic>
        <p:nvPicPr>
          <p:cNvPr id="6154" name="Picture 10"/>
          <p:cNvPicPr>
            <a:picLocks noChangeAspect="1" noChangeArrowheads="1"/>
          </p:cNvPicPr>
          <p:nvPr/>
        </p:nvPicPr>
        <p:blipFill>
          <a:blip r:embed="rId4" cstate="print"/>
          <a:srcRect/>
          <a:stretch>
            <a:fillRect/>
          </a:stretch>
        </p:blipFill>
        <p:spPr bwMode="auto">
          <a:xfrm>
            <a:off x="5857884" y="3714728"/>
            <a:ext cx="3000396" cy="1928826"/>
          </a:xfrm>
          <a:prstGeom prst="rect">
            <a:avLst/>
          </a:prstGeom>
          <a:ln>
            <a:noFill/>
          </a:ln>
          <a:effectLst>
            <a:softEdge rad="112500"/>
          </a:effectLst>
        </p:spPr>
      </p:pic>
      <p:sp>
        <p:nvSpPr>
          <p:cNvPr id="13" name="Rectangle 12"/>
          <p:cNvSpPr>
            <a:spLocks noChangeArrowheads="1"/>
          </p:cNvSpPr>
          <p:nvPr/>
        </p:nvSpPr>
        <p:spPr bwMode="auto">
          <a:xfrm>
            <a:off x="3000375" y="5500688"/>
            <a:ext cx="5640388" cy="584200"/>
          </a:xfrm>
          <a:prstGeom prst="rect">
            <a:avLst/>
          </a:prstGeom>
          <a:noFill/>
          <a:ln w="9525">
            <a:noFill/>
            <a:miter lim="800000"/>
            <a:headEnd/>
            <a:tailEnd/>
          </a:ln>
        </p:spPr>
        <p:txBody>
          <a:bodyPr wrap="none">
            <a:spAutoFit/>
          </a:bodyPr>
          <a:lstStyle/>
          <a:p>
            <a:pPr>
              <a:buFont typeface="Wingdings" pitchFamily="2" charset="2"/>
              <a:buNone/>
            </a:pPr>
            <a:r>
              <a:rPr lang="lv-LV" sz="3200" b="1"/>
              <a:t>Dieva vārds + maize un vīns</a:t>
            </a:r>
          </a:p>
        </p:txBody>
      </p:sp>
      <p:sp>
        <p:nvSpPr>
          <p:cNvPr id="12" name="Rectangle 11"/>
          <p:cNvSpPr>
            <a:spLocks noChangeArrowheads="1"/>
          </p:cNvSpPr>
          <p:nvPr/>
        </p:nvSpPr>
        <p:spPr bwMode="auto">
          <a:xfrm>
            <a:off x="0" y="6088063"/>
            <a:ext cx="9144000" cy="769937"/>
          </a:xfrm>
          <a:prstGeom prst="rect">
            <a:avLst/>
          </a:prstGeom>
          <a:noFill/>
          <a:ln w="9525">
            <a:noFill/>
            <a:miter lim="800000"/>
            <a:headEnd/>
            <a:tailEnd/>
          </a:ln>
        </p:spPr>
        <p:txBody>
          <a:bodyPr>
            <a:spAutoFit/>
          </a:bodyPr>
          <a:lstStyle/>
          <a:p>
            <a:pPr algn="just">
              <a:buFont typeface="Wingdings" pitchFamily="2" charset="2"/>
              <a:buChar char="§"/>
            </a:pPr>
            <a:r>
              <a:rPr lang="lv-LV" sz="2200"/>
              <a:t>Tas ir </a:t>
            </a:r>
            <a:r>
              <a:rPr lang="lv-LV" sz="2200" b="1"/>
              <a:t>mūsu Kunga Jēzus Kristus patiesā miesa un asinis</a:t>
            </a:r>
            <a:r>
              <a:rPr lang="lv-LV" sz="2200"/>
              <a:t>, ko pats Kristus mums, kristiešiem, ir iedibinājis ēst un dzert ar maizi un vīnu.</a:t>
            </a:r>
          </a:p>
        </p:txBody>
      </p:sp>
      <p:sp>
        <p:nvSpPr>
          <p:cNvPr id="6156" name="Rectangle 13"/>
          <p:cNvSpPr>
            <a:spLocks noChangeArrowheads="1"/>
          </p:cNvSpPr>
          <p:nvPr/>
        </p:nvSpPr>
        <p:spPr bwMode="auto">
          <a:xfrm>
            <a:off x="0" y="-85725"/>
            <a:ext cx="9144000" cy="2800350"/>
          </a:xfrm>
          <a:prstGeom prst="rect">
            <a:avLst/>
          </a:prstGeom>
          <a:noFill/>
          <a:ln w="9525">
            <a:noFill/>
            <a:miter lim="800000"/>
            <a:headEnd/>
            <a:tailEnd/>
          </a:ln>
        </p:spPr>
        <p:txBody>
          <a:bodyPr>
            <a:spAutoFit/>
          </a:bodyPr>
          <a:lstStyle/>
          <a:p>
            <a:pPr algn="just"/>
            <a:r>
              <a:rPr lang="lv-LV" sz="2200" b="1"/>
              <a:t>Iestādījuma vārdi: </a:t>
            </a:r>
            <a:r>
              <a:rPr lang="lv-LV" sz="2200" i="1"/>
              <a:t>“Mūsu Kungs Jēzus Kristus tanī naktī, kad Viņš tapa nodots, ņēma </a:t>
            </a:r>
            <a:r>
              <a:rPr lang="lv-LV" sz="2200" b="1" i="1"/>
              <a:t>maizi</a:t>
            </a:r>
            <a:r>
              <a:rPr lang="lv-LV" sz="2200" i="1"/>
              <a:t>, pateicās, pārlauza un deva to saviem mācekļiem, sacīdams: “Ņemiet un ēdiet, tā </a:t>
            </a:r>
            <a:r>
              <a:rPr lang="lv-LV" sz="2200" b="1" i="1"/>
              <a:t>ir mana miesa</a:t>
            </a:r>
            <a:r>
              <a:rPr lang="lv-LV" sz="2200" i="1"/>
              <a:t>, kas par jums top dota; to dariet, mani pieminēdami.” Tāpat Viņš ņēma arī biķeri pēc vakarēdiena, pateicās un tiem to deva, sacīdams: “Ņemiet un dzeriet visi no tā, šis </a:t>
            </a:r>
            <a:r>
              <a:rPr lang="lv-LV" sz="2200" b="1" i="1"/>
              <a:t>biķeris</a:t>
            </a:r>
            <a:r>
              <a:rPr lang="lv-LV" sz="2200" i="1"/>
              <a:t> </a:t>
            </a:r>
            <a:r>
              <a:rPr lang="lv-LV" sz="2200" b="1" i="1"/>
              <a:t>ir</a:t>
            </a:r>
            <a:r>
              <a:rPr lang="lv-LV" sz="2200" i="1"/>
              <a:t> jaunā derība </a:t>
            </a:r>
            <a:r>
              <a:rPr lang="lv-LV" sz="2200" b="1" i="1"/>
              <a:t>manās asinīs</a:t>
            </a:r>
            <a:r>
              <a:rPr lang="lv-LV" sz="2200" i="1"/>
              <a:t>, kas par jums un par daudziem top izlietas par grēku piedošanu; to dariet, cikkārt jūs to dzerat, mani pieminēdami</a:t>
            </a:r>
            <a:r>
              <a:rPr lang="lv-LV" sz="2200"/>
              <a:t>” (Mt.26:26‑28)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3079"/>
                                        </p:tgtEl>
                                        <p:attrNameLst>
                                          <p:attrName>style.visibility</p:attrName>
                                        </p:attrNameLst>
                                      </p:cBhvr>
                                      <p:to>
                                        <p:strVal val="visible"/>
                                      </p:to>
                                    </p:set>
                                    <p:animEffect transition="in" filter="fade">
                                      <p:cBhvr>
                                        <p:cTn id="23" dur="2000"/>
                                        <p:tgtEl>
                                          <p:spTgt spid="3079"/>
                                        </p:tgtEl>
                                      </p:cBhvr>
                                    </p:animEffect>
                                  </p:childTnLst>
                                </p:cTn>
                              </p:par>
                            </p:childTnLst>
                          </p:cTn>
                        </p:par>
                        <p:par>
                          <p:cTn id="24" fill="hold">
                            <p:stCondLst>
                              <p:cond delay="4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6500"/>
                            </p:stCondLst>
                            <p:childTnLst>
                              <p:par>
                                <p:cTn id="29" presetID="10" presetClass="entr" presetSubtype="0" fill="hold" nodeType="afterEffect">
                                  <p:stCondLst>
                                    <p:cond delay="0"/>
                                  </p:stCondLst>
                                  <p:childTnLst>
                                    <p:set>
                                      <p:cBhvr>
                                        <p:cTn id="30" dur="1" fill="hold">
                                          <p:stCondLst>
                                            <p:cond delay="0"/>
                                          </p:stCondLst>
                                        </p:cTn>
                                        <p:tgtEl>
                                          <p:spTgt spid="6154"/>
                                        </p:tgtEl>
                                        <p:attrNameLst>
                                          <p:attrName>style.visibility</p:attrName>
                                        </p:attrNameLst>
                                      </p:cBhvr>
                                      <p:to>
                                        <p:strVal val="visible"/>
                                      </p:to>
                                    </p:set>
                                    <p:animEffect transition="in" filter="fade">
                                      <p:cBhvr>
                                        <p:cTn id="31" dur="2000"/>
                                        <p:tgtEl>
                                          <p:spTgt spid="6154"/>
                                        </p:tgtEl>
                                      </p:cBhvr>
                                    </p:animEffect>
                                  </p:childTnLst>
                                </p:cTn>
                              </p:par>
                            </p:childTnLst>
                          </p:cTn>
                        </p:par>
                        <p:par>
                          <p:cTn id="32" fill="hold">
                            <p:stCondLst>
                              <p:cond delay="8500"/>
                            </p:stCondLst>
                            <p:childTnLst>
                              <p:par>
                                <p:cTn id="33" presetID="2" presetClass="entr" presetSubtype="4"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par>
                          <p:cTn id="37" fill="hold">
                            <p:stCondLst>
                              <p:cond delay="9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3"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1500188"/>
            <a:ext cx="9144000" cy="2370137"/>
          </a:xfrm>
          <a:prstGeom prst="rect">
            <a:avLst/>
          </a:prstGeom>
          <a:noFill/>
          <a:ln w="9525">
            <a:noFill/>
            <a:miter lim="800000"/>
            <a:headEnd/>
            <a:tailEnd/>
          </a:ln>
        </p:spPr>
        <p:txBody>
          <a:bodyPr>
            <a:spAutoFit/>
          </a:bodyPr>
          <a:lstStyle/>
          <a:p>
            <a:pPr algn="just">
              <a:buFont typeface="Wingdings" pitchFamily="2" charset="2"/>
              <a:buChar char="§"/>
            </a:pPr>
            <a:r>
              <a:rPr lang="en-US" sz="2400"/>
              <a:t>To mums </a:t>
            </a:r>
            <a:r>
              <a:rPr lang="lv-LV" sz="2400"/>
              <a:t>rāda vārdi: “</a:t>
            </a:r>
            <a:r>
              <a:rPr lang="lv-LV" sz="2400" i="1"/>
              <a:t>par jums dota</a:t>
            </a:r>
            <a:r>
              <a:rPr lang="lv-LV" sz="2400"/>
              <a:t>” un “</a:t>
            </a:r>
            <a:r>
              <a:rPr lang="lv-LV" sz="2400" i="1"/>
              <a:t>izlietas grēku piedošanai</a:t>
            </a:r>
            <a:r>
              <a:rPr lang="lv-LV" sz="2400"/>
              <a:t>”, proti, ka ar šiem vārdiem mums Sakramentā tiek </a:t>
            </a:r>
            <a:r>
              <a:rPr lang="lv-LV" sz="2400" b="1"/>
              <a:t>dota grēku piedošana</a:t>
            </a:r>
            <a:r>
              <a:rPr lang="lv-LV" sz="2400"/>
              <a:t>, </a:t>
            </a:r>
            <a:r>
              <a:rPr lang="lv-LV" sz="2400" b="1"/>
              <a:t>dzīvība</a:t>
            </a:r>
            <a:r>
              <a:rPr lang="lv-LV" sz="2400"/>
              <a:t> un </a:t>
            </a:r>
            <a:r>
              <a:rPr lang="lv-LV" sz="2400" b="1"/>
              <a:t>svētlaime</a:t>
            </a:r>
            <a:r>
              <a:rPr lang="lv-LV" sz="2400"/>
              <a:t>; jo, kur grēku piedošana, tur arī dzīvība un svētlaime</a:t>
            </a:r>
            <a:r>
              <a:rPr lang="en-US" sz="2800"/>
              <a:t>.</a:t>
            </a:r>
            <a:r>
              <a:rPr lang="lv-LV" sz="2400"/>
              <a:t> </a:t>
            </a:r>
          </a:p>
          <a:p>
            <a:pPr>
              <a:buFont typeface="Wingdings" pitchFamily="2" charset="2"/>
              <a:buChar char="§"/>
            </a:pPr>
            <a:r>
              <a:rPr lang="lv-LV" sz="2400" b="1"/>
              <a:t>Kas</a:t>
            </a:r>
            <a:r>
              <a:rPr lang="lv-LV" sz="2400"/>
              <a:t> šiem vārdiem </a:t>
            </a:r>
            <a:r>
              <a:rPr lang="lv-LV" sz="2400" b="1"/>
              <a:t>tic</a:t>
            </a:r>
            <a:r>
              <a:rPr lang="lv-LV" sz="2400"/>
              <a:t>, tas </a:t>
            </a:r>
            <a:r>
              <a:rPr lang="lv-LV" sz="2400" b="1"/>
              <a:t>iegūst</a:t>
            </a:r>
            <a:r>
              <a:rPr lang="lv-LV" sz="2400"/>
              <a:t>, ko tie saka un </a:t>
            </a:r>
            <a:r>
              <a:rPr lang="lv-LV" sz="2400" b="1"/>
              <a:t>ko tie sola</a:t>
            </a:r>
            <a:r>
              <a:rPr lang="lv-LV" sz="2400"/>
              <a:t>, proti - </a:t>
            </a:r>
            <a:r>
              <a:rPr lang="lv-LV" sz="2400" b="1"/>
              <a:t>grēku piedošanu</a:t>
            </a:r>
            <a:r>
              <a:rPr lang="lv-LV" sz="2400"/>
              <a:t>.</a:t>
            </a:r>
          </a:p>
        </p:txBody>
      </p:sp>
      <p:sp>
        <p:nvSpPr>
          <p:cNvPr id="7171"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7DFFE7D8-291B-4325-AE65-FB0E83BB7B50}" type="slidenum">
              <a:rPr lang="lv-LV" sz="1400"/>
              <a:pPr algn="r"/>
              <a:t>6</a:t>
            </a:fld>
            <a:endParaRPr lang="lv-LV" sz="1400"/>
          </a:p>
        </p:txBody>
      </p:sp>
      <p:sp>
        <p:nvSpPr>
          <p:cNvPr id="2" name="Rectangle 2"/>
          <p:cNvSpPr>
            <a:spLocks noChangeArrowheads="1"/>
          </p:cNvSpPr>
          <p:nvPr/>
        </p:nvSpPr>
        <p:spPr bwMode="auto">
          <a:xfrm>
            <a:off x="468313" y="0"/>
            <a:ext cx="8229600" cy="692150"/>
          </a:xfrm>
          <a:prstGeom prst="rect">
            <a:avLst/>
          </a:prstGeom>
          <a:noFill/>
          <a:ln w="9525">
            <a:noFill/>
            <a:miter lim="800000"/>
            <a:headEnd/>
            <a:tailEnd/>
          </a:ln>
        </p:spPr>
        <p:txBody>
          <a:bodyPr anchor="ctr"/>
          <a:lstStyle/>
          <a:p>
            <a:pPr algn="ctr"/>
            <a:r>
              <a:rPr lang="lv-LV" sz="4400" b="1"/>
              <a:t>Ko dod Sv. Vakarēdiens?</a:t>
            </a:r>
          </a:p>
        </p:txBody>
      </p:sp>
      <p:sp>
        <p:nvSpPr>
          <p:cNvPr id="7" name="Rectangle 6"/>
          <p:cNvSpPr>
            <a:spLocks noChangeArrowheads="1"/>
          </p:cNvSpPr>
          <p:nvPr/>
        </p:nvSpPr>
        <p:spPr bwMode="auto">
          <a:xfrm>
            <a:off x="0" y="642938"/>
            <a:ext cx="9144000" cy="954087"/>
          </a:xfrm>
          <a:prstGeom prst="rect">
            <a:avLst/>
          </a:prstGeom>
          <a:noFill/>
          <a:ln w="9525">
            <a:noFill/>
            <a:miter lim="800000"/>
            <a:headEnd/>
            <a:tailEnd/>
          </a:ln>
        </p:spPr>
        <p:txBody>
          <a:bodyPr>
            <a:spAutoFit/>
          </a:bodyPr>
          <a:lstStyle/>
          <a:p>
            <a:pPr algn="just"/>
            <a:r>
              <a:rPr lang="lv-LV" sz="2800" i="1"/>
              <a:t>Jņ.6:51 Es esmu dzīvā maize, kas nākusi no debesīm. Kas ēdīs no šīs maizes, tas dzīvos mūžīgi.</a:t>
            </a:r>
          </a:p>
        </p:txBody>
      </p:sp>
      <p:pic>
        <p:nvPicPr>
          <p:cNvPr id="8" name="Picture 8"/>
          <p:cNvPicPr>
            <a:picLocks noChangeAspect="1" noChangeArrowheads="1"/>
          </p:cNvPicPr>
          <p:nvPr/>
        </p:nvPicPr>
        <p:blipFill>
          <a:blip r:embed="rId2" cstate="print"/>
          <a:srcRect/>
          <a:stretch>
            <a:fillRect/>
          </a:stretch>
        </p:blipFill>
        <p:spPr bwMode="auto">
          <a:xfrm>
            <a:off x="1000100" y="3857628"/>
            <a:ext cx="7072362" cy="30003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 calcmode="lin" valueType="num">
                                      <p:cBhvr additive="base">
                                        <p:cTn id="2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1857375"/>
            <a:ext cx="6286500" cy="4724370"/>
          </a:xfrm>
          <a:prstGeom prst="rect">
            <a:avLst/>
          </a:prstGeom>
          <a:noFill/>
          <a:ln w="9525">
            <a:noFill/>
            <a:miter lim="800000"/>
            <a:headEnd/>
            <a:tailEnd/>
          </a:ln>
        </p:spPr>
        <p:txBody>
          <a:bodyPr>
            <a:spAutoFit/>
          </a:bodyPr>
          <a:lstStyle/>
          <a:p>
            <a:pPr>
              <a:buFont typeface="Wingdings" pitchFamily="2" charset="2"/>
              <a:buChar char="§"/>
            </a:pPr>
            <a:r>
              <a:rPr lang="lv-LV" sz="2800" dirty="0"/>
              <a:t>Kristus </a:t>
            </a:r>
            <a:r>
              <a:rPr lang="lv-LV" sz="2800" b="1" dirty="0"/>
              <a:t>savu miesu </a:t>
            </a:r>
            <a:r>
              <a:rPr lang="lv-LV" sz="2800" dirty="0"/>
              <a:t>&amp; </a:t>
            </a:r>
            <a:r>
              <a:rPr lang="lv-LV" sz="2800" b="1" dirty="0"/>
              <a:t>asinis</a:t>
            </a:r>
            <a:r>
              <a:rPr lang="lv-LV" sz="2800" dirty="0"/>
              <a:t> pie krusta </a:t>
            </a:r>
            <a:r>
              <a:rPr lang="lv-LV" sz="2800" b="1" dirty="0"/>
              <a:t>atdeva</a:t>
            </a:r>
            <a:r>
              <a:rPr lang="lv-LV" sz="2800" dirty="0"/>
              <a:t>, lai izcīnītu </a:t>
            </a:r>
            <a:r>
              <a:rPr lang="lv-LV" sz="2800" b="1" dirty="0"/>
              <a:t>mūžīgo dzīvību</a:t>
            </a:r>
            <a:r>
              <a:rPr lang="lv-LV" sz="2800" dirty="0"/>
              <a:t>.</a:t>
            </a:r>
          </a:p>
          <a:p>
            <a:pPr>
              <a:buFont typeface="Wingdings" pitchFamily="2" charset="2"/>
              <a:buChar char="§"/>
            </a:pPr>
            <a:r>
              <a:rPr lang="lv-LV" sz="2800" dirty="0"/>
              <a:t>Mums tā tiek dota </a:t>
            </a:r>
            <a:r>
              <a:rPr lang="lv-LV" sz="2800" b="1" dirty="0" err="1"/>
              <a:t>sv</a:t>
            </a:r>
            <a:r>
              <a:rPr lang="lv-LV" sz="2800" b="1" dirty="0"/>
              <a:t>. </a:t>
            </a:r>
            <a:r>
              <a:rPr lang="lv-LV" sz="2800" b="1" dirty="0" smtClean="0"/>
              <a:t>Vakarēdienā</a:t>
            </a:r>
            <a:endParaRPr lang="lv-LV" sz="2800" b="1" dirty="0"/>
          </a:p>
          <a:p>
            <a:pPr>
              <a:buFont typeface="Wingdings" pitchFamily="2" charset="2"/>
              <a:buChar char="§"/>
            </a:pPr>
            <a:r>
              <a:rPr lang="lv-LV" sz="2800" i="1" dirty="0" smtClean="0">
                <a:sym typeface="Wingdings" pitchFamily="2" charset="2"/>
              </a:rPr>
              <a:t>To taču nevar saprast</a:t>
            </a:r>
            <a:r>
              <a:rPr lang="lv-LV" sz="2400" dirty="0" smtClean="0">
                <a:sym typeface="Wingdings" pitchFamily="2" charset="2"/>
              </a:rPr>
              <a:t>. </a:t>
            </a:r>
            <a:r>
              <a:rPr lang="lv-LV" sz="2800" dirty="0" smtClean="0"/>
              <a:t>Ir taču daudz lietu, ko nevar saprast, kā piem. </a:t>
            </a:r>
            <a:r>
              <a:rPr lang="lv-LV" sz="2800" b="1" dirty="0" smtClean="0"/>
              <a:t>elektrība</a:t>
            </a:r>
            <a:r>
              <a:rPr lang="lv-LV" sz="2800" dirty="0" smtClean="0"/>
              <a:t>, bet tas taču </a:t>
            </a:r>
            <a:r>
              <a:rPr lang="lv-LV" sz="2800" b="1" dirty="0" smtClean="0"/>
              <a:t>nenozīmē</a:t>
            </a:r>
            <a:r>
              <a:rPr lang="lv-LV" sz="2800" dirty="0" smtClean="0"/>
              <a:t>, ka to </a:t>
            </a:r>
            <a:r>
              <a:rPr lang="lv-LV" sz="2800" b="1" dirty="0" smtClean="0"/>
              <a:t>nevar lietot</a:t>
            </a:r>
            <a:r>
              <a:rPr lang="lv-LV" sz="2800" dirty="0" smtClean="0"/>
              <a:t>. </a:t>
            </a:r>
          </a:p>
          <a:p>
            <a:pPr>
              <a:buFont typeface="Wingdings" pitchFamily="2" charset="2"/>
              <a:buChar char="§"/>
            </a:pPr>
            <a:r>
              <a:rPr lang="lv-LV" sz="2800" dirty="0" smtClean="0">
                <a:sym typeface="Wingdings" pitchFamily="2" charset="2"/>
              </a:rPr>
              <a:t>Tas </a:t>
            </a:r>
            <a:r>
              <a:rPr lang="lv-LV" sz="2800" dirty="0">
                <a:sym typeface="Wingdings" pitchFamily="2" charset="2"/>
              </a:rPr>
              <a:t>ir </a:t>
            </a:r>
            <a:r>
              <a:rPr lang="lv-LV" sz="2800" b="1" dirty="0">
                <a:sym typeface="Wingdings" pitchFamily="2" charset="2"/>
              </a:rPr>
              <a:t>Dieva uzdevums </a:t>
            </a:r>
            <a:r>
              <a:rPr lang="lv-LV" sz="2800" dirty="0">
                <a:sym typeface="Wingdings" pitchFamily="2" charset="2"/>
              </a:rPr>
              <a:t>to </a:t>
            </a:r>
            <a:r>
              <a:rPr lang="lv-LV" sz="2800" b="1" dirty="0" smtClean="0">
                <a:sym typeface="Wingdings" pitchFamily="2" charset="2"/>
              </a:rPr>
              <a:t>nodrošināt.</a:t>
            </a:r>
            <a:endParaRPr lang="lv-LV" sz="2800" b="1" dirty="0">
              <a:sym typeface="Wingdings" pitchFamily="2" charset="2"/>
            </a:endParaRPr>
          </a:p>
          <a:p>
            <a:pPr>
              <a:buFont typeface="Wingdings" pitchFamily="2" charset="2"/>
              <a:buChar char="§"/>
            </a:pPr>
            <a:endParaRPr lang="lv-LV" sz="2100" dirty="0"/>
          </a:p>
        </p:txBody>
      </p:sp>
      <p:sp>
        <p:nvSpPr>
          <p:cNvPr id="8195"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2407983-C8CA-40A5-9EA3-FDEA99DDB955}" type="slidenum">
              <a:rPr lang="lv-LV" sz="1400"/>
              <a:pPr algn="r"/>
              <a:t>7</a:t>
            </a:fld>
            <a:endParaRPr lang="lv-LV" sz="1400"/>
          </a:p>
        </p:txBody>
      </p:sp>
      <p:sp>
        <p:nvSpPr>
          <p:cNvPr id="12" name="Rectangle 11"/>
          <p:cNvSpPr>
            <a:spLocks noChangeArrowheads="1"/>
          </p:cNvSpPr>
          <p:nvPr/>
        </p:nvSpPr>
        <p:spPr bwMode="auto">
          <a:xfrm>
            <a:off x="0" y="0"/>
            <a:ext cx="9144000" cy="1816100"/>
          </a:xfrm>
          <a:prstGeom prst="rect">
            <a:avLst/>
          </a:prstGeom>
          <a:noFill/>
          <a:ln w="9525">
            <a:noFill/>
            <a:miter lim="800000"/>
            <a:headEnd/>
            <a:tailEnd/>
          </a:ln>
        </p:spPr>
        <p:txBody>
          <a:bodyPr>
            <a:spAutoFit/>
          </a:bodyPr>
          <a:lstStyle/>
          <a:p>
            <a:r>
              <a:rPr lang="lv-LV" sz="2800"/>
              <a:t>Jēzus saka: </a:t>
            </a:r>
            <a:r>
              <a:rPr lang="lv-LV" sz="2800" i="1"/>
              <a:t>51 </a:t>
            </a:r>
            <a:r>
              <a:rPr lang="es-ES" sz="2800" i="1"/>
              <a:t>Un maize, ko Es došu, ir Mana miesa, kas dota par pasaules dzīvību.“</a:t>
            </a:r>
            <a:r>
              <a:rPr lang="lv-LV" sz="2800" i="1"/>
              <a:t> 52 Tad jūdi savā starpā sāka strīdēties, sacīdami: "Kā Viņš mums var dot ēst Savu miesu?"</a:t>
            </a:r>
          </a:p>
        </p:txBody>
      </p:sp>
      <p:pic>
        <p:nvPicPr>
          <p:cNvPr id="15" name="Picture 4" descr="BIBLE016"/>
          <p:cNvPicPr>
            <a:picLocks noChangeAspect="1" noChangeArrowheads="1"/>
          </p:cNvPicPr>
          <p:nvPr/>
        </p:nvPicPr>
        <p:blipFill>
          <a:blip r:embed="rId2" cstate="print"/>
          <a:srcRect/>
          <a:stretch>
            <a:fillRect/>
          </a:stretch>
        </p:blipFill>
        <p:spPr bwMode="auto">
          <a:xfrm>
            <a:off x="5857875" y="1571625"/>
            <a:ext cx="2752725" cy="2214563"/>
          </a:xfrm>
          <a:prstGeom prst="rect">
            <a:avLst/>
          </a:prstGeom>
          <a:noFill/>
          <a:ln w="9525">
            <a:noFill/>
            <a:miter lim="800000"/>
            <a:headEnd/>
            <a:tailEnd/>
          </a:ln>
        </p:spPr>
      </p:pic>
      <p:sp>
        <p:nvSpPr>
          <p:cNvPr id="16" name="Down Arrow 15"/>
          <p:cNvSpPr/>
          <p:nvPr/>
        </p:nvSpPr>
        <p:spPr>
          <a:xfrm>
            <a:off x="6357938" y="3857625"/>
            <a:ext cx="1643062" cy="7858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7" name="Picture 6"/>
          <p:cNvPicPr>
            <a:picLocks noChangeAspect="1" noChangeArrowheads="1"/>
          </p:cNvPicPr>
          <p:nvPr/>
        </p:nvPicPr>
        <p:blipFill>
          <a:blip r:embed="rId3" cstate="print"/>
          <a:srcRect/>
          <a:stretch>
            <a:fillRect/>
          </a:stretch>
        </p:blipFill>
        <p:spPr bwMode="auto">
          <a:xfrm>
            <a:off x="5929322" y="4643446"/>
            <a:ext cx="2767996" cy="221455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dissolve">
                                      <p:cBhvr>
                                        <p:cTn id="11" dur="500"/>
                                        <p:tgtEl>
                                          <p:spTgt spid="15"/>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2000"/>
                                        <p:tgtEl>
                                          <p:spTgt spid="16"/>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par>
                          <p:cTn id="20" fill="hold">
                            <p:stCondLst>
                              <p:cond delay="4500"/>
                            </p:stCondLst>
                            <p:childTnLst>
                              <p:par>
                                <p:cTn id="21" presetID="2" presetClass="entr" presetSubtype="4" fill="hold" nodeType="after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5000"/>
                            </p:stCondLst>
                            <p:childTnLst>
                              <p:par>
                                <p:cTn id="26" presetID="2" presetClass="entr" presetSubtype="4" fill="hold" nodeType="after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500"/>
                            </p:stCondLst>
                            <p:childTnLst>
                              <p:par>
                                <p:cTn id="31" presetID="2" presetClass="entr" presetSubtype="4" fill="hold" nodeType="after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6000"/>
                            </p:stCondLst>
                            <p:childTnLst>
                              <p:par>
                                <p:cTn id="36" presetID="2" presetClass="entr" presetSubtype="4" fill="hold" nodeType="afterEffect">
                                  <p:stCondLst>
                                    <p:cond delay="0"/>
                                  </p:stCondLst>
                                  <p:childTnLst>
                                    <p:set>
                                      <p:cBhvr>
                                        <p:cTn id="37" dur="1" fill="hold">
                                          <p:stCondLst>
                                            <p:cond delay="0"/>
                                          </p:stCondLst>
                                        </p:cTn>
                                        <p:tgtEl>
                                          <p:spTgt spid="6">
                                            <p:txEl>
                                              <p:pRg st="2" end="2"/>
                                            </p:txEl>
                                          </p:spTgt>
                                        </p:tgtEl>
                                        <p:attrNameLst>
                                          <p:attrName>style.visibility</p:attrName>
                                        </p:attrNameLst>
                                      </p:cBhvr>
                                      <p:to>
                                        <p:strVal val="visible"/>
                                      </p:to>
                                    </p:set>
                                    <p:anim calcmode="lin" valueType="num">
                                      <p:cBhvr additive="base">
                                        <p:cTn id="3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714375"/>
            <a:ext cx="9144000" cy="3032125"/>
          </a:xfrm>
          <a:prstGeom prst="rect">
            <a:avLst/>
          </a:prstGeom>
          <a:noFill/>
          <a:ln w="9525">
            <a:noFill/>
            <a:miter lim="800000"/>
            <a:headEnd/>
            <a:tailEnd/>
          </a:ln>
        </p:spPr>
        <p:txBody>
          <a:bodyPr>
            <a:spAutoFit/>
          </a:bodyPr>
          <a:lstStyle/>
          <a:p>
            <a:pPr eaLnBrk="0" hangingPunct="0">
              <a:buFont typeface="Wingdings" pitchFamily="2" charset="2"/>
              <a:buChar char="§"/>
            </a:pPr>
            <a:r>
              <a:rPr lang="lv-LV" sz="2800" b="1"/>
              <a:t>Vakarēdienā Kristus </a:t>
            </a:r>
            <a:r>
              <a:rPr lang="lv-LV" sz="2800"/>
              <a:t>tiek </a:t>
            </a:r>
            <a:r>
              <a:rPr lang="lv-LV" sz="2800" b="1"/>
              <a:t>saistīts ar realitāti </a:t>
            </a:r>
          </a:p>
          <a:p>
            <a:pPr eaLnBrk="0" hangingPunct="0">
              <a:buFont typeface="Wingdings" pitchFamily="2" charset="2"/>
              <a:buChar char="§"/>
            </a:pPr>
            <a:r>
              <a:rPr lang="lv-LV" sz="2800"/>
              <a:t>Vakarēdiens ir Kristus </a:t>
            </a:r>
            <a:r>
              <a:rPr lang="lv-LV" sz="2800" b="1"/>
              <a:t>tuvība</a:t>
            </a:r>
            <a:r>
              <a:rPr lang="lv-LV" sz="2800"/>
              <a:t> ar </a:t>
            </a:r>
            <a:r>
              <a:rPr lang="lv-LV" sz="2800" b="1"/>
              <a:t>draudzi</a:t>
            </a:r>
          </a:p>
          <a:p>
            <a:pPr eaLnBrk="0" hangingPunct="0"/>
            <a:endParaRPr lang="lv-LV" sz="1500" b="1"/>
          </a:p>
          <a:p>
            <a:pPr eaLnBrk="0" hangingPunct="0">
              <a:buFont typeface="Arial" charset="0"/>
              <a:buNone/>
            </a:pPr>
            <a:r>
              <a:rPr lang="lv-LV" sz="2800"/>
              <a:t>Saņemot Vakarēdienu, mēs skatāmies</a:t>
            </a:r>
            <a:r>
              <a:rPr lang="lv-LV" sz="2800" b="1"/>
              <a:t> 3 virzienos:</a:t>
            </a:r>
            <a:r>
              <a:rPr lang="lv-LV" sz="2800"/>
              <a:t> </a:t>
            </a:r>
          </a:p>
          <a:p>
            <a:pPr eaLnBrk="0" hangingPunct="0">
              <a:buFont typeface="Wingdings" pitchFamily="2" charset="2"/>
              <a:buChar char="§"/>
            </a:pPr>
            <a:r>
              <a:rPr lang="lv-LV" sz="2800" b="1"/>
              <a:t>pagātnē</a:t>
            </a:r>
            <a:r>
              <a:rPr lang="lv-LV" sz="2800"/>
              <a:t> - ar </a:t>
            </a:r>
            <a:r>
              <a:rPr lang="lv-LV" sz="2800" b="1"/>
              <a:t>pateicību par Kristu paveikto</a:t>
            </a:r>
            <a:r>
              <a:rPr lang="lv-LV" sz="2800"/>
              <a:t> </a:t>
            </a:r>
          </a:p>
          <a:p>
            <a:pPr eaLnBrk="0" hangingPunct="0">
              <a:buFont typeface="Wingdings" pitchFamily="2" charset="2"/>
              <a:buChar char="§"/>
            </a:pPr>
            <a:r>
              <a:rPr lang="lv-LV" sz="2800" b="1"/>
              <a:t>tagadnē</a:t>
            </a:r>
            <a:r>
              <a:rPr lang="lv-LV" sz="2800"/>
              <a:t> - sev apkārt uz </a:t>
            </a:r>
            <a:r>
              <a:rPr lang="lv-LV" sz="2800" b="1"/>
              <a:t>kristīgo kopību</a:t>
            </a:r>
          </a:p>
          <a:p>
            <a:pPr eaLnBrk="0" hangingPunct="0">
              <a:buFont typeface="Wingdings" pitchFamily="2" charset="2"/>
              <a:buChar char="§"/>
            </a:pPr>
            <a:r>
              <a:rPr lang="lv-LV" sz="2800" b="1"/>
              <a:t>nākotnē</a:t>
            </a:r>
            <a:r>
              <a:rPr lang="lv-LV" sz="2800"/>
              <a:t> - uz </a:t>
            </a:r>
            <a:r>
              <a:rPr lang="lv-LV" sz="2800" b="1"/>
              <a:t>priekšu ar cerībām </a:t>
            </a:r>
          </a:p>
          <a:p>
            <a:pPr eaLnBrk="0" hangingPunct="0">
              <a:buFont typeface="Wingdings" pitchFamily="2" charset="2"/>
              <a:buChar char="§"/>
            </a:pPr>
            <a:endParaRPr lang="lv-LV" sz="800" b="1"/>
          </a:p>
        </p:txBody>
      </p:sp>
      <p:sp>
        <p:nvSpPr>
          <p:cNvPr id="921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7A5BF896-F456-4CF5-9835-D70E9EC1C0A1}" type="slidenum">
              <a:rPr lang="lv-LV" sz="1400"/>
              <a:pPr algn="r"/>
              <a:t>8</a:t>
            </a:fld>
            <a:endParaRPr lang="lv-LV" sz="1400"/>
          </a:p>
        </p:txBody>
      </p:sp>
      <p:pic>
        <p:nvPicPr>
          <p:cNvPr id="6150" name="Picture 6"/>
          <p:cNvPicPr>
            <a:picLocks noChangeAspect="1" noChangeArrowheads="1"/>
          </p:cNvPicPr>
          <p:nvPr/>
        </p:nvPicPr>
        <p:blipFill>
          <a:blip r:embed="rId2" cstate="print"/>
          <a:srcRect/>
          <a:stretch>
            <a:fillRect/>
          </a:stretch>
        </p:blipFill>
        <p:spPr bwMode="auto">
          <a:xfrm>
            <a:off x="285720" y="3643314"/>
            <a:ext cx="8097286" cy="30718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Rectangle 2"/>
          <p:cNvSpPr>
            <a:spLocks noChangeArrowheads="1"/>
          </p:cNvSpPr>
          <p:nvPr/>
        </p:nvSpPr>
        <p:spPr bwMode="auto">
          <a:xfrm>
            <a:off x="468313" y="0"/>
            <a:ext cx="8229600" cy="692150"/>
          </a:xfrm>
          <a:prstGeom prst="rect">
            <a:avLst/>
          </a:prstGeom>
          <a:noFill/>
          <a:ln w="9525">
            <a:noFill/>
            <a:miter lim="800000"/>
            <a:headEnd/>
            <a:tailEnd/>
          </a:ln>
        </p:spPr>
        <p:txBody>
          <a:bodyPr anchor="ctr"/>
          <a:lstStyle/>
          <a:p>
            <a:pPr algn="ctr"/>
            <a:r>
              <a:rPr lang="lv-LV" sz="4400" b="1"/>
              <a:t>Ko dod Sv. Vakarēdiens?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50"/>
                                        </p:tgtEl>
                                        <p:attrNameLst>
                                          <p:attrName>style.visibility</p:attrName>
                                        </p:attrNameLst>
                                      </p:cBhvr>
                                      <p:to>
                                        <p:strVal val="visible"/>
                                      </p:to>
                                    </p:set>
                                    <p:animEffect transition="in" filter="fade">
                                      <p:cBhvr>
                                        <p:cTn id="16" dur="2000"/>
                                        <p:tgtEl>
                                          <p:spTgt spid="615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 calcmode="lin" valueType="num">
                                      <p:cBhvr additive="base">
                                        <p:cTn id="2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 calcmode="lin" valueType="num">
                                      <p:cBhvr additive="base">
                                        <p:cTn id="3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2143125"/>
            <a:ext cx="9144000" cy="954088"/>
          </a:xfrm>
          <a:prstGeom prst="rect">
            <a:avLst/>
          </a:prstGeom>
          <a:noFill/>
          <a:ln w="9525">
            <a:noFill/>
            <a:miter lim="800000"/>
            <a:headEnd/>
            <a:tailEnd/>
          </a:ln>
        </p:spPr>
        <p:txBody>
          <a:bodyPr>
            <a:spAutoFit/>
          </a:bodyPr>
          <a:lstStyle/>
          <a:p>
            <a:pPr>
              <a:buFont typeface="Wingdings" pitchFamily="2" charset="2"/>
              <a:buChar char="§"/>
            </a:pPr>
            <a:r>
              <a:rPr lang="lv-LV" sz="2800" dirty="0"/>
              <a:t>Ja </a:t>
            </a:r>
            <a:r>
              <a:rPr lang="lv-LV" sz="2800" b="1" dirty="0"/>
              <a:t>nebauda vakarēdienu </a:t>
            </a:r>
            <a:r>
              <a:rPr lang="lv-LV" sz="2800" dirty="0"/>
              <a:t>– </a:t>
            </a:r>
            <a:r>
              <a:rPr lang="lv-LV" sz="2800" b="1" dirty="0"/>
              <a:t>nav dzīvības</a:t>
            </a:r>
            <a:r>
              <a:rPr lang="lv-LV" sz="2800" dirty="0"/>
              <a:t>!</a:t>
            </a:r>
          </a:p>
          <a:p>
            <a:pPr>
              <a:buFont typeface="Wingdings" pitchFamily="2" charset="2"/>
              <a:buChar char="§"/>
            </a:pPr>
            <a:r>
              <a:rPr lang="lv-LV" sz="2800" b="1" dirty="0"/>
              <a:t>Bauda Vakarēdienu – ir dzīvība un </a:t>
            </a:r>
            <a:r>
              <a:rPr lang="lv-LV" sz="2800" b="1" dirty="0" smtClean="0"/>
              <a:t>augšāmcelšana!</a:t>
            </a:r>
            <a:endParaRPr lang="lv-LV" sz="2800" b="1" dirty="0"/>
          </a:p>
        </p:txBody>
      </p:sp>
      <p:sp>
        <p:nvSpPr>
          <p:cNvPr id="10243"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069F4B9-3C8C-4028-9BC8-4606CE282EEE}" type="slidenum">
              <a:rPr lang="lv-LV" sz="1400"/>
              <a:pPr algn="r"/>
              <a:t>9</a:t>
            </a:fld>
            <a:endParaRPr lang="lv-LV" sz="1400"/>
          </a:p>
        </p:txBody>
      </p:sp>
      <p:sp>
        <p:nvSpPr>
          <p:cNvPr id="9" name="Rectangle 8"/>
          <p:cNvSpPr>
            <a:spLocks noChangeArrowheads="1"/>
          </p:cNvSpPr>
          <p:nvPr/>
        </p:nvSpPr>
        <p:spPr bwMode="auto">
          <a:xfrm>
            <a:off x="0" y="0"/>
            <a:ext cx="9144000" cy="2678113"/>
          </a:xfrm>
          <a:prstGeom prst="rect">
            <a:avLst/>
          </a:prstGeom>
          <a:noFill/>
          <a:ln w="9525">
            <a:noFill/>
            <a:miter lim="800000"/>
            <a:headEnd/>
            <a:tailEnd/>
          </a:ln>
        </p:spPr>
        <p:txBody>
          <a:bodyPr>
            <a:spAutoFit/>
          </a:bodyPr>
          <a:lstStyle/>
          <a:p>
            <a:pPr algn="just"/>
            <a:r>
              <a:rPr lang="lv-LV" sz="2800" i="1"/>
              <a:t>Jņ.6:53 </a:t>
            </a:r>
            <a:r>
              <a:rPr lang="lv-LV" sz="2800" b="1" i="1"/>
              <a:t>Jēzus</a:t>
            </a:r>
            <a:r>
              <a:rPr lang="lv-LV" sz="2800" i="1"/>
              <a:t> tiem </a:t>
            </a:r>
            <a:r>
              <a:rPr lang="lv-LV" sz="2800" b="1" i="1"/>
              <a:t>sacīja</a:t>
            </a:r>
            <a:r>
              <a:rPr lang="lv-LV" sz="2800" i="1"/>
              <a:t>: "Patiesi, patiesi Es jums saku: ja jūs </a:t>
            </a:r>
            <a:r>
              <a:rPr lang="lv-LV" sz="2800" b="1" i="1"/>
              <a:t>neēdat Cilvēka Dēla miesu </a:t>
            </a:r>
            <a:r>
              <a:rPr lang="lv-LV" sz="2800" i="1"/>
              <a:t>un </a:t>
            </a:r>
            <a:r>
              <a:rPr lang="lv-LV" sz="2800" b="1" i="1"/>
              <a:t>nedzerat Viņa asinis</a:t>
            </a:r>
            <a:r>
              <a:rPr lang="lv-LV" sz="2800" i="1"/>
              <a:t>, </a:t>
            </a:r>
            <a:r>
              <a:rPr lang="lv-LV" sz="2800" b="1" i="1"/>
              <a:t>jums dzīvības nav sevī</a:t>
            </a:r>
            <a:r>
              <a:rPr lang="lv-LV" sz="2800" i="1"/>
              <a:t>. 54 Kas </a:t>
            </a:r>
            <a:r>
              <a:rPr lang="lv-LV" sz="2800" b="1" i="1"/>
              <a:t>manu miesu ēd </a:t>
            </a:r>
            <a:r>
              <a:rPr lang="lv-LV" sz="2800" i="1"/>
              <a:t>un </a:t>
            </a:r>
            <a:r>
              <a:rPr lang="lv-LV" sz="2800" b="1" i="1"/>
              <a:t>manas asinis dzer</a:t>
            </a:r>
            <a:r>
              <a:rPr lang="lv-LV" sz="2800" i="1"/>
              <a:t>, tam ir </a:t>
            </a:r>
            <a:r>
              <a:rPr lang="lv-LV" sz="2800" b="1" i="1"/>
              <a:t>mūžīgā dzīvība</a:t>
            </a:r>
            <a:r>
              <a:rPr lang="lv-LV" sz="2800" i="1"/>
              <a:t>, un es to </a:t>
            </a:r>
            <a:r>
              <a:rPr lang="lv-LV" sz="2800" b="1" i="1"/>
              <a:t>augšāmcelšu pastarā dienā</a:t>
            </a:r>
            <a:r>
              <a:rPr lang="lv-LV" sz="2800" i="1"/>
              <a:t>.</a:t>
            </a:r>
          </a:p>
          <a:p>
            <a:endParaRPr lang="lv-LV" sz="2800" i="1"/>
          </a:p>
        </p:txBody>
      </p:sp>
      <p:pic>
        <p:nvPicPr>
          <p:cNvPr id="39938" name="Picture 2" descr="http://t2.gstatic.com/images?q=tbn:ANd9GcQtY2VCCSEGTnZBCtTGQlSsQ1Mx3N9hGvtcLdJRG7PnOCMiUWL_"/>
          <p:cNvPicPr>
            <a:picLocks noChangeAspect="1" noChangeArrowheads="1"/>
          </p:cNvPicPr>
          <p:nvPr/>
        </p:nvPicPr>
        <p:blipFill>
          <a:blip r:embed="rId2" cstate="print"/>
          <a:srcRect/>
          <a:stretch>
            <a:fillRect/>
          </a:stretch>
        </p:blipFill>
        <p:spPr bwMode="auto">
          <a:xfrm>
            <a:off x="1142976" y="3143248"/>
            <a:ext cx="7072362" cy="37147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938"/>
                                        </p:tgtEl>
                                        <p:attrNameLst>
                                          <p:attrName>style.visibility</p:attrName>
                                        </p:attrNameLst>
                                      </p:cBhvr>
                                      <p:to>
                                        <p:strVal val="visible"/>
                                      </p:to>
                                    </p:set>
                                    <p:animEffect transition="in" filter="fade">
                                      <p:cBhvr>
                                        <p:cTn id="11" dur="2000"/>
                                        <p:tgtEl>
                                          <p:spTgt spid="3993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1528</TotalTime>
  <Words>1057</Words>
  <Application>Microsoft Office PowerPoint</Application>
  <PresentationFormat>On-screen Show (4:3)</PresentationFormat>
  <Paragraphs>61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Mt.26:20-28 Svētais Vakarēdiens</vt:lpstr>
      <vt:lpstr>Mt.26:20-28 Svētais Vakarēdiens</vt:lpstr>
      <vt:lpstr>Slide 3</vt:lpstr>
      <vt:lpstr>Slide 4</vt:lpstr>
      <vt:lpstr>Kas ir Sv. Vakarēdiens?</vt:lpstr>
      <vt:lpstr>Slide 6</vt:lpstr>
      <vt:lpstr>Slide 7</vt:lpstr>
      <vt:lpstr>Slide 8</vt:lpstr>
      <vt:lpstr>Slide 9</vt:lpstr>
      <vt:lpstr>Slide 10</vt:lpstr>
      <vt:lpstr>Kas ir Sv. Vakarēdiens?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98</cp:revision>
  <dcterms:created xsi:type="dcterms:W3CDTF">2010-10-07T14:46:11Z</dcterms:created>
  <dcterms:modified xsi:type="dcterms:W3CDTF">2020-04-09T11:37:24Z</dcterms:modified>
</cp:coreProperties>
</file>