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82" r:id="rId2"/>
    <p:sldId id="281" r:id="rId3"/>
    <p:sldId id="288" r:id="rId4"/>
    <p:sldId id="261" r:id="rId5"/>
    <p:sldId id="283" r:id="rId6"/>
    <p:sldId id="289" r:id="rId7"/>
    <p:sldId id="284" r:id="rId8"/>
    <p:sldId id="285" r:id="rId9"/>
    <p:sldId id="279" r:id="rId10"/>
    <p:sldId id="272" r:id="rId1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5620"/>
    <p:restoredTop sz="9466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10/6/2018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Mal.3:5-12 Ražas svētki</a:t>
            </a:r>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7.okt.2018</a:t>
            </a:r>
            <a:r>
              <a:rPr lang="lv-LV" sz="2000" dirty="0" smtClean="0"/>
              <a:t>.</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12290" name="Picture 2" descr="Saistīts attēls"/>
          <p:cNvPicPr>
            <a:picLocks noChangeAspect="1" noChangeArrowheads="1"/>
          </p:cNvPicPr>
          <p:nvPr/>
        </p:nvPicPr>
        <p:blipFill>
          <a:blip r:embed="rId3"/>
          <a:srcRect/>
          <a:stretch>
            <a:fillRect/>
          </a:stretch>
        </p:blipFill>
        <p:spPr bwMode="auto">
          <a:xfrm>
            <a:off x="357158" y="1428736"/>
            <a:ext cx="8429684" cy="508995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10</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42900"/>
            <a:ext cx="8964612" cy="1071563"/>
          </a:xfrm>
        </p:spPr>
        <p:txBody>
          <a:bodyPr/>
          <a:lstStyle/>
          <a:p>
            <a:pPr eaLnBrk="1" hangingPunct="1"/>
            <a:r>
              <a:rPr lang="lv-LV" sz="3600" b="1" dirty="0" smtClean="0"/>
              <a:t>Mal.3:5-12 Ražas svētki</a:t>
            </a:r>
          </a:p>
        </p:txBody>
      </p:sp>
      <p:pic>
        <p:nvPicPr>
          <p:cNvPr id="3075" name="Picture 3" descr="DOVE019"/>
          <p:cNvPicPr>
            <a:picLocks noChangeAspect="1" noChangeArrowheads="1"/>
          </p:cNvPicPr>
          <p:nvPr/>
        </p:nvPicPr>
        <p:blipFill>
          <a:blip r:embed="rId2"/>
          <a:srcRect/>
          <a:stretch>
            <a:fillRect/>
          </a:stretch>
        </p:blipFill>
        <p:spPr bwMode="auto">
          <a:xfrm>
            <a:off x="-17463" y="-71462"/>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642918"/>
            <a:ext cx="9144000" cy="6247864"/>
          </a:xfrm>
          <a:prstGeom prst="rect">
            <a:avLst/>
          </a:prstGeom>
          <a:noFill/>
          <a:ln w="9525">
            <a:noFill/>
            <a:miter lim="800000"/>
            <a:headEnd/>
            <a:tailEnd/>
          </a:ln>
        </p:spPr>
        <p:txBody>
          <a:bodyPr>
            <a:spAutoFit/>
          </a:bodyPr>
          <a:lstStyle/>
          <a:p>
            <a:pPr algn="just"/>
            <a:r>
              <a:rPr lang="lv-LV" sz="2000" dirty="0" smtClean="0"/>
              <a:t>5 "Un tad Es nākšu pie jums un jūs tiesāšu, un Es nodošu uz vietas Savu taisno liecību pret burvjiem, laulības pārkāpējiem, zvērestu lauzējiem un tiem, kas izturas varmācīgi un netaisni pret algādžiem, atraitnēm un bāriņiem, kas nomāc ienācējus svešiniekus un Manis nebīstas!" saka Tas Kungs </a:t>
            </a:r>
            <a:r>
              <a:rPr lang="lv-LV" sz="2000" dirty="0" err="1" smtClean="0"/>
              <a:t>Cebaots</a:t>
            </a:r>
            <a:r>
              <a:rPr lang="lv-LV" sz="2000" dirty="0" smtClean="0"/>
              <a:t>.</a:t>
            </a:r>
          </a:p>
          <a:p>
            <a:pPr algn="just"/>
            <a:r>
              <a:rPr lang="lv-LV" sz="2000" dirty="0" smtClean="0"/>
              <a:t>6 "Jo Es esmu Tas Kungs, un Es nepārveidojos, un jums, Jēkaba bērniem, vēl nebūs būt pagalam. 7 Jau kopš savu tēvu laikiem jūs arvien esat novērsušies no Maniem baušļiem un neesat tos ievērojuši. Tad nu atgriezieties tagad pie Manis, un arī Es gribu atgriezties pie jums, saka Tas Kungs </a:t>
            </a:r>
            <a:r>
              <a:rPr lang="lv-LV" sz="2000" dirty="0" err="1" smtClean="0"/>
              <a:t>Cebaots</a:t>
            </a:r>
            <a:r>
              <a:rPr lang="lv-LV" sz="2000" dirty="0" smtClean="0"/>
              <a:t>, tad jūs atkal sakāt: kā tad mēs lai atgriežamies? 8 Vai ir pareizi, ka cilvēks krāpj Dievu, kā jūs Mani krāpjat? Jūs tad sakāt: kā tad mēs Tevi krāpjam? - ar desmito tiesu un labprātīgiem upuriem. 9 Tādēļ jau jūs esat nolādēti, tā ka viss krīt jums no rokām un iet jūsu rokās bojā, jo jūs visi vienā kopā cits pār citu Mani krāpjat! 10 Bet atnesiet katrs savu desmito tiesu pilnā vērtībā Manā klētī tā, lai arī Manā mājā būtu barība, un pārbaudiet tad Mani šai ziņā, saka Tas Kungs </a:t>
            </a:r>
            <a:r>
              <a:rPr lang="lv-LV" sz="2000" dirty="0" err="1" smtClean="0"/>
              <a:t>Cebaots</a:t>
            </a:r>
            <a:r>
              <a:rPr lang="lv-LV" sz="2000" dirty="0" smtClean="0"/>
              <a:t>, vai Es arī neatvēršu debess logus un nelikšu svētībai pa tiem pārpilnībā nolīt pār jums! 11 Un Es padzīšu, jums palīdzēdams, rijīgo postītāja kukaini no jūsu labības laukiem, lai viņš tos neizposta un lai koks jūsu vīna dārzā jums nebūtu neauglīgs, saka Tas Kungs </a:t>
            </a:r>
            <a:r>
              <a:rPr lang="lv-LV" sz="2000" dirty="0" err="1" smtClean="0"/>
              <a:t>Cebaots</a:t>
            </a:r>
            <a:r>
              <a:rPr lang="lv-LV" sz="2000" dirty="0" smtClean="0"/>
              <a:t>, 12 lai arī visas tautas jūs daudzinātu par svētlaimīgiem, jo jums pašiem būs lielu labumu un augstas cieņas pilnai zemei būt, saka Tas Kungs </a:t>
            </a:r>
            <a:r>
              <a:rPr lang="lv-LV" sz="2000" dirty="0" err="1" smtClean="0"/>
              <a:t>Cebaots</a:t>
            </a:r>
            <a:r>
              <a:rPr lang="lv-LV" sz="2000" dirty="0" smtClean="0"/>
              <a:t>.</a:t>
            </a:r>
          </a:p>
        </p:txBody>
      </p:sp>
      <p:sp>
        <p:nvSpPr>
          <p:cNvPr id="6"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7.okt.2018</a:t>
            </a:r>
            <a:r>
              <a:rPr lang="lv-LV" sz="2000" dirty="0" smtClean="0"/>
              <a:t>.</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6"/>
          <p:cNvSpPr>
            <a:spLocks noGrp="1" noChangeArrowheads="1"/>
          </p:cNvSpPr>
          <p:nvPr>
            <p:ph type="sldNum" sz="quarter" idx="12"/>
          </p:nvPr>
        </p:nvSpPr>
        <p:spPr>
          <a:noFill/>
        </p:spPr>
        <p:txBody>
          <a:bodyPr/>
          <a:lstStyle/>
          <a:p>
            <a:fld id="{907E379B-D042-46F4-B5D1-BD8EDD752907}" type="slidenum">
              <a:rPr lang="lv-LV" smtClean="0"/>
              <a:pPr/>
              <a:t>3</a:t>
            </a:fld>
            <a:endParaRPr lang="lv-LV" smtClean="0"/>
          </a:p>
        </p:txBody>
      </p:sp>
      <p:pic>
        <p:nvPicPr>
          <p:cNvPr id="7" name="Picture 6" descr="Bildergebnis für arkls"/>
          <p:cNvPicPr>
            <a:picLocks noChangeAspect="1" noChangeArrowheads="1"/>
          </p:cNvPicPr>
          <p:nvPr/>
        </p:nvPicPr>
        <p:blipFill>
          <a:blip r:embed="rId2" cstate="print"/>
          <a:srcRect/>
          <a:stretch>
            <a:fillRect/>
          </a:stretch>
        </p:blipFill>
        <p:spPr bwMode="auto">
          <a:xfrm>
            <a:off x="0" y="3786190"/>
            <a:ext cx="9144000" cy="30718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2" descr="Bildergebnis für kultivator für traktor"/>
          <p:cNvPicPr>
            <a:picLocks noChangeAspect="1" noChangeArrowheads="1"/>
          </p:cNvPicPr>
          <p:nvPr/>
        </p:nvPicPr>
        <p:blipFill>
          <a:blip r:embed="rId3"/>
          <a:srcRect/>
          <a:stretch>
            <a:fillRect/>
          </a:stretch>
        </p:blipFill>
        <p:spPr bwMode="auto">
          <a:xfrm>
            <a:off x="0" y="3796397"/>
            <a:ext cx="9144000" cy="30616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2" descr="Bildergebnis für sowing"/>
          <p:cNvPicPr>
            <a:picLocks noChangeAspect="1" noChangeArrowheads="1"/>
          </p:cNvPicPr>
          <p:nvPr/>
        </p:nvPicPr>
        <p:blipFill>
          <a:blip r:embed="rId4"/>
          <a:srcRect/>
          <a:stretch>
            <a:fillRect/>
          </a:stretch>
        </p:blipFill>
        <p:spPr bwMode="auto">
          <a:xfrm>
            <a:off x="0" y="3717309"/>
            <a:ext cx="9144000" cy="314069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Picture 2" descr="Bildergebnis für watering"/>
          <p:cNvPicPr>
            <a:picLocks noChangeAspect="1" noChangeArrowheads="1"/>
          </p:cNvPicPr>
          <p:nvPr/>
        </p:nvPicPr>
        <p:blipFill>
          <a:blip r:embed="rId5" cstate="print"/>
          <a:srcRect/>
          <a:stretch>
            <a:fillRect/>
          </a:stretch>
        </p:blipFill>
        <p:spPr bwMode="auto">
          <a:xfrm>
            <a:off x="0" y="3723419"/>
            <a:ext cx="9144000" cy="31345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7" descr="weeding"/>
          <p:cNvPicPr>
            <a:picLocks noChangeAspect="1" noChangeArrowheads="1"/>
          </p:cNvPicPr>
          <p:nvPr/>
        </p:nvPicPr>
        <p:blipFill>
          <a:blip r:embed="rId6" cstate="print"/>
          <a:srcRect/>
          <a:stretch>
            <a:fillRect/>
          </a:stretch>
        </p:blipFill>
        <p:spPr bwMode="auto">
          <a:xfrm>
            <a:off x="0" y="3714751"/>
            <a:ext cx="9144000" cy="31075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6626" name="Picture 2"/>
          <p:cNvPicPr>
            <a:picLocks noChangeAspect="1" noChangeArrowheads="1"/>
          </p:cNvPicPr>
          <p:nvPr/>
        </p:nvPicPr>
        <p:blipFill>
          <a:blip r:embed="rId7" cstate="print"/>
          <a:srcRect/>
          <a:stretch>
            <a:fillRect/>
          </a:stretch>
        </p:blipFill>
        <p:spPr bwMode="auto">
          <a:xfrm>
            <a:off x="0" y="3690542"/>
            <a:ext cx="9144000" cy="31674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 name="Rectangle 13"/>
          <p:cNvSpPr>
            <a:spLocks noChangeArrowheads="1"/>
          </p:cNvSpPr>
          <p:nvPr/>
        </p:nvSpPr>
        <p:spPr bwMode="auto">
          <a:xfrm>
            <a:off x="0" y="0"/>
            <a:ext cx="9144000" cy="3908762"/>
          </a:xfrm>
          <a:prstGeom prst="rect">
            <a:avLst/>
          </a:prstGeom>
          <a:noFill/>
          <a:ln w="9525">
            <a:noFill/>
            <a:miter lim="800000"/>
            <a:headEnd/>
            <a:tailEnd/>
          </a:ln>
        </p:spPr>
        <p:txBody>
          <a:bodyPr>
            <a:spAutoFit/>
          </a:bodyPr>
          <a:lstStyle/>
          <a:p>
            <a:r>
              <a:rPr lang="lv-LV" sz="3200" b="1" dirty="0" smtClean="0"/>
              <a:t>Daudz darba līdz ražas ievākšanai:</a:t>
            </a:r>
            <a:endParaRPr lang="lv-LV" sz="2800" dirty="0"/>
          </a:p>
          <a:p>
            <a:pPr>
              <a:buFont typeface="Wingdings" pitchFamily="2" charset="2"/>
              <a:buChar char="ü"/>
            </a:pPr>
            <a:r>
              <a:rPr lang="lv-LV" sz="2400" b="1" dirty="0" smtClean="0"/>
              <a:t>Aršana</a:t>
            </a:r>
            <a:endParaRPr lang="lv-LV" sz="2400" b="1" dirty="0"/>
          </a:p>
          <a:p>
            <a:pPr>
              <a:buFont typeface="Wingdings" pitchFamily="2" charset="2"/>
              <a:buChar char="ü"/>
            </a:pPr>
            <a:r>
              <a:rPr lang="lv-LV" sz="2400" b="1" dirty="0" smtClean="0"/>
              <a:t>Kultivēšana</a:t>
            </a:r>
            <a:endParaRPr lang="lv-LV" sz="2400" b="1" dirty="0"/>
          </a:p>
          <a:p>
            <a:pPr>
              <a:buFont typeface="Wingdings" pitchFamily="2" charset="2"/>
              <a:buChar char="ü"/>
            </a:pPr>
            <a:r>
              <a:rPr lang="lv-LV" sz="2400" b="1" dirty="0" smtClean="0"/>
              <a:t>Sēšana</a:t>
            </a:r>
            <a:endParaRPr lang="lv-LV" sz="2400" b="1" dirty="0"/>
          </a:p>
          <a:p>
            <a:pPr>
              <a:buFont typeface="Wingdings" pitchFamily="2" charset="2"/>
              <a:buChar char="ü"/>
            </a:pPr>
            <a:r>
              <a:rPr lang="lv-LV" sz="2400" b="1" dirty="0" smtClean="0"/>
              <a:t>Laistīšana</a:t>
            </a:r>
            <a:endParaRPr lang="lv-LV" sz="2400" b="1" dirty="0"/>
          </a:p>
          <a:p>
            <a:pPr>
              <a:buFont typeface="Wingdings" pitchFamily="2" charset="2"/>
              <a:buChar char="ü"/>
            </a:pPr>
            <a:r>
              <a:rPr lang="lv-LV" sz="2400" b="1" dirty="0" smtClean="0"/>
              <a:t>Ražas ievākšana</a:t>
            </a:r>
          </a:p>
          <a:p>
            <a:r>
              <a:rPr lang="lv-LV" sz="2400" b="1" dirty="0" smtClean="0"/>
              <a:t>Bet ja Dievs nedotu zeme izdzīt stādus un nest augļus, velta būtu visa darbošanās, tāpēc pateicība Dievam par visu, ko Viņš dod! Bet kā Dievs gribētu, ka mēs dodam Viņam pateicību?</a:t>
            </a:r>
            <a:endParaRPr lang="lv-LV"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14">
                                            <p:txEl>
                                              <p:pRg st="1" end="1"/>
                                            </p:txEl>
                                          </p:spTgt>
                                        </p:tgtEl>
                                        <p:attrNameLst>
                                          <p:attrName>style.visibility</p:attrName>
                                        </p:attrNameLst>
                                      </p:cBhvr>
                                      <p:to>
                                        <p:strVal val="visible"/>
                                      </p:to>
                                    </p:set>
                                    <p:anim calcmode="lin" valueType="num">
                                      <p:cBhvr additive="base">
                                        <p:cTn id="16"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 calcmode="lin" valueType="num">
                                      <p:cBhvr additive="base">
                                        <p:cTn id="21"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4">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14">
                                            <p:txEl>
                                              <p:pRg st="3" end="3"/>
                                            </p:txEl>
                                          </p:spTgt>
                                        </p:tgtEl>
                                        <p:attrNameLst>
                                          <p:attrName>style.visibility</p:attrName>
                                        </p:attrNameLst>
                                      </p:cBhvr>
                                      <p:to>
                                        <p:strVal val="visible"/>
                                      </p:to>
                                    </p:set>
                                    <p:anim calcmode="lin" valueType="num">
                                      <p:cBhvr additive="base">
                                        <p:cTn id="26"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4">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14">
                                            <p:txEl>
                                              <p:pRg st="4" end="4"/>
                                            </p:txEl>
                                          </p:spTgt>
                                        </p:tgtEl>
                                        <p:attrNameLst>
                                          <p:attrName>style.visibility</p:attrName>
                                        </p:attrNameLst>
                                      </p:cBhvr>
                                      <p:to>
                                        <p:strVal val="visible"/>
                                      </p:to>
                                    </p:set>
                                    <p:anim calcmode="lin" valueType="num">
                                      <p:cBhvr additive="base">
                                        <p:cTn id="31"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
                                            <p:txEl>
                                              <p:pRg st="4" end="4"/>
                                            </p:txEl>
                                          </p:spTgt>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nodeType="afterEffect">
                                  <p:stCondLst>
                                    <p:cond delay="0"/>
                                  </p:stCondLst>
                                  <p:childTnLst>
                                    <p:set>
                                      <p:cBhvr>
                                        <p:cTn id="35" dur="1" fill="hold">
                                          <p:stCondLst>
                                            <p:cond delay="0"/>
                                          </p:stCondLst>
                                        </p:cTn>
                                        <p:tgtEl>
                                          <p:spTgt spid="14">
                                            <p:txEl>
                                              <p:pRg st="5" end="5"/>
                                            </p:txEl>
                                          </p:spTgt>
                                        </p:tgtEl>
                                        <p:attrNameLst>
                                          <p:attrName>style.visibility</p:attrName>
                                        </p:attrNameLst>
                                      </p:cBhvr>
                                      <p:to>
                                        <p:strVal val="visible"/>
                                      </p:to>
                                    </p:set>
                                    <p:anim calcmode="lin" valueType="num">
                                      <p:cBhvr additive="base">
                                        <p:cTn id="36" dur="500" fill="hold"/>
                                        <p:tgtEl>
                                          <p:spTgt spid="14">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4">
                                            <p:txEl>
                                              <p:pRg st="5" end="5"/>
                                            </p:txEl>
                                          </p:spTgt>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14">
                                            <p:txEl>
                                              <p:pRg st="6" end="6"/>
                                            </p:txEl>
                                          </p:spTgt>
                                        </p:tgtEl>
                                        <p:attrNameLst>
                                          <p:attrName>style.visibility</p:attrName>
                                        </p:attrNameLst>
                                      </p:cBhvr>
                                      <p:to>
                                        <p:strVal val="visible"/>
                                      </p:to>
                                    </p:set>
                                    <p:anim calcmode="lin" valueType="num">
                                      <p:cBhvr additive="base">
                                        <p:cTn id="41" dur="500" fill="hold"/>
                                        <p:tgtEl>
                                          <p:spTgt spid="14">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4">
                                            <p:txEl>
                                              <p:pRg st="6" end="6"/>
                                            </p:txEl>
                                          </p:spTgt>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10" presetClass="entr" presetSubtype="0"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2000"/>
                                        <p:tgtEl>
                                          <p:spTgt spid="8"/>
                                        </p:tgtEl>
                                      </p:cBhvr>
                                    </p:animEffect>
                                  </p:childTnLst>
                                </p:cTn>
                              </p:par>
                            </p:childTnLst>
                          </p:cTn>
                        </p:par>
                        <p:par>
                          <p:cTn id="47" fill="hold">
                            <p:stCondLst>
                              <p:cond delay="5500"/>
                            </p:stCondLst>
                            <p:childTnLst>
                              <p:par>
                                <p:cTn id="48" presetID="10" presetClass="entr" presetSubtype="0" fill="hold" nodeType="afterEffect">
                                  <p:stCondLst>
                                    <p:cond delay="500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2000"/>
                                        <p:tgtEl>
                                          <p:spTgt spid="9"/>
                                        </p:tgtEl>
                                      </p:cBhvr>
                                    </p:animEffect>
                                  </p:childTnLst>
                                </p:cTn>
                              </p:par>
                            </p:childTnLst>
                          </p:cTn>
                        </p:par>
                        <p:par>
                          <p:cTn id="51" fill="hold">
                            <p:stCondLst>
                              <p:cond delay="12500"/>
                            </p:stCondLst>
                            <p:childTnLst>
                              <p:par>
                                <p:cTn id="52" presetID="10" presetClass="entr" presetSubtype="0" fill="hold" nodeType="afterEffect">
                                  <p:stCondLst>
                                    <p:cond delay="500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2000"/>
                                        <p:tgtEl>
                                          <p:spTgt spid="10"/>
                                        </p:tgtEl>
                                      </p:cBhvr>
                                    </p:animEffect>
                                  </p:childTnLst>
                                </p:cTn>
                              </p:par>
                            </p:childTnLst>
                          </p:cTn>
                        </p:par>
                        <p:par>
                          <p:cTn id="55" fill="hold">
                            <p:stCondLst>
                              <p:cond delay="19500"/>
                            </p:stCondLst>
                            <p:childTnLst>
                              <p:par>
                                <p:cTn id="56" presetID="10" presetClass="entr" presetSubtype="0" fill="hold" nodeType="afterEffect">
                                  <p:stCondLst>
                                    <p:cond delay="50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2000"/>
                                        <p:tgtEl>
                                          <p:spTgt spid="11"/>
                                        </p:tgtEl>
                                      </p:cBhvr>
                                    </p:animEffect>
                                  </p:childTnLst>
                                </p:cTn>
                              </p:par>
                            </p:childTnLst>
                          </p:cTn>
                        </p:par>
                        <p:par>
                          <p:cTn id="59" fill="hold">
                            <p:stCondLst>
                              <p:cond delay="26500"/>
                            </p:stCondLst>
                            <p:childTnLst>
                              <p:par>
                                <p:cTn id="60" presetID="10" presetClass="entr" presetSubtype="0" fill="hold" nodeType="afterEffect">
                                  <p:stCondLst>
                                    <p:cond delay="5000"/>
                                  </p:stCondLst>
                                  <p:childTnLst>
                                    <p:set>
                                      <p:cBhvr>
                                        <p:cTn id="61" dur="1" fill="hold">
                                          <p:stCondLst>
                                            <p:cond delay="0"/>
                                          </p:stCondLst>
                                        </p:cTn>
                                        <p:tgtEl>
                                          <p:spTgt spid="26626"/>
                                        </p:tgtEl>
                                        <p:attrNameLst>
                                          <p:attrName>style.visibility</p:attrName>
                                        </p:attrNameLst>
                                      </p:cBhvr>
                                      <p:to>
                                        <p:strVal val="visible"/>
                                      </p:to>
                                    </p:set>
                                    <p:animEffect transition="in" filter="fade">
                                      <p:cBhvr>
                                        <p:cTn id="62" dur="20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dirty="0" smtClean="0"/>
              <a:t>7 Jau kopš savu tēvu laikiem jūs arvien esat novērsušies no Maniem baušļiem un neesat tos ievērojuši. Tad nu atgriezieties tagad pie Manis, un arī Es gribu atgriezties pie jums, saka Tas Kungs </a:t>
            </a:r>
            <a:r>
              <a:rPr lang="lv-LV" sz="2800" i="1" dirty="0" err="1" smtClean="0"/>
              <a:t>Cebaots</a:t>
            </a:r>
            <a:r>
              <a:rPr lang="lv-LV" sz="2800" i="1" dirty="0" smtClean="0"/>
              <a:t>, tad jūs atkal sakāt: kā tad mēs lai atgriežamies?</a:t>
            </a:r>
          </a:p>
        </p:txBody>
      </p:sp>
      <p:sp>
        <p:nvSpPr>
          <p:cNvPr id="7" name="Rectangle 6"/>
          <p:cNvSpPr>
            <a:spLocks noChangeArrowheads="1"/>
          </p:cNvSpPr>
          <p:nvPr/>
        </p:nvSpPr>
        <p:spPr bwMode="auto">
          <a:xfrm>
            <a:off x="0" y="1773238"/>
            <a:ext cx="5929322" cy="4832092"/>
          </a:xfrm>
          <a:prstGeom prst="rect">
            <a:avLst/>
          </a:prstGeom>
          <a:noFill/>
          <a:ln w="9525">
            <a:noFill/>
            <a:miter lim="800000"/>
            <a:headEnd/>
            <a:tailEnd/>
          </a:ln>
        </p:spPr>
        <p:txBody>
          <a:bodyPr wrap="square">
            <a:spAutoFit/>
          </a:bodyPr>
          <a:lstStyle/>
          <a:p>
            <a:pPr>
              <a:buFontTx/>
              <a:buChar char="•"/>
            </a:pPr>
            <a:r>
              <a:rPr lang="lv-LV" sz="2800" b="1" dirty="0" smtClean="0"/>
              <a:t>Smaga</a:t>
            </a:r>
            <a:r>
              <a:rPr lang="lv-LV" sz="2800" dirty="0" smtClean="0"/>
              <a:t>, bet </a:t>
            </a:r>
            <a:r>
              <a:rPr lang="lv-LV" sz="2800" b="1" dirty="0" smtClean="0"/>
              <a:t>patiesa</a:t>
            </a:r>
            <a:r>
              <a:rPr lang="lv-LV" sz="2800" dirty="0" smtClean="0"/>
              <a:t> </a:t>
            </a:r>
            <a:r>
              <a:rPr lang="lv-LV" sz="2800" b="1" dirty="0" smtClean="0"/>
              <a:t>apsūdzība</a:t>
            </a:r>
            <a:r>
              <a:rPr lang="lv-LV" sz="2800" dirty="0" smtClean="0"/>
              <a:t>  visiem cilvēkiem! Cik </a:t>
            </a:r>
            <a:r>
              <a:rPr lang="lv-LV" sz="2800" b="1" dirty="0" smtClean="0"/>
              <a:t>grūti</a:t>
            </a:r>
            <a:r>
              <a:rPr lang="lv-LV" sz="2800" dirty="0" smtClean="0"/>
              <a:t> cilvēkiem </a:t>
            </a:r>
            <a:r>
              <a:rPr lang="lv-LV" sz="2800" b="1" dirty="0" smtClean="0"/>
              <a:t>klājas ar baušļu pildīšanu</a:t>
            </a:r>
            <a:r>
              <a:rPr lang="lv-LV" sz="2800" dirty="0" smtClean="0"/>
              <a:t>!</a:t>
            </a:r>
          </a:p>
          <a:p>
            <a:pPr>
              <a:buFontTx/>
              <a:buChar char="•"/>
            </a:pPr>
            <a:r>
              <a:rPr lang="lv-LV" sz="2800" dirty="0" smtClean="0"/>
              <a:t>Dievs saka: tagad </a:t>
            </a:r>
            <a:r>
              <a:rPr lang="lv-LV" sz="2800" b="1" dirty="0" smtClean="0"/>
              <a:t>ATGRIEZIETIES</a:t>
            </a:r>
            <a:r>
              <a:rPr lang="lv-LV" sz="2800" dirty="0" smtClean="0"/>
              <a:t> </a:t>
            </a:r>
            <a:r>
              <a:rPr lang="lv-LV" sz="2800" b="1" dirty="0" smtClean="0"/>
              <a:t>pie Manis</a:t>
            </a:r>
            <a:r>
              <a:rPr lang="lv-LV" sz="2800" dirty="0" smtClean="0"/>
              <a:t>!</a:t>
            </a:r>
          </a:p>
          <a:p>
            <a:pPr>
              <a:buFontTx/>
              <a:buChar char="•"/>
            </a:pPr>
            <a:r>
              <a:rPr lang="lv-LV" sz="2800" b="1" dirty="0" smtClean="0"/>
              <a:t>Atgriešanās</a:t>
            </a:r>
            <a:r>
              <a:rPr lang="lv-LV" sz="2800" dirty="0" smtClean="0"/>
              <a:t> ir </a:t>
            </a:r>
            <a:r>
              <a:rPr lang="lv-LV" sz="2800" b="1" dirty="0" smtClean="0"/>
              <a:t>dzīve pārmaiņa</a:t>
            </a:r>
            <a:r>
              <a:rPr lang="lv-LV" sz="2800" dirty="0" smtClean="0"/>
              <a:t>, </a:t>
            </a:r>
            <a:r>
              <a:rPr lang="lv-LV" sz="2800" b="1" dirty="0" smtClean="0"/>
              <a:t>dzīve</a:t>
            </a:r>
            <a:r>
              <a:rPr lang="lv-LV" sz="2800" dirty="0" smtClean="0"/>
              <a:t> </a:t>
            </a:r>
            <a:r>
              <a:rPr lang="lv-LV" sz="2800" b="1" dirty="0" smtClean="0"/>
              <a:t>attiecībās ar Dievu</a:t>
            </a:r>
            <a:r>
              <a:rPr lang="lv-LV" sz="2800" dirty="0" smtClean="0"/>
              <a:t>!</a:t>
            </a:r>
            <a:endParaRPr lang="lv-LV" sz="2800" dirty="0"/>
          </a:p>
          <a:p>
            <a:pPr>
              <a:buFontTx/>
              <a:buChar char="•"/>
            </a:pPr>
            <a:r>
              <a:rPr lang="lv-LV" sz="2800" dirty="0" smtClean="0"/>
              <a:t>Tas ir </a:t>
            </a:r>
            <a:r>
              <a:rPr lang="lv-LV" sz="2800" b="1" dirty="0" smtClean="0"/>
              <a:t>pierādījums</a:t>
            </a:r>
            <a:r>
              <a:rPr lang="lv-LV" sz="2800" dirty="0" smtClean="0"/>
              <a:t> </a:t>
            </a:r>
            <a:r>
              <a:rPr lang="lv-LV" sz="2800" b="1" dirty="0" smtClean="0"/>
              <a:t>citiem</a:t>
            </a:r>
            <a:r>
              <a:rPr lang="lv-LV" sz="2800" dirty="0" smtClean="0"/>
              <a:t> cilvēkiem par </a:t>
            </a:r>
            <a:r>
              <a:rPr lang="lv-LV" sz="2800" b="1" dirty="0" smtClean="0"/>
              <a:t>mūsu attiecībām ar Dievu</a:t>
            </a:r>
            <a:r>
              <a:rPr lang="lv-LV" sz="2800" dirty="0" smtClean="0"/>
              <a:t>, ka mēs dzīvojam pēc Dieva baušļiem.</a:t>
            </a:r>
            <a:endParaRPr lang="lv-LV" sz="28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4</a:t>
            </a:fld>
            <a:endParaRPr lang="lv-LV" smtClean="0"/>
          </a:p>
        </p:txBody>
      </p:sp>
      <p:sp>
        <p:nvSpPr>
          <p:cNvPr id="10242" name="AutoShape 2" descr="Saistīts attēls"/>
          <p:cNvSpPr>
            <a:spLocks noChangeAspect="1" noChangeArrowheads="1"/>
          </p:cNvSpPr>
          <p:nvPr/>
        </p:nvSpPr>
        <p:spPr bwMode="auto">
          <a:xfrm>
            <a:off x="155575" y="-1608138"/>
            <a:ext cx="2476500" cy="33623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 name="AutoShape 4" descr="Saistīts attēls"/>
          <p:cNvSpPr>
            <a:spLocks noChangeAspect="1" noChangeArrowheads="1"/>
          </p:cNvSpPr>
          <p:nvPr/>
        </p:nvSpPr>
        <p:spPr bwMode="auto">
          <a:xfrm>
            <a:off x="155575" y="-1608138"/>
            <a:ext cx="2476500" cy="33623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45" name="Picture 5"/>
          <p:cNvPicPr>
            <a:picLocks noChangeAspect="1" noChangeArrowheads="1"/>
          </p:cNvPicPr>
          <p:nvPr/>
        </p:nvPicPr>
        <p:blipFill>
          <a:blip r:embed="rId2"/>
          <a:srcRect/>
          <a:stretch>
            <a:fillRect/>
          </a:stretch>
        </p:blipFill>
        <p:spPr bwMode="auto">
          <a:xfrm>
            <a:off x="5670804" y="1500173"/>
            <a:ext cx="3473196" cy="471490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5"/>
                                        </p:tgtEl>
                                        <p:attrNameLst>
                                          <p:attrName>style.visibility</p:attrName>
                                        </p:attrNameLst>
                                      </p:cBhvr>
                                      <p:to>
                                        <p:strVal val="visible"/>
                                      </p:to>
                                    </p:set>
                                    <p:animEffect transition="in" filter="fade">
                                      <p:cBhvr>
                                        <p:cTn id="11" dur="2000"/>
                                        <p:tgtEl>
                                          <p:spTgt spid="1024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anim calcmode="lin" valueType="num">
                                      <p:cBhvr additive="base">
                                        <p:cTn id="1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Attēlu rezultāti vaicājumam “10 percent”"/>
          <p:cNvPicPr>
            <a:picLocks noChangeAspect="1" noChangeArrowheads="1"/>
          </p:cNvPicPr>
          <p:nvPr/>
        </p:nvPicPr>
        <p:blipFill>
          <a:blip r:embed="rId2"/>
          <a:srcRect l="9656" r="25812"/>
          <a:stretch>
            <a:fillRect/>
          </a:stretch>
        </p:blipFill>
        <p:spPr bwMode="auto">
          <a:xfrm>
            <a:off x="5286380" y="1428736"/>
            <a:ext cx="3857620" cy="5429264"/>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None/>
            </a:pPr>
            <a:r>
              <a:rPr lang="lv-LV" sz="2800" i="1" dirty="0" smtClean="0"/>
              <a:t>8 Vai ir pareizi, ka cilvēks krāpj Dievu, kā jūs Mani krāpjat? Jūs tad sakāt: kā tad mēs Tevi krāpjam? - ar desmito tiesu un labprātīgiem upuriem. </a:t>
            </a:r>
            <a:endParaRPr lang="lv-LV" sz="2800" u="sng" dirty="0" smtClean="0"/>
          </a:p>
          <a:p>
            <a:pPr marL="0" indent="0" algn="just">
              <a:lnSpc>
                <a:spcPct val="80000"/>
              </a:lnSpc>
              <a:spcBef>
                <a:spcPct val="0"/>
              </a:spcBef>
              <a:buFontTx/>
              <a:buNone/>
            </a:pPr>
            <a:endParaRPr lang="lv-LV" sz="2800" i="1" dirty="0" smtClean="0"/>
          </a:p>
        </p:txBody>
      </p:sp>
      <p:sp>
        <p:nvSpPr>
          <p:cNvPr id="7" name="Rectangle 6"/>
          <p:cNvSpPr>
            <a:spLocks noChangeArrowheads="1"/>
          </p:cNvSpPr>
          <p:nvPr/>
        </p:nvSpPr>
        <p:spPr bwMode="auto">
          <a:xfrm>
            <a:off x="0" y="1071546"/>
            <a:ext cx="5643570" cy="5693866"/>
          </a:xfrm>
          <a:prstGeom prst="rect">
            <a:avLst/>
          </a:prstGeom>
          <a:noFill/>
          <a:ln w="9525">
            <a:noFill/>
            <a:miter lim="800000"/>
            <a:headEnd/>
            <a:tailEnd/>
          </a:ln>
        </p:spPr>
        <p:txBody>
          <a:bodyPr wrap="square">
            <a:spAutoFit/>
          </a:bodyPr>
          <a:lstStyle/>
          <a:p>
            <a:pPr>
              <a:buFontTx/>
              <a:buChar char="•"/>
            </a:pPr>
            <a:r>
              <a:rPr lang="lv-LV" sz="2800" b="1" dirty="0" smtClean="0"/>
              <a:t>Šokējoši vārdi</a:t>
            </a:r>
            <a:r>
              <a:rPr lang="lv-LV" sz="2800" dirty="0" smtClean="0"/>
              <a:t>, ko Dievs saka: </a:t>
            </a:r>
            <a:r>
              <a:rPr lang="lv-LV" sz="2800" b="1" dirty="0" smtClean="0"/>
              <a:t>Jūs mani krāpjat!</a:t>
            </a:r>
            <a:endParaRPr lang="lv-LV" sz="2800" b="1" dirty="0"/>
          </a:p>
          <a:p>
            <a:pPr>
              <a:buFontTx/>
              <a:buChar char="•"/>
            </a:pPr>
            <a:r>
              <a:rPr lang="lv-LV" sz="2800" b="1" dirty="0" smtClean="0"/>
              <a:t>Kādā veidā</a:t>
            </a:r>
            <a:r>
              <a:rPr lang="lv-LV" sz="2800" dirty="0" smtClean="0"/>
              <a:t>? – </a:t>
            </a:r>
            <a:r>
              <a:rPr lang="lv-LV" sz="2800" b="1" dirty="0" smtClean="0"/>
              <a:t>Nedodot 10% no saviem ienākumiem</a:t>
            </a:r>
            <a:r>
              <a:rPr lang="lv-LV" sz="2800" dirty="0" smtClean="0"/>
              <a:t>.</a:t>
            </a:r>
          </a:p>
          <a:p>
            <a:pPr>
              <a:buFontTx/>
              <a:buChar char="•"/>
            </a:pPr>
            <a:r>
              <a:rPr lang="lv-LV" sz="2800" b="1" dirty="0" smtClean="0"/>
              <a:t>Dievs</a:t>
            </a:r>
            <a:r>
              <a:rPr lang="lv-LV" sz="2800" dirty="0" smtClean="0"/>
              <a:t> mums </a:t>
            </a:r>
            <a:r>
              <a:rPr lang="lv-LV" sz="2800" b="1" dirty="0" smtClean="0"/>
              <a:t>dod</a:t>
            </a:r>
            <a:r>
              <a:rPr lang="lv-LV" sz="2800" dirty="0" smtClean="0"/>
              <a:t> </a:t>
            </a:r>
            <a:r>
              <a:rPr lang="lv-LV" sz="2800" b="1" dirty="0" smtClean="0"/>
              <a:t>visus 100% ienākumu</a:t>
            </a:r>
            <a:r>
              <a:rPr lang="lv-LV" sz="2800" dirty="0" smtClean="0"/>
              <a:t>, kā mēs Viņam </a:t>
            </a:r>
            <a:r>
              <a:rPr lang="lv-LV" sz="2800" b="1" dirty="0" smtClean="0"/>
              <a:t>pasakāmies</a:t>
            </a:r>
            <a:r>
              <a:rPr lang="lv-LV" sz="2800" dirty="0" smtClean="0"/>
              <a:t>?</a:t>
            </a:r>
          </a:p>
          <a:p>
            <a:pPr>
              <a:buFontTx/>
              <a:buChar char="•"/>
            </a:pPr>
            <a:r>
              <a:rPr lang="lv-LV" sz="2800" dirty="0" smtClean="0"/>
              <a:t>Bieži vien cilvēki ar </a:t>
            </a:r>
            <a:r>
              <a:rPr lang="lv-LV" sz="2800" b="1" dirty="0" smtClean="0"/>
              <a:t>vieglu roku var šķirties no 20€ </a:t>
            </a:r>
            <a:r>
              <a:rPr lang="lv-LV" sz="2800" dirty="0" smtClean="0"/>
              <a:t>aizejot uz </a:t>
            </a:r>
            <a:r>
              <a:rPr lang="lv-LV" sz="2800" b="1" dirty="0" smtClean="0"/>
              <a:t>Kino</a:t>
            </a:r>
            <a:r>
              <a:rPr lang="lv-LV" sz="2800" dirty="0" smtClean="0"/>
              <a:t>, bet cik </a:t>
            </a:r>
            <a:r>
              <a:rPr lang="lv-LV" sz="2800" b="1" dirty="0" smtClean="0"/>
              <a:t>grūti</a:t>
            </a:r>
            <a:r>
              <a:rPr lang="lv-LV" sz="2800" dirty="0" smtClean="0"/>
              <a:t> ir iemest pat </a:t>
            </a:r>
            <a:r>
              <a:rPr lang="lv-LV" sz="2800" b="1" dirty="0" smtClean="0"/>
              <a:t>5 €</a:t>
            </a:r>
            <a:r>
              <a:rPr lang="en-US" sz="2800" dirty="0" smtClean="0"/>
              <a:t> </a:t>
            </a:r>
            <a:r>
              <a:rPr lang="en-US" sz="2800" dirty="0" err="1" smtClean="0"/>
              <a:t>bazn</a:t>
            </a:r>
            <a:r>
              <a:rPr lang="lv-LV" sz="2800" dirty="0" err="1" smtClean="0"/>
              <a:t>īcas</a:t>
            </a:r>
            <a:r>
              <a:rPr lang="lv-LV" sz="2800" dirty="0" smtClean="0"/>
              <a:t> </a:t>
            </a:r>
            <a:r>
              <a:rPr lang="lv-LV" sz="2800" b="1" dirty="0" smtClean="0"/>
              <a:t>ziedojumu traukā</a:t>
            </a:r>
            <a:r>
              <a:rPr lang="lv-LV" sz="2800" dirty="0" smtClean="0"/>
              <a:t>.</a:t>
            </a:r>
          </a:p>
          <a:p>
            <a:pPr>
              <a:buFontTx/>
              <a:buChar char="•"/>
            </a:pPr>
            <a:r>
              <a:rPr lang="lv-LV" sz="2800" b="1" dirty="0" smtClean="0"/>
              <a:t>Cilvēkus</a:t>
            </a:r>
            <a:r>
              <a:rPr lang="lv-LV" sz="2800" dirty="0" smtClean="0"/>
              <a:t> vēl </a:t>
            </a:r>
            <a:r>
              <a:rPr lang="lv-LV" sz="2800" b="1" dirty="0" smtClean="0"/>
              <a:t>var apmānīt</a:t>
            </a:r>
            <a:r>
              <a:rPr lang="lv-LV" sz="2800" dirty="0" smtClean="0"/>
              <a:t>, bet </a:t>
            </a:r>
            <a:r>
              <a:rPr lang="lv-LV" sz="2800" b="1" dirty="0" smtClean="0"/>
              <a:t>kā ir ar Dievu? Dievs redz sirdis!</a:t>
            </a:r>
            <a:endParaRPr lang="lv-LV" sz="2800" b="1"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5</a:t>
            </a:fld>
            <a:endParaRPr lang="lv-LV" smtClean="0"/>
          </a:p>
        </p:txBody>
      </p:sp>
      <p:sp>
        <p:nvSpPr>
          <p:cNvPr id="6" name="Rectangle 5"/>
          <p:cNvSpPr/>
          <p:nvPr/>
        </p:nvSpPr>
        <p:spPr>
          <a:xfrm>
            <a:off x="6572264" y="928670"/>
            <a:ext cx="2377510" cy="523220"/>
          </a:xfrm>
          <a:prstGeom prst="rect">
            <a:avLst/>
          </a:prstGeom>
        </p:spPr>
        <p:txBody>
          <a:bodyPr wrap="none">
            <a:spAutoFit/>
          </a:bodyPr>
          <a:lstStyle/>
          <a:p>
            <a:r>
              <a:rPr lang="lv-LV" sz="2800" dirty="0" smtClean="0"/>
              <a:t>Video: </a:t>
            </a:r>
            <a:r>
              <a:rPr lang="lv-LV" sz="2800" u="sng" dirty="0" err="1" smtClean="0"/>
              <a:t>donuts</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18"/>
                                        </p:tgtEl>
                                        <p:attrNameLst>
                                          <p:attrName>style.visibility</p:attrName>
                                        </p:attrNameLst>
                                      </p:cBhvr>
                                      <p:to>
                                        <p:strVal val="visible"/>
                                      </p:to>
                                    </p:set>
                                    <p:animEffect transition="in" filter="fade">
                                      <p:cBhvr>
                                        <p:cTn id="11" dur="2000"/>
                                        <p:tgtEl>
                                          <p:spTgt spid="921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None/>
            </a:pPr>
            <a:r>
              <a:rPr lang="lv-LV" sz="2800" i="1" dirty="0" smtClean="0"/>
              <a:t>9 Tādēļ jau jūs esat nolādēti, tā ka viss krīt jums no rokām un iet jūsu rokās bojā, jo jūs visi vienā kopā cits pār citu Mani krāpjat! </a:t>
            </a:r>
            <a:endParaRPr lang="lv-LV" sz="2800" u="sng" dirty="0" smtClean="0"/>
          </a:p>
          <a:p>
            <a:pPr marL="0" indent="0" algn="just">
              <a:lnSpc>
                <a:spcPct val="80000"/>
              </a:lnSpc>
              <a:spcBef>
                <a:spcPct val="0"/>
              </a:spcBef>
              <a:buFontTx/>
              <a:buNone/>
            </a:pPr>
            <a:endParaRPr lang="lv-LV" sz="2800" i="1" dirty="0" smtClean="0"/>
          </a:p>
        </p:txBody>
      </p:sp>
      <p:sp>
        <p:nvSpPr>
          <p:cNvPr id="7" name="Rectangle 6"/>
          <p:cNvSpPr>
            <a:spLocks noChangeArrowheads="1"/>
          </p:cNvSpPr>
          <p:nvPr/>
        </p:nvSpPr>
        <p:spPr bwMode="auto">
          <a:xfrm>
            <a:off x="0" y="1357298"/>
            <a:ext cx="4857752" cy="4832092"/>
          </a:xfrm>
          <a:prstGeom prst="rect">
            <a:avLst/>
          </a:prstGeom>
          <a:noFill/>
          <a:ln w="9525">
            <a:noFill/>
            <a:miter lim="800000"/>
            <a:headEnd/>
            <a:tailEnd/>
          </a:ln>
        </p:spPr>
        <p:txBody>
          <a:bodyPr wrap="square">
            <a:spAutoFit/>
          </a:bodyPr>
          <a:lstStyle/>
          <a:p>
            <a:pPr>
              <a:buFontTx/>
              <a:buChar char="•"/>
            </a:pPr>
            <a:r>
              <a:rPr lang="lv-LV" sz="2800" dirty="0" smtClean="0"/>
              <a:t>Vai esat kādreiz </a:t>
            </a:r>
            <a:r>
              <a:rPr lang="lv-LV" sz="2800" b="1" dirty="0" smtClean="0"/>
              <a:t>domājuši</a:t>
            </a:r>
            <a:r>
              <a:rPr lang="lv-LV" sz="2800" dirty="0" smtClean="0"/>
              <a:t>: </a:t>
            </a:r>
            <a:r>
              <a:rPr lang="lv-LV" sz="2800" b="1" dirty="0" smtClean="0"/>
              <a:t>kāpēc</a:t>
            </a:r>
            <a:r>
              <a:rPr lang="lv-LV" sz="2800" dirty="0" smtClean="0"/>
              <a:t> kādām lietām </a:t>
            </a:r>
            <a:r>
              <a:rPr lang="lv-LV" sz="2800" b="1" dirty="0" smtClean="0"/>
              <a:t>nav svētības?</a:t>
            </a:r>
            <a:r>
              <a:rPr lang="lv-LV" sz="2800" dirty="0" smtClean="0"/>
              <a:t> Ka tu </a:t>
            </a:r>
            <a:r>
              <a:rPr lang="lv-LV" sz="2800" b="1" dirty="0" smtClean="0"/>
              <a:t>cīnies,</a:t>
            </a:r>
            <a:r>
              <a:rPr lang="lv-LV" sz="2800" dirty="0" smtClean="0"/>
              <a:t> </a:t>
            </a:r>
            <a:r>
              <a:rPr lang="lv-LV" sz="2800" b="1" dirty="0" smtClean="0"/>
              <a:t>skrien un centies</a:t>
            </a:r>
            <a:r>
              <a:rPr lang="lv-LV" sz="2800" dirty="0" smtClean="0"/>
              <a:t>, bet </a:t>
            </a:r>
            <a:r>
              <a:rPr lang="lv-LV" sz="2800" b="1" dirty="0" smtClean="0"/>
              <a:t>īsti</a:t>
            </a:r>
            <a:r>
              <a:rPr lang="lv-LV" sz="2800" dirty="0" smtClean="0"/>
              <a:t> nekas līdz galam </a:t>
            </a:r>
            <a:r>
              <a:rPr lang="lv-LV" sz="2800" b="1" dirty="0" smtClean="0"/>
              <a:t>neizdodas</a:t>
            </a:r>
            <a:r>
              <a:rPr lang="lv-LV" sz="2800" dirty="0" smtClean="0"/>
              <a:t>.</a:t>
            </a:r>
          </a:p>
          <a:p>
            <a:pPr>
              <a:buFontTx/>
              <a:buChar char="•"/>
            </a:pPr>
            <a:r>
              <a:rPr lang="lv-LV" sz="2800" dirty="0" smtClean="0"/>
              <a:t>Viss krīt jums no rokām...</a:t>
            </a:r>
          </a:p>
          <a:p>
            <a:pPr>
              <a:buFontTx/>
              <a:buChar char="•"/>
            </a:pPr>
            <a:r>
              <a:rPr lang="lv-LV" sz="2800" dirty="0" smtClean="0"/>
              <a:t>Tā </a:t>
            </a:r>
            <a:r>
              <a:rPr lang="lv-LV" sz="2800" b="1" dirty="0" smtClean="0"/>
              <a:t>klājas</a:t>
            </a:r>
            <a:r>
              <a:rPr lang="lv-LV" sz="2800" dirty="0" smtClean="0"/>
              <a:t> tiem, kas </a:t>
            </a:r>
            <a:r>
              <a:rPr lang="lv-LV" sz="2800" b="1" dirty="0" smtClean="0"/>
              <a:t>atzīst Dieva esamību</a:t>
            </a:r>
            <a:r>
              <a:rPr lang="lv-LV" sz="2800" dirty="0" smtClean="0"/>
              <a:t>, bet </a:t>
            </a:r>
            <a:r>
              <a:rPr lang="lv-LV" sz="2800" b="1" dirty="0" smtClean="0"/>
              <a:t>negrib</a:t>
            </a:r>
            <a:r>
              <a:rPr lang="lv-LV" sz="2800" dirty="0" smtClean="0"/>
              <a:t> </a:t>
            </a:r>
            <a:r>
              <a:rPr lang="lv-LV" sz="2800" b="1" dirty="0" smtClean="0"/>
              <a:t>pieņemt Dieva veidoto kārtību </a:t>
            </a:r>
            <a:r>
              <a:rPr lang="lv-LV" sz="2800" dirty="0" smtClean="0"/>
              <a:t>un </a:t>
            </a:r>
            <a:r>
              <a:rPr lang="lv-LV" sz="2800" b="1" dirty="0" smtClean="0"/>
              <a:t>baušļus</a:t>
            </a:r>
            <a:r>
              <a:rPr lang="lv-LV" sz="2800" dirty="0" smtClean="0"/>
              <a:t>.</a:t>
            </a:r>
          </a:p>
          <a:p>
            <a:pPr>
              <a:buFontTx/>
              <a:buChar char="•"/>
            </a:pP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6</a:t>
            </a:fld>
            <a:endParaRPr lang="lv-LV" smtClean="0"/>
          </a:p>
        </p:txBody>
      </p:sp>
      <p:pic>
        <p:nvPicPr>
          <p:cNvPr id="27650" name="Picture 2" descr="Attēlu rezultāti vaicājumam “to fall”"/>
          <p:cNvPicPr>
            <a:picLocks noChangeAspect="1" noChangeArrowheads="1"/>
          </p:cNvPicPr>
          <p:nvPr/>
        </p:nvPicPr>
        <p:blipFill>
          <a:blip r:embed="rId2"/>
          <a:srcRect l="12421" r="12738"/>
          <a:stretch>
            <a:fillRect/>
          </a:stretch>
        </p:blipFill>
        <p:spPr bwMode="auto">
          <a:xfrm>
            <a:off x="4857751" y="1571612"/>
            <a:ext cx="4280237" cy="47149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7650"/>
                                        </p:tgtEl>
                                        <p:attrNameLst>
                                          <p:attrName>style.visibility</p:attrName>
                                        </p:attrNameLst>
                                      </p:cBhvr>
                                      <p:to>
                                        <p:strVal val="visible"/>
                                      </p:to>
                                    </p:set>
                                    <p:animEffect transition="in" filter="fade">
                                      <p:cBhvr>
                                        <p:cTn id="11" dur="2000"/>
                                        <p:tgtEl>
                                          <p:spTgt spid="276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Attēlu rezultāti vaicājumam “walk with god”"/>
          <p:cNvPicPr>
            <a:picLocks noChangeAspect="1" noChangeArrowheads="1"/>
          </p:cNvPicPr>
          <p:nvPr/>
        </p:nvPicPr>
        <p:blipFill>
          <a:blip r:embed="rId2"/>
          <a:srcRect/>
          <a:stretch>
            <a:fillRect/>
          </a:stretch>
        </p:blipFill>
        <p:spPr bwMode="auto">
          <a:xfrm>
            <a:off x="0" y="3500438"/>
            <a:ext cx="9144000" cy="3357562"/>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10 Bet atnesiet katrs savu desmito tiesu pilnā vērtībā Manā klētī tā, lai arī Manā mājā būtu barība, un pārbaudiet tad Mani šai ziņā, saka Tas Kungs </a:t>
            </a:r>
            <a:r>
              <a:rPr lang="lv-LV" sz="2800" i="1" dirty="0" err="1" smtClean="0"/>
              <a:t>Cebaots</a:t>
            </a:r>
            <a:r>
              <a:rPr lang="lv-LV" sz="2800" i="1" dirty="0" smtClean="0"/>
              <a:t>, vai Es arī neatvēršu debess logus un nelikšu svētībai pa tiem pārpilnībā nolīt pār jums!</a:t>
            </a:r>
          </a:p>
        </p:txBody>
      </p:sp>
      <p:sp>
        <p:nvSpPr>
          <p:cNvPr id="7" name="Rectangle 6"/>
          <p:cNvSpPr>
            <a:spLocks noChangeArrowheads="1"/>
          </p:cNvSpPr>
          <p:nvPr/>
        </p:nvSpPr>
        <p:spPr bwMode="auto">
          <a:xfrm>
            <a:off x="0" y="1773238"/>
            <a:ext cx="9144000" cy="1815882"/>
          </a:xfrm>
          <a:prstGeom prst="rect">
            <a:avLst/>
          </a:prstGeom>
          <a:noFill/>
          <a:ln w="9525">
            <a:noFill/>
            <a:miter lim="800000"/>
            <a:headEnd/>
            <a:tailEnd/>
          </a:ln>
        </p:spPr>
        <p:txBody>
          <a:bodyPr wrap="square">
            <a:spAutoFit/>
          </a:bodyPr>
          <a:lstStyle/>
          <a:p>
            <a:pPr>
              <a:buFontTx/>
              <a:buChar char="•"/>
            </a:pPr>
            <a:r>
              <a:rPr lang="lv-LV" sz="2800" b="1" dirty="0" smtClean="0"/>
              <a:t>Atnesiet 10. tiesu pilnā vērtībā</a:t>
            </a:r>
            <a:r>
              <a:rPr lang="lv-LV" sz="2800" dirty="0" smtClean="0"/>
              <a:t>, un </a:t>
            </a:r>
            <a:r>
              <a:rPr lang="lv-LV" sz="2800" b="1" dirty="0" smtClean="0"/>
              <a:t>vērojiet</a:t>
            </a:r>
            <a:r>
              <a:rPr lang="lv-LV" sz="2800" dirty="0" smtClean="0"/>
              <a:t> kad būs </a:t>
            </a:r>
            <a:r>
              <a:rPr lang="lv-LV" sz="2800" b="1" dirty="0" smtClean="0"/>
              <a:t>lielāka svētība </a:t>
            </a:r>
            <a:r>
              <a:rPr lang="lv-LV" sz="2800" dirty="0" smtClean="0"/>
              <a:t>– kad </a:t>
            </a:r>
            <a:r>
              <a:rPr lang="lv-LV" sz="2800" b="1" dirty="0" smtClean="0"/>
              <a:t>būsiet ziedojuši vai nē</a:t>
            </a:r>
            <a:r>
              <a:rPr lang="lv-LV" sz="2800" dirty="0" smtClean="0"/>
              <a:t>.</a:t>
            </a:r>
          </a:p>
          <a:p>
            <a:pPr>
              <a:buFontTx/>
              <a:buChar char="•"/>
            </a:pPr>
            <a:r>
              <a:rPr lang="lv-LV" sz="2800" b="1" dirty="0" smtClean="0"/>
              <a:t>Dot 10% visiem ir grūti</a:t>
            </a:r>
            <a:r>
              <a:rPr lang="lv-LV" sz="2800" dirty="0" smtClean="0"/>
              <a:t>, vienalga cik daudz saņem.</a:t>
            </a:r>
            <a:endParaRPr lang="lv-LV" sz="2800" dirty="0"/>
          </a:p>
          <a:p>
            <a:pPr>
              <a:buFontTx/>
              <a:buChar char="•"/>
            </a:pPr>
            <a:r>
              <a:rPr lang="lv-LV" sz="2800" dirty="0" smtClean="0"/>
              <a:t>P. Man kādreiz lūza elektronika 10.tiesas apmērā.</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7</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fade">
                                      <p:cBhvr>
                                        <p:cTn id="11" dur="2000"/>
                                        <p:tgtEl>
                                          <p:spTgt spid="81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dirty="0" smtClean="0"/>
              <a:t>11 Un Es padzīšu, jums palīdzēdams, rijīgo postītāja kukaini no jūsu labības laukiem, lai viņš tos neizposta un lai koks jūsu vīna dārzā jums nebūtu neauglīgs, saka Tas Kungs </a:t>
            </a:r>
            <a:r>
              <a:rPr lang="lv-LV" sz="2800" i="1" dirty="0" err="1" smtClean="0"/>
              <a:t>Cebaots</a:t>
            </a:r>
            <a:r>
              <a:rPr lang="lv-LV" sz="2800" i="1" dirty="0" smtClean="0"/>
              <a:t>, 12 lai arī visas tautas jūs daudzinātu par svētlaimīgiem, jo jums pašiem būs lielu labumu un augstas cieņas pilnai zemei būt, saka Tas Kungs </a:t>
            </a:r>
            <a:r>
              <a:rPr lang="lv-LV" sz="2800" i="1" dirty="0" err="1" smtClean="0"/>
              <a:t>Cebaots</a:t>
            </a:r>
            <a:r>
              <a:rPr lang="lv-LV" sz="2800" i="1" dirty="0" smtClean="0"/>
              <a:t>.</a:t>
            </a:r>
          </a:p>
        </p:txBody>
      </p:sp>
      <p:sp>
        <p:nvSpPr>
          <p:cNvPr id="7" name="Rectangle 6"/>
          <p:cNvSpPr>
            <a:spLocks noChangeArrowheads="1"/>
          </p:cNvSpPr>
          <p:nvPr/>
        </p:nvSpPr>
        <p:spPr bwMode="auto">
          <a:xfrm>
            <a:off x="0" y="2786058"/>
            <a:ext cx="5286380" cy="3970318"/>
          </a:xfrm>
          <a:prstGeom prst="rect">
            <a:avLst/>
          </a:prstGeom>
          <a:noFill/>
          <a:ln w="9525">
            <a:noFill/>
            <a:miter lim="800000"/>
            <a:headEnd/>
            <a:tailEnd/>
          </a:ln>
        </p:spPr>
        <p:txBody>
          <a:bodyPr wrap="square">
            <a:spAutoFit/>
          </a:bodyPr>
          <a:lstStyle/>
          <a:p>
            <a:pPr>
              <a:buFontTx/>
              <a:buChar char="•"/>
            </a:pPr>
            <a:r>
              <a:rPr lang="lv-LV" sz="2800" dirty="0" smtClean="0"/>
              <a:t>Dievs saka: </a:t>
            </a:r>
            <a:r>
              <a:rPr lang="lv-LV" sz="2800" b="1" dirty="0" smtClean="0"/>
              <a:t>pārbaudiet mani!</a:t>
            </a:r>
            <a:endParaRPr lang="lv-LV" sz="2800" b="1" dirty="0"/>
          </a:p>
          <a:p>
            <a:pPr>
              <a:buFontTx/>
              <a:buChar char="•"/>
            </a:pPr>
            <a:r>
              <a:rPr lang="lv-LV" sz="2800" dirty="0" smtClean="0"/>
              <a:t>Pamēģiniet </a:t>
            </a:r>
            <a:r>
              <a:rPr lang="lv-LV" sz="2800" b="1" dirty="0" smtClean="0"/>
              <a:t>ziedot 10%</a:t>
            </a:r>
            <a:r>
              <a:rPr lang="lv-LV" sz="2800" dirty="0" smtClean="0"/>
              <a:t> un tad </a:t>
            </a:r>
            <a:r>
              <a:rPr lang="lv-LV" sz="2800" b="1" dirty="0" smtClean="0"/>
              <a:t>vērojiet</a:t>
            </a:r>
            <a:r>
              <a:rPr lang="lv-LV" sz="2800" dirty="0" smtClean="0"/>
              <a:t>, </a:t>
            </a:r>
            <a:r>
              <a:rPr lang="lv-LV" sz="2800" b="1" dirty="0" smtClean="0"/>
              <a:t>ko Dievs svētī vairāk</a:t>
            </a:r>
            <a:r>
              <a:rPr lang="lv-LV" sz="2800" dirty="0" smtClean="0"/>
              <a:t>. </a:t>
            </a:r>
          </a:p>
          <a:p>
            <a:pPr>
              <a:buFontTx/>
              <a:buChar char="•"/>
            </a:pPr>
            <a:r>
              <a:rPr lang="lv-LV" sz="2800" b="1" dirty="0" smtClean="0"/>
              <a:t>Ne tikai naudas ziņā</a:t>
            </a:r>
            <a:r>
              <a:rPr lang="lv-LV" sz="2800" dirty="0" smtClean="0"/>
              <a:t>, bet arī iekš mūsu </a:t>
            </a:r>
            <a:r>
              <a:rPr lang="lv-LV" sz="2800" b="1" dirty="0" smtClean="0"/>
              <a:t>darba</a:t>
            </a:r>
            <a:r>
              <a:rPr lang="lv-LV" sz="2800" dirty="0" smtClean="0"/>
              <a:t> un </a:t>
            </a:r>
            <a:r>
              <a:rPr lang="lv-LV" sz="2800" b="1" dirty="0" smtClean="0"/>
              <a:t>darbošanās un ražas</a:t>
            </a:r>
            <a:r>
              <a:rPr lang="lv-LV" sz="2800" dirty="0" smtClean="0"/>
              <a:t>.</a:t>
            </a:r>
          </a:p>
          <a:p>
            <a:pPr>
              <a:buFontTx/>
              <a:buChar char="•"/>
            </a:pPr>
            <a:r>
              <a:rPr lang="lv-LV" sz="2800" b="1" dirty="0" smtClean="0"/>
              <a:t>Dievs dos </a:t>
            </a:r>
            <a:r>
              <a:rPr lang="lv-LV" sz="2800" dirty="0" smtClean="0"/>
              <a:t>tad jums </a:t>
            </a:r>
            <a:r>
              <a:rPr lang="lv-LV" sz="2800" b="1" dirty="0" smtClean="0"/>
              <a:t>labus augļus</a:t>
            </a:r>
            <a:r>
              <a:rPr lang="lv-LV" sz="2800" dirty="0" smtClean="0"/>
              <a:t>, ja </a:t>
            </a:r>
            <a:r>
              <a:rPr lang="lv-LV" sz="2800" b="1" dirty="0" smtClean="0"/>
              <a:t>pateicībā ziedosiet Viņa Baznīcai</a:t>
            </a:r>
            <a:r>
              <a:rPr lang="lv-LV" sz="2800" dirty="0" smtClean="0"/>
              <a:t>!</a:t>
            </a:r>
            <a:endParaRPr lang="lv-LV" sz="2800" dirty="0"/>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8</a:t>
            </a:fld>
            <a:endParaRPr lang="lv-LV" smtClean="0"/>
          </a:p>
        </p:txBody>
      </p:sp>
      <p:pic>
        <p:nvPicPr>
          <p:cNvPr id="7170" name="Picture 2" descr="Attēlu rezultāti vaicājumam “kolorado vaboles”"/>
          <p:cNvPicPr>
            <a:picLocks noChangeAspect="1" noChangeArrowheads="1"/>
          </p:cNvPicPr>
          <p:nvPr/>
        </p:nvPicPr>
        <p:blipFill>
          <a:blip r:embed="rId2"/>
          <a:srcRect/>
          <a:stretch>
            <a:fillRect/>
          </a:stretch>
        </p:blipFill>
        <p:spPr bwMode="auto">
          <a:xfrm>
            <a:off x="5179229" y="2285992"/>
            <a:ext cx="3964771" cy="457200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981075"/>
            <a:ext cx="9286908" cy="2169825"/>
          </a:xfrm>
          <a:prstGeom prst="rect">
            <a:avLst/>
          </a:prstGeom>
          <a:noFill/>
          <a:ln w="9525">
            <a:noFill/>
            <a:miter lim="800000"/>
            <a:headEnd/>
            <a:tailEnd/>
          </a:ln>
        </p:spPr>
        <p:txBody>
          <a:bodyPr wrap="square">
            <a:spAutoFit/>
          </a:bodyPr>
          <a:lstStyle/>
          <a:p>
            <a:pPr>
              <a:buFontTx/>
              <a:buChar char="•"/>
            </a:pPr>
            <a:r>
              <a:rPr lang="lv-LV" sz="2700" b="1" dirty="0" smtClean="0"/>
              <a:t>Dievs</a:t>
            </a:r>
            <a:r>
              <a:rPr lang="lv-LV" sz="2700" dirty="0" smtClean="0"/>
              <a:t> mums ir devis </a:t>
            </a:r>
            <a:r>
              <a:rPr lang="lv-LV" sz="2700" b="1" dirty="0" smtClean="0"/>
              <a:t>ražu</a:t>
            </a:r>
            <a:r>
              <a:rPr lang="lv-LV" sz="2700" dirty="0" smtClean="0"/>
              <a:t> ievākt no zemes. J</a:t>
            </a:r>
            <a:r>
              <a:rPr lang="lv-LV" sz="2700" b="1" dirty="0" smtClean="0"/>
              <a:t>a nebūtu Viņa</a:t>
            </a:r>
            <a:r>
              <a:rPr lang="lv-LV" sz="2700" dirty="0" smtClean="0"/>
              <a:t>, visa </a:t>
            </a:r>
            <a:r>
              <a:rPr lang="lv-LV" sz="2700" b="1" dirty="0" smtClean="0"/>
              <a:t>mūsu darbošanās būtu veltīga </a:t>
            </a:r>
            <a:r>
              <a:rPr lang="lv-LV" sz="2700" dirty="0" smtClean="0"/>
              <a:t>un </a:t>
            </a:r>
            <a:r>
              <a:rPr lang="lv-LV" sz="2700" b="1" dirty="0" smtClean="0"/>
              <a:t>bezjēdzīga</a:t>
            </a:r>
            <a:r>
              <a:rPr lang="lv-LV" sz="2700" dirty="0" smtClean="0"/>
              <a:t>.</a:t>
            </a:r>
          </a:p>
          <a:p>
            <a:pPr>
              <a:buFontTx/>
              <a:buChar char="•"/>
            </a:pPr>
            <a:r>
              <a:rPr lang="lv-LV" sz="2700" b="1" dirty="0" smtClean="0"/>
              <a:t>Patieksimies Dievam</a:t>
            </a:r>
            <a:r>
              <a:rPr lang="lv-LV" sz="2700" dirty="0" smtClean="0"/>
              <a:t>, tā </a:t>
            </a:r>
            <a:r>
              <a:rPr lang="lv-LV" sz="2700" b="1" dirty="0" smtClean="0"/>
              <a:t>kā Viņš to ir vēlējies</a:t>
            </a:r>
            <a:r>
              <a:rPr lang="lv-LV" sz="2700" dirty="0" smtClean="0"/>
              <a:t>, </a:t>
            </a:r>
            <a:r>
              <a:rPr lang="lv-LV" sz="2700" b="1" dirty="0" smtClean="0"/>
              <a:t>dodot 10. tiesu </a:t>
            </a:r>
            <a:r>
              <a:rPr lang="lv-LV" sz="2700" dirty="0" smtClean="0"/>
              <a:t>no tā, ko mums </a:t>
            </a:r>
            <a:r>
              <a:rPr lang="lv-LV" sz="2700" b="1" dirty="0" smtClean="0"/>
              <a:t>Dievs devis – naudas, laika, talantiem </a:t>
            </a:r>
            <a:r>
              <a:rPr lang="lv-LV" sz="2700" dirty="0" smtClean="0"/>
              <a:t>- lai </a:t>
            </a:r>
            <a:r>
              <a:rPr lang="lv-LV" sz="2700" b="1" dirty="0" smtClean="0"/>
              <a:t>varam kalpot Dievam</a:t>
            </a:r>
            <a:r>
              <a:rPr lang="lv-LV" sz="2700" dirty="0" smtClean="0"/>
              <a:t>. </a:t>
            </a:r>
            <a:r>
              <a:rPr lang="lv-LV" sz="2700" dirty="0"/>
              <a:t>Āmen</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9</a:t>
            </a:fld>
            <a:endParaRPr lang="lv-LV" smtClean="0"/>
          </a:p>
        </p:txBody>
      </p:sp>
      <p:pic>
        <p:nvPicPr>
          <p:cNvPr id="5" name="Picture 2" descr="Saistīts attēls"/>
          <p:cNvPicPr>
            <a:picLocks noChangeAspect="1" noChangeArrowheads="1"/>
          </p:cNvPicPr>
          <p:nvPr/>
        </p:nvPicPr>
        <p:blipFill>
          <a:blip r:embed="rId2"/>
          <a:srcRect/>
          <a:stretch>
            <a:fillRect/>
          </a:stretch>
        </p:blipFill>
        <p:spPr bwMode="auto">
          <a:xfrm>
            <a:off x="0" y="3099952"/>
            <a:ext cx="4572000" cy="3758071"/>
          </a:xfrm>
          <a:prstGeom prst="rect">
            <a:avLst/>
          </a:prstGeom>
          <a:ln>
            <a:noFill/>
          </a:ln>
          <a:effectLst>
            <a:softEdge rad="112500"/>
          </a:effectLst>
        </p:spPr>
      </p:pic>
      <p:pic>
        <p:nvPicPr>
          <p:cNvPr id="6" name="Picture 2" descr="Attēlu rezultāti vaicājumam “10 percent”"/>
          <p:cNvPicPr>
            <a:picLocks noChangeAspect="1" noChangeArrowheads="1"/>
          </p:cNvPicPr>
          <p:nvPr/>
        </p:nvPicPr>
        <p:blipFill>
          <a:blip r:embed="rId3"/>
          <a:srcRect l="9656" r="25812"/>
          <a:stretch>
            <a:fillRect/>
          </a:stretch>
        </p:blipFill>
        <p:spPr bwMode="auto">
          <a:xfrm>
            <a:off x="4567789" y="3042958"/>
            <a:ext cx="4576211" cy="381504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par>
                                <p:cTn id="12" presetID="10" presetClass="entr" presetSubtype="0"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2000"/>
                                        <p:tgtEl>
                                          <p:spTgt spid="5"/>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2187</TotalTime>
  <Words>946</Words>
  <Application>Microsoft Office PowerPoint</Application>
  <PresentationFormat>On-screen Show (4:3)</PresentationFormat>
  <Paragraphs>53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Mal.3:5-12 Ražas svētki</vt:lpstr>
      <vt:lpstr>Mal.3:5-12 Ražas svētki</vt:lpstr>
      <vt:lpstr>Slide 3</vt:lpstr>
      <vt:lpstr>Slide 4</vt:lpstr>
      <vt:lpstr>Slide 5</vt:lpstr>
      <vt:lpstr>Slide 6</vt:lpstr>
      <vt:lpstr>Slide 7</vt:lpstr>
      <vt:lpstr>Slide 8</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cp:lastModifiedBy>
  <cp:revision>90</cp:revision>
  <dcterms:created xsi:type="dcterms:W3CDTF">2010-10-07T14:46:11Z</dcterms:created>
  <dcterms:modified xsi:type="dcterms:W3CDTF">2018-10-07T09:00:25Z</dcterms:modified>
</cp:coreProperties>
</file>