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82" r:id="rId3"/>
    <p:sldId id="279" r:id="rId4"/>
    <p:sldId id="283" r:id="rId5"/>
    <p:sldId id="288" r:id="rId6"/>
    <p:sldId id="261" r:id="rId7"/>
    <p:sldId id="268" r:id="rId8"/>
    <p:sldId id="284" r:id="rId9"/>
    <p:sldId id="289" r:id="rId10"/>
    <p:sldId id="285" r:id="rId11"/>
    <p:sldId id="286" r:id="rId12"/>
    <p:sldId id="287" r:id="rId13"/>
    <p:sldId id="272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40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2A07FF-CF26-4C6C-8087-01595E465801}" type="datetimeFigureOut">
              <a:rPr lang="en-US"/>
              <a:pPr>
                <a:defRPr/>
              </a:pPr>
              <a:t>2/12/2021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1FCAFAE-E684-4109-80B4-A34DB9DB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834B8-C5C7-416C-9C2A-2E92F9F902F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2FCBF-40BB-4385-92F7-1D40B278919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80D56-3034-45A0-9868-9178B03567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F37F-C9E8-4B98-A147-3226B108BC7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89728-6667-429F-B496-9C36714C40C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F2C41-3DD7-4CA2-B610-935CA2DE46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4F5FF-4CF6-432D-A78C-BF7E71AFA21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0665-4F45-4D3D-8D32-DB942991271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F3E09-F49F-4EFB-AF67-2F5BF7B3415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7710C-ACB1-4752-A869-8CD3008CEA1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CAB50-6C5F-4145-81E3-5DA3A2337DB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E6E6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08138F-DFF3-4F0F-A3FF-7ECE2D70BA7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2388"/>
            <a:ext cx="8175625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1.Kor.13:1-8 </a:t>
            </a:r>
            <a:r>
              <a:rPr lang="lv-LV" b="1" dirty="0" smtClean="0">
                <a:solidFill>
                  <a:schemeClr val="tx1"/>
                </a:solidFill>
              </a:rPr>
              <a:t>Mīlestība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0325"/>
            <a:ext cx="647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380288" y="0"/>
            <a:ext cx="1763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14.feb.2021.</a:t>
            </a:r>
            <a:endParaRPr lang="lv-LV" sz="2000" dirty="0"/>
          </a:p>
        </p:txBody>
      </p:sp>
      <p:pic>
        <p:nvPicPr>
          <p:cNvPr id="6" name="Picture 2" descr="Attēlu rezultāti vaicājumam “agape love”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71546"/>
            <a:ext cx="8215370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-61922"/>
            <a:ext cx="9144000" cy="22050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i="1" dirty="0" smtClean="0"/>
              <a:t>6 Tā nepriecājas par netaisnību, bet priecājas par patiesību. </a:t>
            </a:r>
            <a:endParaRPr lang="lv-LV" sz="2800" dirty="0" smtClean="0"/>
          </a:p>
          <a:p>
            <a:pPr marL="0" indent="0" algn="just">
              <a:spcBef>
                <a:spcPts val="0"/>
              </a:spcBef>
              <a:buFontTx/>
              <a:buNone/>
            </a:pP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08"/>
            <a:ext cx="50720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Mīlestība nepriecājas </a:t>
            </a:r>
            <a:r>
              <a:rPr lang="lv-LV" sz="2800" dirty="0" smtClean="0"/>
              <a:t>kad </a:t>
            </a:r>
            <a:r>
              <a:rPr lang="lv-LV" sz="2800" b="1" dirty="0" smtClean="0"/>
              <a:t>kaimiņam</a:t>
            </a:r>
            <a:r>
              <a:rPr lang="lv-LV" sz="2800" dirty="0" smtClean="0"/>
              <a:t> kāds nodara </a:t>
            </a:r>
            <a:r>
              <a:rPr lang="lv-LV" sz="2800" b="1" dirty="0" smtClean="0"/>
              <a:t>netaisnību</a:t>
            </a:r>
            <a:r>
              <a:rPr lang="lv-LV" sz="2800" dirty="0" smtClean="0"/>
              <a:t>. Mīlestība nepriecājas, kad kādam tiek </a:t>
            </a:r>
            <a:r>
              <a:rPr lang="lv-LV" sz="2800" b="1" dirty="0" smtClean="0"/>
              <a:t>netaisni darīts pāri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Mīlestība meklē </a:t>
            </a:r>
            <a:r>
              <a:rPr lang="lv-LV" sz="2800" dirty="0" smtClean="0"/>
              <a:t>un </a:t>
            </a:r>
            <a:r>
              <a:rPr lang="lv-LV" sz="2800" b="1" dirty="0" smtClean="0"/>
              <a:t>priecājas</a:t>
            </a:r>
            <a:r>
              <a:rPr lang="lv-LV" sz="2800" dirty="0" smtClean="0"/>
              <a:t> par </a:t>
            </a:r>
            <a:r>
              <a:rPr lang="lv-LV" sz="2800" b="1" dirty="0" smtClean="0"/>
              <a:t>patiesību</a:t>
            </a:r>
            <a:r>
              <a:rPr lang="lv-LV" sz="2800" dirty="0" smtClean="0"/>
              <a:t>. Mīlestība priecājas, kad </a:t>
            </a:r>
            <a:r>
              <a:rPr lang="lv-LV" sz="2800" b="1" dirty="0" smtClean="0"/>
              <a:t>patiesība uzvar pār netaisnību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Jēzus saka: “</a:t>
            </a:r>
            <a:r>
              <a:rPr lang="lv-LV" sz="2800" i="1" dirty="0" smtClean="0"/>
              <a:t>Es esmu ceļš, patiesība un dzīvība</a:t>
            </a:r>
            <a:r>
              <a:rPr lang="lv-LV" sz="2800" dirty="0" smtClean="0"/>
              <a:t>” (Jņ.14:6)</a:t>
            </a:r>
            <a:endParaRPr lang="lv-LV" sz="2800" dirty="0"/>
          </a:p>
        </p:txBody>
      </p:sp>
      <p:pic>
        <p:nvPicPr>
          <p:cNvPr id="43010" name="Picture 2" descr="Attēlu rezultāti vaicājumam “patiesība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857232"/>
            <a:ext cx="421481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-61922"/>
            <a:ext cx="9144000" cy="56196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i="1" dirty="0" smtClean="0"/>
              <a:t>7 Tā apklāj visu, tā tic visu, tā cer visu, tā panes visu.</a:t>
            </a:r>
            <a:endParaRPr lang="lv-LV" sz="28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42"/>
            <a:ext cx="535781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Mīlestība apklāj visu ļauno</a:t>
            </a:r>
            <a:r>
              <a:rPr lang="lv-LV" sz="2800" dirty="0" smtClean="0"/>
              <a:t>, kas bijis un meklē iespēju tālāk dzīvot </a:t>
            </a:r>
            <a:r>
              <a:rPr lang="lv-LV" sz="2800" b="1" dirty="0" smtClean="0"/>
              <a:t>mīlestībā</a:t>
            </a:r>
            <a:r>
              <a:rPr lang="lv-LV" sz="2800" dirty="0" smtClean="0"/>
              <a:t> un </a:t>
            </a:r>
            <a:r>
              <a:rPr lang="lv-LV" sz="2800" b="1" dirty="0" smtClean="0"/>
              <a:t>saticībā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Mīlestība arī panes savas un citu vājības un nepilnības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Mīlestība</a:t>
            </a:r>
            <a:r>
              <a:rPr lang="lv-LV" sz="2800" dirty="0" smtClean="0"/>
              <a:t> ir cieši </a:t>
            </a:r>
            <a:r>
              <a:rPr lang="lv-LV" sz="2800" b="1" dirty="0" smtClean="0"/>
              <a:t>saistīta</a:t>
            </a:r>
            <a:r>
              <a:rPr lang="lv-LV" sz="2800" dirty="0" smtClean="0"/>
              <a:t> ar </a:t>
            </a:r>
            <a:r>
              <a:rPr lang="lv-LV" sz="2800" b="1" dirty="0" smtClean="0"/>
              <a:t>ticību</a:t>
            </a:r>
            <a:r>
              <a:rPr lang="lv-LV" sz="2800" dirty="0" smtClean="0"/>
              <a:t>. Īsta mīlestība </a:t>
            </a:r>
            <a:r>
              <a:rPr lang="lv-LV" sz="2800" b="1" dirty="0" smtClean="0"/>
              <a:t>izriet</a:t>
            </a:r>
            <a:r>
              <a:rPr lang="lv-LV" sz="2800" dirty="0" smtClean="0"/>
              <a:t> no </a:t>
            </a:r>
            <a:r>
              <a:rPr lang="lv-LV" sz="2800" b="1" dirty="0" smtClean="0"/>
              <a:t>ticības</a:t>
            </a:r>
            <a:r>
              <a:rPr lang="lv-LV" sz="2800" dirty="0" smtClean="0"/>
              <a:t> uz trīsvienīgo Dievu un </a:t>
            </a:r>
            <a:r>
              <a:rPr lang="lv-LV" sz="2800" b="1" dirty="0" smtClean="0"/>
              <a:t>ved pie Dieva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Mīlestība</a:t>
            </a:r>
            <a:r>
              <a:rPr lang="lv-LV" sz="2800" dirty="0" smtClean="0"/>
              <a:t> arī </a:t>
            </a:r>
            <a:r>
              <a:rPr lang="lv-LV" sz="2800" b="1" dirty="0" smtClean="0"/>
              <a:t>saistīta</a:t>
            </a:r>
            <a:r>
              <a:rPr lang="lv-LV" sz="2800" dirty="0" smtClean="0"/>
              <a:t> ar </a:t>
            </a:r>
            <a:r>
              <a:rPr lang="lv-LV" sz="2800" b="1" dirty="0" smtClean="0"/>
              <a:t>cerību</a:t>
            </a:r>
            <a:r>
              <a:rPr lang="lv-LV" sz="28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i="1" dirty="0" smtClean="0"/>
              <a:t>Cerība nepamet kaunā, jo mūsu sirdīs izlieta Dieva mīlestība ar Svēto Garu, kas mums dots.</a:t>
            </a:r>
            <a:r>
              <a:rPr lang="lv-LV" sz="2800" dirty="0" smtClean="0"/>
              <a:t>” (Rom.5:5)</a:t>
            </a:r>
            <a:endParaRPr lang="lv-LV" sz="28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t="9184" b="11224"/>
          <a:stretch>
            <a:fillRect/>
          </a:stretch>
        </p:blipFill>
        <p:spPr bwMode="auto">
          <a:xfrm>
            <a:off x="5072066" y="505145"/>
            <a:ext cx="4143404" cy="6067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-61922"/>
            <a:ext cx="9144000" cy="49052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i="1" dirty="0" smtClean="0"/>
              <a:t>8 Mīlestība nekad nebeidzas</a:t>
            </a:r>
            <a:endParaRPr lang="lv-LV" sz="2800" dirty="0" smtClean="0"/>
          </a:p>
          <a:p>
            <a:pPr marL="0" indent="0" algn="just">
              <a:spcBef>
                <a:spcPts val="0"/>
              </a:spcBef>
              <a:buFontTx/>
              <a:buNone/>
            </a:pP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2860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Tāda ir </a:t>
            </a:r>
            <a:r>
              <a:rPr lang="lv-LV" sz="2800" b="1" dirty="0" smtClean="0"/>
              <a:t>Dieva mīlestība pret mums</a:t>
            </a:r>
            <a:r>
              <a:rPr lang="lv-LV" sz="2800" dirty="0" smtClean="0"/>
              <a:t>, tā nekad </a:t>
            </a:r>
            <a:r>
              <a:rPr lang="lv-LV" sz="2800" b="1" dirty="0" smtClean="0"/>
              <a:t>nebeidzas</a:t>
            </a:r>
            <a:r>
              <a:rPr lang="lv-LV" sz="2800" dirty="0" smtClean="0"/>
              <a:t>. </a:t>
            </a:r>
            <a:r>
              <a:rPr lang="lv-LV" sz="2800" dirty="0" smtClean="0"/>
              <a:t>Tāda ir arī </a:t>
            </a:r>
            <a:r>
              <a:rPr lang="lv-LV" sz="2800" b="1" dirty="0" smtClean="0"/>
              <a:t>vecāku mīlestība pret bērniem</a:t>
            </a:r>
            <a:r>
              <a:rPr lang="lv-LV" sz="28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Cik labi to </a:t>
            </a:r>
            <a:r>
              <a:rPr lang="lv-LV" sz="2800" b="1" dirty="0" smtClean="0"/>
              <a:t>apzināties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nekad </a:t>
            </a:r>
            <a:r>
              <a:rPr lang="lv-LV" sz="2800" b="1" dirty="0" smtClean="0"/>
              <a:t>nebeigs</a:t>
            </a:r>
            <a:r>
              <a:rPr lang="lv-LV" sz="2800" dirty="0" smtClean="0"/>
              <a:t> mūs </a:t>
            </a:r>
            <a:r>
              <a:rPr lang="lv-LV" sz="2800" b="1" dirty="0" smtClean="0"/>
              <a:t>mīlēt</a:t>
            </a:r>
            <a:r>
              <a:rPr lang="lv-LV" sz="2800" dirty="0" smtClean="0"/>
              <a:t>! Cik labi apzināties, ka </a:t>
            </a:r>
            <a:r>
              <a:rPr lang="lv-LV" sz="2800" b="1" dirty="0" smtClean="0"/>
              <a:t>vecāki</a:t>
            </a:r>
            <a:r>
              <a:rPr lang="lv-LV" sz="2800" dirty="0" smtClean="0"/>
              <a:t> nekad </a:t>
            </a:r>
            <a:r>
              <a:rPr lang="lv-LV" sz="2800" b="1" dirty="0" smtClean="0"/>
              <a:t>nebeigs</a:t>
            </a:r>
            <a:r>
              <a:rPr lang="lv-LV" sz="2800" dirty="0" smtClean="0"/>
              <a:t> tevi </a:t>
            </a:r>
            <a:r>
              <a:rPr lang="lv-LV" sz="2800" b="1" dirty="0" smtClean="0"/>
              <a:t>mīlēt</a:t>
            </a:r>
            <a:r>
              <a:rPr lang="lv-LV" sz="2800" dirty="0" smtClean="0"/>
              <a:t>! Arī </a:t>
            </a:r>
            <a:r>
              <a:rPr lang="lv-LV" sz="2800" b="1" dirty="0" smtClean="0"/>
              <a:t>mums</a:t>
            </a:r>
            <a:r>
              <a:rPr lang="lv-LV" sz="2800" dirty="0" smtClean="0"/>
              <a:t> jāmācas tā </a:t>
            </a:r>
            <a:r>
              <a:rPr lang="lv-LV" sz="2800" b="1" dirty="0" smtClean="0"/>
              <a:t>mīlestību tālāk dot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40962" name="Picture 2" descr="Attēlu rezultāti vaicājumam “Jesus at cross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135" y="2786058"/>
            <a:ext cx="8195097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2388"/>
            <a:ext cx="8175625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1.Kor.13:1-8 </a:t>
            </a:r>
            <a:r>
              <a:rPr lang="lv-LV" b="1" dirty="0" smtClean="0">
                <a:solidFill>
                  <a:schemeClr val="tx1"/>
                </a:solidFill>
              </a:rPr>
              <a:t>Mīlestība</a:t>
            </a:r>
          </a:p>
        </p:txBody>
      </p:sp>
      <p:pic>
        <p:nvPicPr>
          <p:cNvPr id="4099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0325"/>
            <a:ext cx="647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380288" y="0"/>
            <a:ext cx="1763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14.feb.2021.</a:t>
            </a:r>
            <a:endParaRPr lang="lv-LV" sz="2000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000125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dirty="0" smtClean="0"/>
              <a:t>1 Ja es runātu ar cilvēku un eņģeļu mēlēm un man nebūtu mīlestības, tad es būtu skanošs varš vai šķindošs zvārgulis.</a:t>
            </a:r>
          </a:p>
          <a:p>
            <a:pPr algn="just"/>
            <a:r>
              <a:rPr lang="lv-LV" sz="2400" dirty="0" smtClean="0"/>
              <a:t>2 Un, ja es pravietotu un ja es zinātu visus noslēpumus un atziņas dziļumus, un ja man būtu pilnīga ticība, ka varētu kalnus pārcelt, bet nebūtu mīlestības, tad es neesmu nekas.</a:t>
            </a:r>
          </a:p>
          <a:p>
            <a:pPr algn="just"/>
            <a:r>
              <a:rPr lang="lv-LV" sz="2400" dirty="0" smtClean="0"/>
              <a:t>3 Un, ja es visu savu mantu izdalītu nabagiem un nodotu savu miesu, lai mani sadedzina, bet man nebūtu mīlestības, tad tas man nelīdz nenieka.</a:t>
            </a:r>
          </a:p>
          <a:p>
            <a:pPr algn="just"/>
            <a:r>
              <a:rPr lang="lv-LV" sz="2400" dirty="0" smtClean="0"/>
              <a:t>4 Mīlestība ir lēnprātīga, mīlestība ir laipna, tā neskauž, mīlestība nelielās, tā nav uzpūtīga.</a:t>
            </a:r>
          </a:p>
          <a:p>
            <a:pPr algn="just"/>
            <a:r>
              <a:rPr lang="lv-LV" sz="2400" dirty="0" smtClean="0"/>
              <a:t>5 Tā neizturas piedauzīgi, tā nemeklē savu labumu, tā neskaistas, tā nepiemin ļaunu.</a:t>
            </a:r>
          </a:p>
          <a:p>
            <a:pPr algn="just"/>
            <a:r>
              <a:rPr lang="lv-LV" sz="2400" dirty="0" smtClean="0"/>
              <a:t>6 Tā nepriecājas par netaisnību, bet priecājas par patiesību.</a:t>
            </a:r>
          </a:p>
          <a:p>
            <a:pPr algn="just"/>
            <a:r>
              <a:rPr lang="lv-LV" sz="2400" dirty="0" smtClean="0"/>
              <a:t>7 Tā apklāj visu, tā tic visu, tā cer visu, tā panes visu.</a:t>
            </a:r>
          </a:p>
          <a:p>
            <a:pPr algn="just"/>
            <a:r>
              <a:rPr lang="lv-LV" sz="2400" dirty="0" smtClean="0"/>
              <a:t>8 Mīlestība nekad nebeidzas</a:t>
            </a:r>
            <a:endParaRPr lang="lv-LV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3999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Svētā Valentīna diena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418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900"/>
              </a:lnSpc>
              <a:buFont typeface="Arial" pitchFamily="34" charset="0"/>
              <a:buChar char="•"/>
            </a:pPr>
            <a:r>
              <a:rPr lang="lv-LV" sz="2600" b="1" dirty="0" smtClean="0"/>
              <a:t>Svētā Valentīna diena</a:t>
            </a:r>
            <a:r>
              <a:rPr lang="lv-LV" sz="2600" dirty="0" smtClean="0"/>
              <a:t> jeb </a:t>
            </a:r>
            <a:r>
              <a:rPr lang="lv-LV" sz="2600" b="1" dirty="0" smtClean="0"/>
              <a:t>Visu mīlētāju diena</a:t>
            </a:r>
            <a:r>
              <a:rPr lang="lv-LV" sz="2600" dirty="0" smtClean="0"/>
              <a:t>, sarunvalodā bieži </a:t>
            </a:r>
            <a:r>
              <a:rPr lang="lv-LV" sz="2600" b="1" dirty="0" smtClean="0"/>
              <a:t>Valentīna diena</a:t>
            </a:r>
            <a:r>
              <a:rPr lang="lv-LV" sz="2600" dirty="0" smtClean="0"/>
              <a:t>, ir </a:t>
            </a:r>
            <a:r>
              <a:rPr lang="lv-LV" sz="2600" b="1" dirty="0" smtClean="0"/>
              <a:t>mīlestības svētki</a:t>
            </a:r>
            <a:r>
              <a:rPr lang="lv-LV" sz="2600" dirty="0" smtClean="0"/>
              <a:t>, kas katru gadu daudzās valstīs tiek svinēti </a:t>
            </a:r>
            <a:r>
              <a:rPr lang="lv-LV" sz="2600" b="1" dirty="0" smtClean="0"/>
              <a:t>14. februārī</a:t>
            </a:r>
            <a:r>
              <a:rPr lang="lv-LV" sz="2600" dirty="0" smtClean="0"/>
              <a:t>. </a:t>
            </a:r>
          </a:p>
          <a:p>
            <a:pPr>
              <a:lnSpc>
                <a:spcPts val="2900"/>
              </a:lnSpc>
              <a:buFont typeface="Arial" pitchFamily="34" charset="0"/>
              <a:buChar char="•"/>
            </a:pPr>
            <a:r>
              <a:rPr lang="lv-LV" sz="2600" dirty="0" smtClean="0"/>
              <a:t>Lai gan ir bijuši </a:t>
            </a:r>
            <a:r>
              <a:rPr lang="lv-LV" sz="2600" b="1" dirty="0" smtClean="0"/>
              <a:t>vairāki kristiešu mocekļi</a:t>
            </a:r>
            <a:r>
              <a:rPr lang="lv-LV" sz="2600" dirty="0" smtClean="0"/>
              <a:t>, kuriem vārds bija </a:t>
            </a:r>
            <a:r>
              <a:rPr lang="lv-LV" sz="2600" b="1" dirty="0" smtClean="0"/>
              <a:t>Valentīns</a:t>
            </a:r>
            <a:r>
              <a:rPr lang="lv-LV" sz="2600" dirty="0" smtClean="0"/>
              <a:t>, visticamāk šī diena ir nosaukta par godu </a:t>
            </a:r>
            <a:r>
              <a:rPr lang="lv-LV" sz="2600" b="1" dirty="0" smtClean="0"/>
              <a:t>3. gs. kristiešu svētajam Valentīnam</a:t>
            </a:r>
            <a:r>
              <a:rPr lang="lv-LV" sz="2600" dirty="0" smtClean="0"/>
              <a:t>, kas bija </a:t>
            </a:r>
            <a:r>
              <a:rPr lang="lv-LV" sz="2600" b="1" dirty="0" smtClean="0"/>
              <a:t>moceklis</a:t>
            </a:r>
            <a:r>
              <a:rPr lang="lv-LV" sz="2600" dirty="0" smtClean="0"/>
              <a:t> aptuveni </a:t>
            </a:r>
            <a:r>
              <a:rPr lang="lv-LV" sz="2600" b="1" dirty="0" smtClean="0"/>
              <a:t>269. gadā </a:t>
            </a:r>
            <a:r>
              <a:rPr lang="lv-LV" sz="2600" dirty="0" smtClean="0"/>
              <a:t>Romas imperatora Klaudija II valdīšanas laikā. </a:t>
            </a:r>
            <a:r>
              <a:rPr lang="lv-LV" sz="2600" b="1" dirty="0" smtClean="0"/>
              <a:t>Klaudijs II aizliedza jauniešiem precēties</a:t>
            </a:r>
            <a:r>
              <a:rPr lang="lv-LV" sz="2600" dirty="0" smtClean="0"/>
              <a:t>, jo uzskatīja, ka </a:t>
            </a:r>
            <a:r>
              <a:rPr lang="lv-LV" sz="2600" b="1" dirty="0" smtClean="0"/>
              <a:t>neprecēti vīri </a:t>
            </a:r>
            <a:r>
              <a:rPr lang="lv-LV" sz="2600" dirty="0" smtClean="0"/>
              <a:t>ir </a:t>
            </a:r>
            <a:r>
              <a:rPr lang="lv-LV" sz="2600" b="1" dirty="0" smtClean="0"/>
              <a:t>karot spējīgāki</a:t>
            </a:r>
            <a:r>
              <a:rPr lang="lv-LV" sz="2600" dirty="0" smtClean="0"/>
              <a:t>. Saskaņā ar leģendu, </a:t>
            </a:r>
            <a:r>
              <a:rPr lang="lv-LV" sz="2600" b="1" dirty="0" smtClean="0"/>
              <a:t>priesteris Valentīns turpinājis paslepus laulāt cilvēkus</a:t>
            </a:r>
            <a:r>
              <a:rPr lang="lv-LV" sz="2600" dirty="0" smtClean="0"/>
              <a:t>. Tas esot bijis </a:t>
            </a:r>
            <a:r>
              <a:rPr lang="lv-LV" sz="2600" b="1" dirty="0" smtClean="0"/>
              <a:t>iemesls</a:t>
            </a:r>
            <a:r>
              <a:rPr lang="lv-LV" sz="2600" dirty="0" smtClean="0"/>
              <a:t>, lai viņu </a:t>
            </a:r>
            <a:r>
              <a:rPr lang="lv-LV" sz="2600" b="1" dirty="0" smtClean="0"/>
              <a:t>sodītu</a:t>
            </a:r>
            <a:r>
              <a:rPr lang="lv-LV" sz="2600" dirty="0" smtClean="0"/>
              <a:t> ar </a:t>
            </a:r>
            <a:r>
              <a:rPr lang="lv-LV" sz="2600" b="1" dirty="0" smtClean="0"/>
              <a:t>nāvessodu</a:t>
            </a:r>
            <a:r>
              <a:rPr lang="lv-LV" sz="2600" dirty="0" smtClean="0"/>
              <a:t>.</a:t>
            </a:r>
            <a:endParaRPr lang="lv-LV" sz="2600" dirty="0"/>
          </a:p>
        </p:txBody>
      </p:sp>
      <p:pic>
        <p:nvPicPr>
          <p:cNvPr id="6150" name="Picture 6" descr="Attēlu rezultāti vaicājumam “saint valentine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724399"/>
            <a:ext cx="3524250" cy="2133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Attēlu rezultāti vaicājumam “saint valentine”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873452"/>
            <a:ext cx="2286016" cy="1984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60325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ir mīlestība?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600" b="1"/>
              <a:t>Inese: </a:t>
            </a:r>
            <a:r>
              <a:rPr lang="lv-LV" sz="2600" i="1"/>
              <a:t>Mīlestība ir izmisums kritušā </a:t>
            </a:r>
          </a:p>
          <a:p>
            <a:r>
              <a:rPr lang="lv-LV" sz="2600" i="1"/>
              <a:t>eņģeļa neizpratnes pilnajās acīs</a:t>
            </a:r>
            <a:r>
              <a:rPr lang="lv-LV" sz="2600"/>
              <a:t>.</a:t>
            </a:r>
          </a:p>
          <a:p>
            <a:r>
              <a:rPr lang="lv-LV" sz="2600" b="1"/>
              <a:t>Zaiga</a:t>
            </a:r>
            <a:r>
              <a:rPr lang="lv-LV" sz="2600"/>
              <a:t>: </a:t>
            </a:r>
            <a:r>
              <a:rPr lang="lv-LV" sz="2600" i="1"/>
              <a:t>Mīlestība ir bioķīmisku procesu rezultātā paaugstinājies oksitocīna daudzums asinīs, kas izraisa rožainuma efektu</a:t>
            </a:r>
            <a:r>
              <a:rPr lang="lv-LV" sz="2600"/>
              <a:t>.</a:t>
            </a:r>
          </a:p>
          <a:p>
            <a:r>
              <a:rPr lang="lv-LV" sz="2600" b="1"/>
              <a:t>Gints</a:t>
            </a:r>
            <a:r>
              <a:rPr lang="lv-LV" sz="2600"/>
              <a:t>: </a:t>
            </a:r>
            <a:r>
              <a:rPr lang="lv-LV" sz="2600" i="1"/>
              <a:t>Mīlestība ir 80% darba</a:t>
            </a:r>
            <a:r>
              <a:rPr lang="lv-LV" sz="2600"/>
              <a:t>.</a:t>
            </a:r>
          </a:p>
          <a:p>
            <a:r>
              <a:rPr lang="lv-LV" sz="2600" b="1"/>
              <a:t>Jānis</a:t>
            </a:r>
            <a:r>
              <a:rPr lang="lv-LV" sz="2600"/>
              <a:t>: </a:t>
            </a:r>
            <a:r>
              <a:rPr lang="lv-LV" sz="2600" i="1"/>
              <a:t>Mīlestība ir brīvībā sakņota neizskaidrojama un intensīva beznosacījumu labvēlība vai arī kaut kas pavisam cits.</a:t>
            </a:r>
            <a:endParaRPr lang="lv-LV" sz="2600"/>
          </a:p>
          <a:p>
            <a:r>
              <a:rPr lang="lv-LV" sz="2600" b="1"/>
              <a:t>Gatis</a:t>
            </a:r>
            <a:r>
              <a:rPr lang="lv-LV" sz="2600"/>
              <a:t>: </a:t>
            </a:r>
            <a:r>
              <a:rPr lang="lv-LV" sz="2600" i="1"/>
              <a:t>Mīlestība ir dalīšanās savos dārgumos pret paša gribu</a:t>
            </a:r>
            <a:r>
              <a:rPr lang="lv-LV" sz="2600"/>
              <a:t>.</a:t>
            </a:r>
          </a:p>
          <a:p>
            <a:r>
              <a:rPr lang="lv-LV" sz="2600" b="1"/>
              <a:t>Ieva</a:t>
            </a:r>
            <a:r>
              <a:rPr lang="lv-LV" sz="2600"/>
              <a:t>: </a:t>
            </a:r>
            <a:r>
              <a:rPr lang="lv-LV" sz="2600" i="1"/>
              <a:t>Mīlestība ir stāvoklis, kad vārdos precīzi netveramo vēlmi - būt kopā sajūtu - atbalsta arī pragmatiski saprāta argumenti</a:t>
            </a:r>
            <a:r>
              <a:rPr lang="lv-LV" sz="2600"/>
              <a:t>.</a:t>
            </a:r>
          </a:p>
          <a:p>
            <a:r>
              <a:rPr lang="lv-LV" sz="2600" b="1"/>
              <a:t>Līga</a:t>
            </a:r>
            <a:r>
              <a:rPr lang="lv-LV" sz="2600"/>
              <a:t>: </a:t>
            </a:r>
            <a:r>
              <a:rPr lang="lv-LV" sz="2600" i="1"/>
              <a:t>Mīlestība ir visas dvēseļu vētras</a:t>
            </a:r>
            <a:r>
              <a:rPr lang="lv-LV" sz="2600"/>
              <a:t>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 t="8420"/>
          <a:stretch>
            <a:fillRect/>
          </a:stretch>
        </p:blipFill>
        <p:spPr bwMode="auto">
          <a:xfrm>
            <a:off x="6286512" y="-71462"/>
            <a:ext cx="2881316" cy="1762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564357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Sengrieķu Bībeles oriģinālvalodā </a:t>
            </a:r>
            <a:r>
              <a:rPr lang="lv-LV" sz="2800" dirty="0"/>
              <a:t>ir </a:t>
            </a:r>
            <a:r>
              <a:rPr lang="lv-LV" sz="2800" b="1" dirty="0"/>
              <a:t>vairāki vārdi mīlestībai</a:t>
            </a:r>
            <a:r>
              <a:rPr lang="lv-LV" sz="2800" dirty="0"/>
              <a:t>:</a:t>
            </a:r>
          </a:p>
          <a:p>
            <a:pPr>
              <a:buFontTx/>
              <a:buChar char="•"/>
            </a:pPr>
            <a:r>
              <a:rPr lang="lv-LV" sz="2800" i="1" dirty="0"/>
              <a:t>Filio</a:t>
            </a:r>
            <a:r>
              <a:rPr lang="lv-LV" sz="2800" dirty="0"/>
              <a:t> – </a:t>
            </a:r>
            <a:r>
              <a:rPr lang="lv-LV" sz="2800" b="1" dirty="0"/>
              <a:t>brāļu</a:t>
            </a:r>
            <a:r>
              <a:rPr lang="lv-LV" sz="2800" dirty="0"/>
              <a:t>, māsu  </a:t>
            </a:r>
            <a:r>
              <a:rPr lang="lv-LV" sz="2800" dirty="0" smtClean="0"/>
              <a:t>mīlestība</a:t>
            </a:r>
            <a:r>
              <a:rPr lang="lv-LV" sz="2800" dirty="0"/>
              <a:t>,</a:t>
            </a:r>
          </a:p>
          <a:p>
            <a:pPr>
              <a:buFontTx/>
              <a:buChar char="•"/>
            </a:pPr>
            <a:r>
              <a:rPr lang="lv-LV" sz="2800" i="1" dirty="0"/>
              <a:t>Storge</a:t>
            </a:r>
            <a:r>
              <a:rPr lang="lv-LV" sz="2800" dirty="0"/>
              <a:t> – stabila un stipra </a:t>
            </a:r>
            <a:r>
              <a:rPr lang="lv-LV" sz="2800" b="1" dirty="0"/>
              <a:t>draudzība,</a:t>
            </a:r>
            <a:r>
              <a:rPr lang="lv-LV" sz="2800" dirty="0"/>
              <a:t> </a:t>
            </a:r>
          </a:p>
          <a:p>
            <a:pPr>
              <a:buFontTx/>
              <a:buChar char="•"/>
            </a:pPr>
            <a:r>
              <a:rPr lang="lv-LV" sz="2800" i="1" dirty="0"/>
              <a:t>Agape</a:t>
            </a:r>
            <a:r>
              <a:rPr lang="lv-LV" sz="2800" dirty="0"/>
              <a:t> – </a:t>
            </a:r>
            <a:r>
              <a:rPr lang="lv-LV" sz="2800" b="1" dirty="0"/>
              <a:t>Beznosacījumu, pašaizliedzīga, vecāku, Dieva</a:t>
            </a:r>
            <a:r>
              <a:rPr lang="lv-LV" sz="2800" dirty="0"/>
              <a:t> </a:t>
            </a:r>
            <a:r>
              <a:rPr lang="lv-LV" sz="2800" dirty="0" smtClean="0"/>
              <a:t>mīlestība,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i="1" dirty="0"/>
              <a:t>Eros</a:t>
            </a:r>
            <a:r>
              <a:rPr lang="lv-LV" sz="2800" dirty="0"/>
              <a:t> – </a:t>
            </a:r>
            <a:r>
              <a:rPr lang="lv-LV" sz="2800" b="1" dirty="0"/>
              <a:t>kaislīgā</a:t>
            </a:r>
            <a:r>
              <a:rPr lang="lv-LV" sz="2800" dirty="0"/>
              <a:t> </a:t>
            </a:r>
            <a:r>
              <a:rPr lang="lv-LV" sz="2800" b="1" dirty="0"/>
              <a:t>laulāto</a:t>
            </a:r>
            <a:r>
              <a:rPr lang="lv-LV" sz="2800" dirty="0"/>
              <a:t> </a:t>
            </a:r>
            <a:r>
              <a:rPr lang="lv-LV" sz="2800" dirty="0" smtClean="0"/>
              <a:t>mīlestība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1.Kor.13 </a:t>
            </a:r>
            <a:r>
              <a:rPr lang="lv-LV" sz="2800" dirty="0"/>
              <a:t>ir lietots </a:t>
            </a:r>
            <a:r>
              <a:rPr lang="lv-LV" sz="2800" dirty="0" smtClean="0"/>
              <a:t>vārds </a:t>
            </a:r>
            <a:r>
              <a:rPr lang="lv-LV" sz="2800" b="1" dirty="0" smtClean="0"/>
              <a:t>Agape</a:t>
            </a:r>
            <a:r>
              <a:rPr lang="lv-LV" sz="2800" dirty="0" smtClean="0"/>
              <a:t>.  </a:t>
            </a:r>
          </a:p>
          <a:p>
            <a:pPr>
              <a:buFontTx/>
              <a:buChar char="•"/>
            </a:pPr>
            <a:r>
              <a:rPr lang="lv-LV" sz="2800" dirty="0" smtClean="0"/>
              <a:t>“</a:t>
            </a:r>
            <a:r>
              <a:rPr lang="lv-LV" sz="2800" i="1" dirty="0" smtClean="0"/>
              <a:t>Nevienam nav lielākas mīlestības kā šī, ja kāds savu dzīvību nodod par saviem draugiem</a:t>
            </a:r>
            <a:r>
              <a:rPr lang="lv-LV" sz="2800" dirty="0" smtClean="0"/>
              <a:t>.” (Jņ.15:13)</a:t>
            </a:r>
            <a:endParaRPr lang="lv-LV" sz="28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2" y="0"/>
            <a:ext cx="8675687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Mīlestības vārdi oriģinālā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pic>
        <p:nvPicPr>
          <p:cNvPr id="39942" name="Picture 6" descr="Attēlu rezultāti vaicājumam “agape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6115" y="785794"/>
            <a:ext cx="3637885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4" name="Picture 8" descr="Attēlu rezultāti vaicājumam “agape”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641540"/>
            <a:ext cx="3643338" cy="2073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600" i="1" smtClean="0"/>
              <a:t>1 Ja es runātu ar cilvēku un eņģeļu mēlēm un man nebūtu mīlestības, tad es būtu skanošs varš vai šķindošs zvārgulis. 2 Un, ja es pravietotu un ja es zinātu visus noslēpumus un atziņas dziļumus, un ja man būtu pilnīga ticība, ka varētu kalnus pārcelt, bet nebūtu mīlestības, tad es neesmu nekas. 3 Un, ja es visu savu mantu izdalītu nabagiem un nodotu savu miesu, lai mani sadedzina, bet man nebūtu mīlestības, tad tas man nelīdz nenieka.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000375"/>
            <a:ext cx="63007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Viss</a:t>
            </a:r>
            <a:r>
              <a:rPr lang="lv-LV" sz="2800" dirty="0"/>
              <a:t>, </a:t>
            </a:r>
            <a:r>
              <a:rPr lang="lv-LV" sz="2800" b="1" dirty="0"/>
              <a:t>ko</a:t>
            </a:r>
            <a:r>
              <a:rPr lang="lv-LV" sz="2800" dirty="0"/>
              <a:t> mēs </a:t>
            </a:r>
            <a:r>
              <a:rPr lang="lv-LV" sz="2800" b="1" dirty="0"/>
              <a:t>darām</a:t>
            </a:r>
            <a:r>
              <a:rPr lang="lv-LV" sz="2800" dirty="0"/>
              <a:t>, tas mums ir </a:t>
            </a:r>
            <a:r>
              <a:rPr lang="lv-LV" sz="2800" b="1" dirty="0"/>
              <a:t>jādara</a:t>
            </a:r>
            <a:r>
              <a:rPr lang="lv-LV" sz="2800" dirty="0"/>
              <a:t> ar </a:t>
            </a:r>
            <a:r>
              <a:rPr lang="lv-LV" sz="2800" b="1" dirty="0" smtClean="0"/>
              <a:t>mīlestību</a:t>
            </a:r>
            <a:r>
              <a:rPr lang="lv-LV" sz="2800" b="1" dirty="0"/>
              <a:t> </a:t>
            </a:r>
            <a:r>
              <a:rPr lang="lv-LV" sz="2800" dirty="0" smtClean="0"/>
              <a:t>gan mazās, gan lielās lietās!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savelk </a:t>
            </a:r>
            <a:r>
              <a:rPr lang="lv-LV" sz="2800" b="1" dirty="0" smtClean="0"/>
              <a:t>kopā</a:t>
            </a:r>
            <a:r>
              <a:rPr lang="lv-LV" sz="2800" dirty="0" smtClean="0"/>
              <a:t> visu </a:t>
            </a:r>
            <a:r>
              <a:rPr lang="lv-LV" sz="2800" b="1" dirty="0" smtClean="0"/>
              <a:t>bauslību</a:t>
            </a:r>
            <a:r>
              <a:rPr lang="lv-LV" sz="2800" dirty="0" smtClean="0"/>
              <a:t> vienā teikumā: </a:t>
            </a:r>
            <a:r>
              <a:rPr lang="lv-LV" sz="2800" i="1" dirty="0" smtClean="0"/>
              <a:t>Tev būs Dievu, savu Kungu, mīlēt no visas savas sirds, ar visu savu dvēseli, ar visu savu spēku un ar visu savu prātu un savu tuvāko kā sevi pašu. (Lk.10:27) </a:t>
            </a:r>
            <a:endParaRPr lang="lv-LV" sz="2800" dirty="0" smtClean="0"/>
          </a:p>
          <a:p>
            <a:pPr>
              <a:buFontTx/>
              <a:buChar char="•"/>
            </a:pPr>
            <a:endParaRPr lang="lv-LV" sz="28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666749"/>
            <a:ext cx="3071802" cy="4101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dirty="0" smtClean="0"/>
              <a:t>   </a:t>
            </a:r>
            <a:r>
              <a:rPr lang="lv-LV" sz="2800" i="1" dirty="0" smtClean="0"/>
              <a:t>4 Mīlestība ir </a:t>
            </a:r>
            <a:r>
              <a:rPr lang="lv-LV" sz="2800" i="1" dirty="0" smtClean="0"/>
              <a:t>lēnprātīga, mīlestība ir laipna, tā neskauž, mīlestība nelielās, tā nav uzpūtīga. </a:t>
            </a:r>
            <a:endParaRPr lang="lv-LV" sz="2800" dirty="0" smtClean="0"/>
          </a:p>
          <a:p>
            <a:pPr algn="just">
              <a:buFontTx/>
              <a:buNone/>
            </a:pP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32"/>
            <a:ext cx="550069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Lēnprātība</a:t>
            </a:r>
            <a:r>
              <a:rPr lang="lv-LV" sz="2800" dirty="0" smtClean="0"/>
              <a:t> šodienas atrajā pasaulē tiek uzskatīta par traucēkli. Bet tieši tāda ir īsta mīlestība, kas </a:t>
            </a:r>
            <a:r>
              <a:rPr lang="lv-LV" sz="2800" b="1" dirty="0" smtClean="0"/>
              <a:t>nerīkojas ātri</a:t>
            </a:r>
            <a:r>
              <a:rPr lang="lv-LV" sz="2800" dirty="0" smtClean="0"/>
              <a:t>, </a:t>
            </a:r>
            <a:r>
              <a:rPr lang="lv-LV" sz="2800" b="1" dirty="0" smtClean="0"/>
              <a:t>pārsteidzīgi</a:t>
            </a:r>
            <a:r>
              <a:rPr lang="lv-LV" sz="2800" dirty="0" smtClean="0"/>
              <a:t> vai </a:t>
            </a:r>
            <a:r>
              <a:rPr lang="lv-LV" sz="2800" b="1" dirty="0" smtClean="0"/>
              <a:t>dusmu uzplūdā</a:t>
            </a:r>
            <a:r>
              <a:rPr lang="lv-LV" sz="2800" dirty="0" smtClean="0"/>
              <a:t>, bet visu </a:t>
            </a:r>
            <a:r>
              <a:rPr lang="lv-LV" sz="2800" b="1" dirty="0" smtClean="0"/>
              <a:t>apsverot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Mīlestība ir </a:t>
            </a:r>
            <a:r>
              <a:rPr lang="lv-LV" sz="2800" b="1" dirty="0" smtClean="0"/>
              <a:t>laipna</a:t>
            </a:r>
            <a:r>
              <a:rPr lang="lv-LV" sz="2800" dirty="0" smtClean="0"/>
              <a:t> pret visiem cilvēkiem, </a:t>
            </a:r>
            <a:r>
              <a:rPr lang="lv-LV" sz="2800" b="1" dirty="0" smtClean="0"/>
              <a:t>nešķirojot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Mīlestība </a:t>
            </a:r>
            <a:r>
              <a:rPr lang="lv-LV" sz="2800" b="1" dirty="0" smtClean="0"/>
              <a:t>neskauž</a:t>
            </a:r>
            <a:r>
              <a:rPr lang="lv-LV" sz="2800" dirty="0" smtClean="0"/>
              <a:t>, kad citiem iet labi, bet </a:t>
            </a:r>
            <a:r>
              <a:rPr lang="lv-LV" sz="2800" b="1" dirty="0" smtClean="0"/>
              <a:t>priecājas par citu panākumiem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Mīlestība </a:t>
            </a:r>
            <a:r>
              <a:rPr lang="lv-LV" sz="2800" b="1" dirty="0" smtClean="0"/>
              <a:t>nav uzpūtīga </a:t>
            </a:r>
            <a:r>
              <a:rPr lang="lv-LV" sz="2800" dirty="0" smtClean="0"/>
              <a:t>un </a:t>
            </a:r>
            <a:r>
              <a:rPr lang="lv-LV" sz="2800" b="1" dirty="0" smtClean="0"/>
              <a:t>nelielās</a:t>
            </a:r>
            <a:r>
              <a:rPr lang="lv-LV" sz="2800" dirty="0" smtClean="0"/>
              <a:t> ar saviem panākumiem, bet </a:t>
            </a:r>
            <a:r>
              <a:rPr lang="lv-LV" sz="2800" b="1" dirty="0" smtClean="0"/>
              <a:t>izceļ citu labos darbus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8198" name="Picture 6" descr="Attēlu rezultāti vaicājumam “kindness”"/>
          <p:cNvPicPr>
            <a:picLocks noChangeAspect="1" noChangeArrowheads="1"/>
          </p:cNvPicPr>
          <p:nvPr/>
        </p:nvPicPr>
        <p:blipFill>
          <a:blip r:embed="rId2"/>
          <a:srcRect l="19286" r="19642"/>
          <a:stretch>
            <a:fillRect/>
          </a:stretch>
        </p:blipFill>
        <p:spPr bwMode="auto">
          <a:xfrm>
            <a:off x="5072034" y="857232"/>
            <a:ext cx="407196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-61922"/>
            <a:ext cx="9144000" cy="22050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i="1" dirty="0" smtClean="0"/>
              <a:t>5a </a:t>
            </a:r>
            <a:r>
              <a:rPr lang="lv-LV" sz="2800" i="1" dirty="0" smtClean="0"/>
              <a:t>Tā neizturas piedauzīgi, tā nemeklē savu labumu, </a:t>
            </a:r>
            <a:endParaRPr lang="lv-LV" sz="2800" dirty="0" smtClean="0"/>
          </a:p>
          <a:p>
            <a:pPr marL="0" indent="0" algn="just">
              <a:spcBef>
                <a:spcPts val="0"/>
              </a:spcBef>
              <a:buFontTx/>
              <a:buNone/>
            </a:pP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794"/>
            <a:ext cx="52863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Piedauzība</a:t>
            </a:r>
            <a:r>
              <a:rPr lang="lv-LV" sz="2800" dirty="0" smtClean="0"/>
              <a:t> ir kaut kas, kas </a:t>
            </a:r>
            <a:r>
              <a:rPr lang="lv-LV" sz="2800" b="1" dirty="0" smtClean="0"/>
              <a:t>ved</a:t>
            </a:r>
            <a:r>
              <a:rPr lang="lv-LV" sz="2800" dirty="0" smtClean="0"/>
              <a:t> uz </a:t>
            </a:r>
            <a:r>
              <a:rPr lang="lv-LV" sz="2800" b="1" dirty="0" smtClean="0"/>
              <a:t>laulības pārkāpšanu</a:t>
            </a:r>
            <a:r>
              <a:rPr lang="lv-LV" sz="2800" dirty="0" smtClean="0"/>
              <a:t>. Diemžēl šodien ar to pilnas Holivudas </a:t>
            </a:r>
            <a:r>
              <a:rPr lang="lv-LV" sz="2800" b="1" dirty="0" smtClean="0"/>
              <a:t>filmas</a:t>
            </a:r>
            <a:r>
              <a:rPr lang="lv-LV" sz="2800" dirty="0" smtClean="0"/>
              <a:t>, </a:t>
            </a:r>
            <a:r>
              <a:rPr lang="lv-LV" sz="2800" b="1" dirty="0" smtClean="0"/>
              <a:t>internets</a:t>
            </a:r>
            <a:r>
              <a:rPr lang="lv-LV" sz="2800" dirty="0" smtClean="0"/>
              <a:t>, </a:t>
            </a:r>
            <a:r>
              <a:rPr lang="lv-LV" sz="2800" b="1" dirty="0" smtClean="0"/>
              <a:t>Pop</a:t>
            </a:r>
            <a:r>
              <a:rPr lang="lv-LV" sz="2800" dirty="0" smtClean="0"/>
              <a:t> </a:t>
            </a:r>
            <a:r>
              <a:rPr lang="lv-LV" sz="2800" b="1" dirty="0" smtClean="0"/>
              <a:t>dziesmu video klipi</a:t>
            </a:r>
            <a:r>
              <a:rPr lang="lv-LV" sz="2800" dirty="0" smtClean="0"/>
              <a:t>, bet </a:t>
            </a:r>
            <a:r>
              <a:rPr lang="lv-LV" sz="2800" b="1" dirty="0" smtClean="0"/>
              <a:t>tā nav īsta mīlestība.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Mīlestība nav </a:t>
            </a:r>
            <a:r>
              <a:rPr lang="lv-LV" sz="2800" b="1" dirty="0" smtClean="0"/>
              <a:t>egoistiska</a:t>
            </a:r>
            <a:r>
              <a:rPr lang="lv-LV" sz="2800" dirty="0" smtClean="0"/>
              <a:t>, tā </a:t>
            </a:r>
            <a:r>
              <a:rPr lang="lv-LV" sz="2800" b="1" dirty="0" smtClean="0"/>
              <a:t>nemeklē savu labumu</a:t>
            </a:r>
            <a:r>
              <a:rPr lang="lv-LV" sz="2800" dirty="0" smtClean="0"/>
              <a:t>, bet </a:t>
            </a:r>
            <a:r>
              <a:rPr lang="lv-LV" sz="2800" b="1" dirty="0" smtClean="0"/>
              <a:t>pasaule</a:t>
            </a:r>
            <a:r>
              <a:rPr lang="lv-LV" sz="2800" dirty="0" smtClean="0"/>
              <a:t> māca mums pretējo – </a:t>
            </a:r>
            <a:r>
              <a:rPr lang="lv-LV" sz="2800" b="1" dirty="0" smtClean="0"/>
              <a:t>mīli sevi</a:t>
            </a:r>
            <a:r>
              <a:rPr lang="lv-LV" sz="2800" dirty="0" smtClean="0"/>
              <a:t>, tad tu varēsi </a:t>
            </a:r>
            <a:r>
              <a:rPr lang="lv-LV" sz="2800" b="1" dirty="0" smtClean="0"/>
              <a:t>iemīlēt</a:t>
            </a:r>
            <a:r>
              <a:rPr lang="lv-LV" sz="2800" dirty="0" smtClean="0"/>
              <a:t> arī </a:t>
            </a:r>
            <a:r>
              <a:rPr lang="lv-LV" sz="2800" b="1" dirty="0" smtClean="0"/>
              <a:t>citus</a:t>
            </a:r>
            <a:r>
              <a:rPr lang="lv-LV" sz="2800" dirty="0" smtClean="0"/>
              <a:t>, bet tādā veidā tu tomēr </a:t>
            </a:r>
            <a:r>
              <a:rPr lang="lv-LV" sz="2800" b="1" dirty="0" smtClean="0"/>
              <a:t>meklē savu labumu.</a:t>
            </a:r>
            <a:endParaRPr lang="lv-LV" sz="2800" b="1" dirty="0"/>
          </a:p>
        </p:txBody>
      </p:sp>
      <p:sp>
        <p:nvSpPr>
          <p:cNvPr id="44034" name="AutoShape 2" descr="Attēlu rezultāti vaicājumam “care for people”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615" y="4000504"/>
            <a:ext cx="4079385" cy="2714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928670"/>
            <a:ext cx="4286248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-61922"/>
            <a:ext cx="9144000" cy="22050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i="1" dirty="0" smtClean="0"/>
              <a:t>5b tā viegli neskaistas</a:t>
            </a:r>
            <a:r>
              <a:rPr lang="lv-LV" sz="2800" i="1" dirty="0" smtClean="0"/>
              <a:t>, tā nepiemin ļaunu. </a:t>
            </a:r>
            <a:endParaRPr lang="lv-LV" sz="2800" dirty="0" smtClean="0"/>
          </a:p>
          <a:p>
            <a:pPr marL="0" indent="0" algn="just">
              <a:spcBef>
                <a:spcPts val="0"/>
              </a:spcBef>
              <a:buFontTx/>
              <a:buNone/>
            </a:pP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5716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Mīestība</a:t>
            </a:r>
            <a:r>
              <a:rPr lang="lv-LV" sz="2800" dirty="0" smtClean="0"/>
              <a:t> nav </a:t>
            </a:r>
            <a:r>
              <a:rPr lang="lv-LV" sz="2800" b="1" dirty="0" smtClean="0"/>
              <a:t>viegli aizkaitināma</a:t>
            </a:r>
            <a:r>
              <a:rPr lang="lv-LV" sz="2800" dirty="0" smtClean="0"/>
              <a:t>, ātri </a:t>
            </a:r>
            <a:r>
              <a:rPr lang="lv-LV" sz="2800" b="1" dirty="0" smtClean="0"/>
              <a:t>sadusmojama. </a:t>
            </a:r>
            <a:r>
              <a:rPr lang="lv-LV" sz="2800" dirty="0" smtClean="0"/>
              <a:t>Tā ir </a:t>
            </a:r>
            <a:r>
              <a:rPr lang="lv-LV" sz="2800" b="1" dirty="0" smtClean="0"/>
              <a:t>empātiska</a:t>
            </a:r>
            <a:r>
              <a:rPr lang="lv-LV" sz="2800" dirty="0" smtClean="0"/>
              <a:t>, tā iedziļinās otrā cilvēkā meklējot pēc otra sirds nodomiem un motivācijas.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Mīlestība nepiemin ļaunu, </a:t>
            </a:r>
            <a:r>
              <a:rPr lang="lv-LV" sz="2800" dirty="0" smtClean="0"/>
              <a:t>nekrāj </a:t>
            </a:r>
            <a:r>
              <a:rPr lang="lv-LV" sz="2800" b="1" dirty="0" smtClean="0"/>
              <a:t>ļauno darbu sarakstu </a:t>
            </a:r>
            <a:r>
              <a:rPr lang="lv-LV" sz="2800" dirty="0" smtClean="0"/>
              <a:t>par apkārtējiem, ko īstajā brīdī </a:t>
            </a:r>
            <a:r>
              <a:rPr lang="lv-LV" sz="2800" b="1" dirty="0" smtClean="0"/>
              <a:t>izmantot</a:t>
            </a:r>
            <a:r>
              <a:rPr lang="lv-LV" sz="2800" dirty="0" smtClean="0"/>
              <a:t>, lai </a:t>
            </a:r>
            <a:r>
              <a:rPr lang="lv-LV" sz="2800" b="1" dirty="0" smtClean="0"/>
              <a:t>otram iedzeltu</a:t>
            </a:r>
            <a:r>
              <a:rPr lang="lv-LV" sz="2800" dirty="0" smtClean="0"/>
              <a:t>. </a:t>
            </a:r>
            <a:r>
              <a:rPr lang="lv-LV" sz="2800" b="1" dirty="0" smtClean="0"/>
              <a:t>Mīlestība </a:t>
            </a:r>
            <a:r>
              <a:rPr lang="lv-LV" sz="2800" dirty="0" smtClean="0"/>
              <a:t>meklē </a:t>
            </a:r>
            <a:r>
              <a:rPr lang="lv-LV" sz="2800" b="1" dirty="0" smtClean="0"/>
              <a:t>piedošanu</a:t>
            </a:r>
            <a:r>
              <a:rPr lang="lv-LV" sz="2800" dirty="0" smtClean="0"/>
              <a:t> un </a:t>
            </a:r>
            <a:r>
              <a:rPr lang="lv-LV" sz="2800" b="1" dirty="0" smtClean="0"/>
              <a:t>izlīgumu</a:t>
            </a:r>
            <a:r>
              <a:rPr lang="lv-LV" sz="2800" dirty="0" smtClean="0"/>
              <a:t>, kas palīdz </a:t>
            </a:r>
            <a:r>
              <a:rPr lang="lv-LV" sz="2800" b="1" dirty="0" smtClean="0"/>
              <a:t>aizmirst</a:t>
            </a:r>
            <a:r>
              <a:rPr lang="lv-LV" sz="2800" dirty="0" smtClean="0"/>
              <a:t> </a:t>
            </a:r>
            <a:r>
              <a:rPr lang="lv-LV" sz="2800" b="1" dirty="0" smtClean="0"/>
              <a:t>visu</a:t>
            </a:r>
            <a:r>
              <a:rPr lang="lv-LV" sz="2800" dirty="0" smtClean="0"/>
              <a:t> </a:t>
            </a:r>
            <a:r>
              <a:rPr lang="lv-LV" sz="2800" b="1" dirty="0" smtClean="0"/>
              <a:t>ļauno</a:t>
            </a:r>
            <a:r>
              <a:rPr lang="lv-LV" sz="2800" dirty="0" smtClean="0"/>
              <a:t>, kas ir bijis </a:t>
            </a:r>
            <a:r>
              <a:rPr lang="lv-LV" sz="2800" b="1" dirty="0" smtClean="0"/>
              <a:t>attiecībās</a:t>
            </a:r>
            <a:r>
              <a:rPr lang="lv-LV" sz="2800" dirty="0" smtClean="0"/>
              <a:t>.</a:t>
            </a:r>
            <a:endParaRPr lang="lv-LV" sz="2800" b="1" dirty="0"/>
          </a:p>
        </p:txBody>
      </p:sp>
      <p:pic>
        <p:nvPicPr>
          <p:cNvPr id="45058" name="Picture 2" descr="Attēlu rezultāti vaicājumam “forgiveness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00438"/>
            <a:ext cx="6929486" cy="3243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3098</TotalTime>
  <Words>963</Words>
  <Application>Microsoft Office PowerPoint</Application>
  <PresentationFormat>On-screen Show (4:3)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Default Design</vt:lpstr>
      <vt:lpstr>1.Kor.13:1-8 Mīlestība</vt:lpstr>
      <vt:lpstr>1.Kor.13:1-8 Mīlestība</vt:lpstr>
      <vt:lpstr>Svētā Valentīna diena</vt:lpstr>
      <vt:lpstr>Kas ir mīlestība?</vt:lpstr>
      <vt:lpstr>Mīlestības vārdi oriģinālā</vt:lpstr>
      <vt:lpstr>Slide 6</vt:lpstr>
      <vt:lpstr>Slide 7</vt:lpstr>
      <vt:lpstr>Slide 8</vt:lpstr>
      <vt:lpstr>Slide 9</vt:lpstr>
      <vt:lpstr>Slide 10</vt:lpstr>
      <vt:lpstr>Slide 11</vt:lpstr>
      <vt:lpstr>Slide 12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94</cp:revision>
  <dcterms:created xsi:type="dcterms:W3CDTF">2010-10-07T14:46:11Z</dcterms:created>
  <dcterms:modified xsi:type="dcterms:W3CDTF">2021-02-13T08:55:15Z</dcterms:modified>
</cp:coreProperties>
</file>