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82" r:id="rId2"/>
    <p:sldId id="281" r:id="rId3"/>
    <p:sldId id="287" r:id="rId4"/>
    <p:sldId id="288" r:id="rId5"/>
    <p:sldId id="289" r:id="rId6"/>
    <p:sldId id="290" r:id="rId7"/>
    <p:sldId id="291" r:id="rId8"/>
    <p:sldId id="294" r:id="rId9"/>
    <p:sldId id="295" r:id="rId10"/>
    <p:sldId id="292" r:id="rId11"/>
    <p:sldId id="293" r:id="rId12"/>
    <p:sldId id="285" r:id="rId13"/>
    <p:sldId id="298" r:id="rId14"/>
    <p:sldId id="297" r:id="rId15"/>
    <p:sldId id="299" r:id="rId16"/>
    <p:sldId id="300" r:id="rId17"/>
    <p:sldId id="272" r:id="rId18"/>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69" d="100"/>
          <a:sy n="69" d="100"/>
        </p:scale>
        <p:origin x="-1196" y="-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Arial" pitchFamily="34" charset="0"/>
              </a:defRPr>
            </a:lvl1pPr>
          </a:lstStyle>
          <a:p>
            <a:pPr>
              <a:defRPr/>
            </a:pPr>
            <a:fld id="{3EF983FC-C4BF-4F7C-9D40-CF2294EF524F}" type="datetimeFigureOut">
              <a:rPr lang="en-US"/>
              <a:pPr>
                <a:defRPr/>
              </a:pPr>
              <a:t>2/7/2021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Jņ.17:20-26 Kristiešu vienotība</a:t>
            </a:r>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358082"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7.feb.2021</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7" name="Picture 1"/>
          <p:cNvPicPr>
            <a:picLocks noChangeAspect="1" noChangeArrowheads="1"/>
          </p:cNvPicPr>
          <p:nvPr/>
        </p:nvPicPr>
        <p:blipFill>
          <a:blip r:embed="rId3" cstate="print"/>
          <a:srcRect/>
          <a:stretch>
            <a:fillRect/>
          </a:stretch>
        </p:blipFill>
        <p:spPr bwMode="auto">
          <a:xfrm>
            <a:off x="406310" y="1500174"/>
            <a:ext cx="8094780" cy="488821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Attēlu rezultāti vaicājumam “ecumenism”"/>
          <p:cNvPicPr>
            <a:picLocks noChangeAspect="1" noChangeArrowheads="1"/>
          </p:cNvPicPr>
          <p:nvPr/>
        </p:nvPicPr>
        <p:blipFill>
          <a:blip r:embed="rId2"/>
          <a:srcRect/>
          <a:stretch>
            <a:fillRect/>
          </a:stretch>
        </p:blipFill>
        <p:spPr bwMode="auto">
          <a:xfrm>
            <a:off x="6472245" y="2005029"/>
            <a:ext cx="2671755" cy="3781425"/>
          </a:xfrm>
          <a:prstGeom prst="ellipse">
            <a:avLst/>
          </a:prstGeom>
          <a:ln>
            <a:noFill/>
          </a:ln>
          <a:effectLst>
            <a:softEdge rad="112500"/>
          </a:effectLst>
        </p:spPr>
      </p:pic>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4000" b="1" dirty="0" smtClean="0">
                <a:solidFill>
                  <a:schemeClr val="tx1"/>
                </a:solidFill>
              </a:rPr>
              <a:t>Ekumenisma aizsākumi</a:t>
            </a:r>
          </a:p>
        </p:txBody>
      </p:sp>
      <p:sp>
        <p:nvSpPr>
          <p:cNvPr id="7" name="Rectangle 6"/>
          <p:cNvSpPr>
            <a:spLocks noChangeArrowheads="1"/>
          </p:cNvSpPr>
          <p:nvPr/>
        </p:nvSpPr>
        <p:spPr bwMode="auto">
          <a:xfrm>
            <a:off x="0" y="714356"/>
            <a:ext cx="7215206" cy="5909310"/>
          </a:xfrm>
          <a:prstGeom prst="rect">
            <a:avLst/>
          </a:prstGeom>
          <a:noFill/>
          <a:ln w="9525">
            <a:noFill/>
            <a:miter lim="800000"/>
            <a:headEnd/>
            <a:tailEnd/>
          </a:ln>
        </p:spPr>
        <p:txBody>
          <a:bodyPr wrap="square">
            <a:spAutoFit/>
          </a:bodyPr>
          <a:lstStyle/>
          <a:p>
            <a:pPr>
              <a:buFont typeface="Arial" pitchFamily="34" charset="0"/>
              <a:buChar char="•"/>
            </a:pPr>
            <a:r>
              <a:rPr lang="lv-LV" sz="2700" dirty="0" smtClean="0"/>
              <a:t>Par </a:t>
            </a:r>
            <a:r>
              <a:rPr lang="lv-LV" sz="2700" b="1" dirty="0" smtClean="0"/>
              <a:t>ekumenisma aizsākumiem </a:t>
            </a:r>
            <a:r>
              <a:rPr lang="lv-LV" sz="2700" dirty="0" smtClean="0"/>
              <a:t>uzskata tieši </a:t>
            </a:r>
            <a:r>
              <a:rPr lang="lv-LV" sz="2700" b="1" dirty="0" smtClean="0"/>
              <a:t>misionāro nepieciešamību 18. gs.</a:t>
            </a:r>
            <a:r>
              <a:rPr lang="lv-LV" sz="2700" dirty="0" smtClean="0"/>
              <a:t>, kad misionāri arvien vairāk saskārās ar </a:t>
            </a:r>
            <a:r>
              <a:rPr lang="lv-LV" sz="2700" b="1" dirty="0" smtClean="0"/>
              <a:t>tautām </a:t>
            </a:r>
            <a:r>
              <a:rPr lang="lv-LV" sz="2700" dirty="0" smtClean="0"/>
              <a:t>Āfrikā, Āzijā, kuras vēl </a:t>
            </a:r>
            <a:r>
              <a:rPr lang="lv-LV" sz="2700" b="1" dirty="0" smtClean="0"/>
              <a:t>nav dzirdējušas Evaņģēliju</a:t>
            </a:r>
            <a:r>
              <a:rPr lang="lv-LV" sz="2700" dirty="0" smtClean="0"/>
              <a:t>, bet </a:t>
            </a:r>
            <a:r>
              <a:rPr lang="lv-LV" sz="2700" b="1" dirty="0" smtClean="0"/>
              <a:t>atsakās</a:t>
            </a:r>
            <a:r>
              <a:rPr lang="lv-LV" sz="2700" dirty="0" smtClean="0"/>
              <a:t> šo </a:t>
            </a:r>
            <a:r>
              <a:rPr lang="lv-LV" sz="2700" b="1" dirty="0" smtClean="0"/>
              <a:t>vēsti pieņemt</a:t>
            </a:r>
            <a:r>
              <a:rPr lang="lv-LV" sz="2700" dirty="0" smtClean="0"/>
              <a:t>, jo redzēja, ka pašu </a:t>
            </a:r>
            <a:r>
              <a:rPr lang="lv-LV" sz="2700" b="1" dirty="0" smtClean="0"/>
              <a:t>Kristus sekotāju starpā </a:t>
            </a:r>
            <a:r>
              <a:rPr lang="lv-LV" sz="2700" dirty="0" smtClean="0"/>
              <a:t>ir </a:t>
            </a:r>
            <a:r>
              <a:rPr lang="lv-LV" sz="2700" b="1" dirty="0" smtClean="0"/>
              <a:t>lielas uzskatu atšķirības</a:t>
            </a:r>
            <a:r>
              <a:rPr lang="lv-LV" sz="2700" dirty="0" smtClean="0"/>
              <a:t>, </a:t>
            </a:r>
            <a:r>
              <a:rPr lang="lv-LV" sz="2700" b="1" dirty="0" smtClean="0"/>
              <a:t>nesaskaņas</a:t>
            </a:r>
            <a:r>
              <a:rPr lang="lv-LV" sz="2700" dirty="0" smtClean="0"/>
              <a:t> un pat </a:t>
            </a:r>
            <a:r>
              <a:rPr lang="lv-LV" sz="2700" b="1" dirty="0" smtClean="0"/>
              <a:t>savstarpēja apkarošana</a:t>
            </a:r>
            <a:r>
              <a:rPr lang="lv-LV" sz="2700" dirty="0" smtClean="0"/>
              <a:t>. Kāpēc gan </a:t>
            </a:r>
            <a:r>
              <a:rPr lang="lv-LV" sz="2700" b="1" dirty="0" smtClean="0"/>
              <a:t>pieņemt vēsti</a:t>
            </a:r>
            <a:r>
              <a:rPr lang="lv-LV" sz="2700" dirty="0" smtClean="0"/>
              <a:t>, kas </a:t>
            </a:r>
            <a:r>
              <a:rPr lang="lv-LV" sz="2700" b="1" dirty="0" smtClean="0"/>
              <a:t>rada</a:t>
            </a:r>
            <a:r>
              <a:rPr lang="lv-LV" sz="2700" dirty="0" smtClean="0"/>
              <a:t> tādu </a:t>
            </a:r>
            <a:r>
              <a:rPr lang="lv-LV" sz="2700" b="1" dirty="0" smtClean="0"/>
              <a:t>šķelšanos</a:t>
            </a:r>
            <a:r>
              <a:rPr lang="lv-LV" sz="2700" dirty="0" smtClean="0"/>
              <a:t>?</a:t>
            </a:r>
          </a:p>
          <a:p>
            <a:pPr>
              <a:buFont typeface="Arial" pitchFamily="34" charset="0"/>
              <a:buChar char="•"/>
            </a:pPr>
            <a:r>
              <a:rPr lang="lv-LV" sz="2700" dirty="0" smtClean="0"/>
              <a:t>Tāpēc </a:t>
            </a:r>
            <a:r>
              <a:rPr lang="lv-LV" sz="2700" b="1" dirty="0" smtClean="0"/>
              <a:t>iesaistīšanās vienotības labā</a:t>
            </a:r>
            <a:r>
              <a:rPr lang="lv-LV" sz="2700" dirty="0" smtClean="0"/>
              <a:t>, lai </a:t>
            </a:r>
            <a:r>
              <a:rPr lang="lv-LV" sz="2700" b="1" dirty="0" smtClean="0"/>
              <a:t>atvieglotu</a:t>
            </a:r>
            <a:r>
              <a:rPr lang="lv-LV" sz="2700" dirty="0" smtClean="0"/>
              <a:t> tiem </a:t>
            </a:r>
            <a:r>
              <a:rPr lang="lv-LV" sz="2700" b="1" dirty="0" smtClean="0"/>
              <a:t>Jēzus Kristus pieņemšanu</a:t>
            </a:r>
            <a:r>
              <a:rPr lang="lv-LV" sz="2700" dirty="0" smtClean="0"/>
              <a:t>, pārstāj būt tikai diplomātija vai darbošanās piespiedu kārtā un kļūst par </a:t>
            </a:r>
            <a:r>
              <a:rPr lang="lv-LV" sz="2700" b="1" dirty="0" smtClean="0"/>
              <a:t>neizbēgamu evaņģelizācijas nepieciešamību</a:t>
            </a:r>
            <a:r>
              <a:rPr lang="lv-LV" sz="2700" dirty="0" smtClean="0"/>
              <a:t>.</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10</a:t>
            </a:fld>
            <a:endParaRPr lang="lv-LV"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fade">
                                      <p:cBhvr>
                                        <p:cTn id="11" dur="2000"/>
                                        <p:tgtEl>
                                          <p:spTgt spid="61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4000" b="1" dirty="0" smtClean="0">
                <a:solidFill>
                  <a:schemeClr val="tx1"/>
                </a:solidFill>
              </a:rPr>
              <a:t>Izlīguma un vienotības meklējumi</a:t>
            </a:r>
          </a:p>
        </p:txBody>
      </p:sp>
      <p:sp>
        <p:nvSpPr>
          <p:cNvPr id="7" name="Rectangle 6"/>
          <p:cNvSpPr>
            <a:spLocks noChangeArrowheads="1"/>
          </p:cNvSpPr>
          <p:nvPr/>
        </p:nvSpPr>
        <p:spPr bwMode="auto">
          <a:xfrm>
            <a:off x="0" y="714356"/>
            <a:ext cx="9144000" cy="3539430"/>
          </a:xfrm>
          <a:prstGeom prst="rect">
            <a:avLst/>
          </a:prstGeom>
          <a:noFill/>
          <a:ln w="9525">
            <a:noFill/>
            <a:miter lim="800000"/>
            <a:headEnd/>
            <a:tailEnd/>
          </a:ln>
        </p:spPr>
        <p:txBody>
          <a:bodyPr wrap="square">
            <a:spAutoFit/>
          </a:bodyPr>
          <a:lstStyle/>
          <a:p>
            <a:pPr>
              <a:buFont typeface="Arial" pitchFamily="34" charset="0"/>
              <a:buChar char="•"/>
            </a:pPr>
            <a:r>
              <a:rPr lang="lv-LV" sz="2800" dirty="0" smtClean="0"/>
              <a:t>Šodien arvien vairāk kristiešu iesaistās </a:t>
            </a:r>
            <a:r>
              <a:rPr lang="lv-LV" sz="2800" b="1" dirty="0" smtClean="0"/>
              <a:t>vēstures konfliktu pārvarēšanā </a:t>
            </a:r>
            <a:r>
              <a:rPr lang="lv-LV" sz="2800" dirty="0" smtClean="0"/>
              <a:t>un </a:t>
            </a:r>
            <a:r>
              <a:rPr lang="lv-LV" sz="2800" b="1" dirty="0" smtClean="0"/>
              <a:t>vienotības meklējumos</a:t>
            </a:r>
            <a:r>
              <a:rPr lang="lv-LV" sz="2800" dirty="0" smtClean="0"/>
              <a:t>. </a:t>
            </a:r>
          </a:p>
          <a:p>
            <a:pPr>
              <a:buFont typeface="Arial" pitchFamily="34" charset="0"/>
              <a:buChar char="•"/>
            </a:pPr>
            <a:r>
              <a:rPr lang="lv-LV" sz="2800" dirty="0" smtClean="0"/>
              <a:t>Arvien biežāk kristieši sēžas pie viena galda, lai labāk </a:t>
            </a:r>
            <a:r>
              <a:rPr lang="lv-LV" sz="2800" b="1" dirty="0" smtClean="0"/>
              <a:t>saprastu viens otru</a:t>
            </a:r>
            <a:r>
              <a:rPr lang="lv-LV" sz="2800" dirty="0" smtClean="0"/>
              <a:t>, lai izprastu </a:t>
            </a:r>
            <a:r>
              <a:rPr lang="lv-LV" sz="2800" b="1" dirty="0" smtClean="0"/>
              <a:t>vēstures notikumus </a:t>
            </a:r>
            <a:r>
              <a:rPr lang="lv-LV" sz="2800" dirty="0" smtClean="0"/>
              <a:t>un cilvēku nodomus, kā arī savstarpējā </a:t>
            </a:r>
            <a:r>
              <a:rPr lang="lv-LV" sz="2800" b="1" dirty="0" smtClean="0"/>
              <a:t>dialogā</a:t>
            </a:r>
            <a:r>
              <a:rPr lang="lv-LV" sz="2800" dirty="0" smtClean="0"/>
              <a:t> meklētu ceļus </a:t>
            </a:r>
            <a:r>
              <a:rPr lang="lv-LV" sz="2800" b="1" dirty="0" smtClean="0"/>
              <a:t>dziedēt pagātnes </a:t>
            </a:r>
            <a:r>
              <a:rPr lang="lv-LV" sz="2800" dirty="0" smtClean="0"/>
              <a:t>aizvainojuma </a:t>
            </a:r>
            <a:r>
              <a:rPr lang="lv-LV" sz="2800" b="1" dirty="0" smtClean="0"/>
              <a:t>rētas</a:t>
            </a:r>
            <a:r>
              <a:rPr lang="lv-LV" sz="2800" dirty="0" smtClean="0"/>
              <a:t>, atrisināt </a:t>
            </a:r>
            <a:r>
              <a:rPr lang="lv-LV" sz="2800" b="1" dirty="0" smtClean="0"/>
              <a:t>teoloģiskus jautājumus</a:t>
            </a:r>
            <a:r>
              <a:rPr lang="lv-LV" sz="2800" dirty="0" smtClean="0"/>
              <a:t>, kas mums ļautu baudīt </a:t>
            </a:r>
            <a:r>
              <a:rPr lang="lv-LV" sz="2800" b="1" dirty="0" smtClean="0"/>
              <a:t>pilnīgu vienotību</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11</a:t>
            </a:fld>
            <a:endParaRPr lang="lv-LV" smtClean="0"/>
          </a:p>
        </p:txBody>
      </p:sp>
      <p:pic>
        <p:nvPicPr>
          <p:cNvPr id="5123" name="Picture 3"/>
          <p:cNvPicPr>
            <a:picLocks noChangeAspect="1" noChangeArrowheads="1"/>
          </p:cNvPicPr>
          <p:nvPr/>
        </p:nvPicPr>
        <p:blipFill>
          <a:blip r:embed="rId2"/>
          <a:srcRect/>
          <a:stretch>
            <a:fillRect/>
          </a:stretch>
        </p:blipFill>
        <p:spPr bwMode="auto">
          <a:xfrm>
            <a:off x="3062324" y="3786190"/>
            <a:ext cx="6010270" cy="307181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3"/>
                                        </p:tgtEl>
                                        <p:attrNameLst>
                                          <p:attrName>style.visibility</p:attrName>
                                        </p:attrNameLst>
                                      </p:cBhvr>
                                      <p:to>
                                        <p:strVal val="visible"/>
                                      </p:to>
                                    </p:set>
                                    <p:animEffect transition="in" filter="fade">
                                      <p:cBhvr>
                                        <p:cTn id="11" dur="2000"/>
                                        <p:tgtEl>
                                          <p:spTgt spid="5123"/>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642918"/>
            <a:ext cx="9144000" cy="1815882"/>
          </a:xfrm>
          <a:prstGeom prst="rect">
            <a:avLst/>
          </a:prstGeom>
          <a:noFill/>
          <a:ln w="9525">
            <a:noFill/>
            <a:miter lim="800000"/>
            <a:headEnd/>
            <a:tailEnd/>
          </a:ln>
        </p:spPr>
        <p:txBody>
          <a:bodyPr wrap="square">
            <a:spAutoFit/>
          </a:bodyPr>
          <a:lstStyle/>
          <a:p>
            <a:pPr>
              <a:buFontTx/>
              <a:buChar char="•"/>
            </a:pPr>
            <a:r>
              <a:rPr lang="lv-LV" sz="2800" dirty="0" smtClean="0"/>
              <a:t>Latvijā labas attiecības lielāko konfesiju starpā.</a:t>
            </a:r>
            <a:endParaRPr lang="lv-LV" sz="2800" dirty="0"/>
          </a:p>
          <a:p>
            <a:pPr>
              <a:buFontTx/>
              <a:buChar char="•"/>
            </a:pPr>
            <a:r>
              <a:rPr lang="lv-LV" sz="2800" dirty="0" smtClean="0"/>
              <a:t>Regulāri ekumeniskie dievkalpojumi.</a:t>
            </a:r>
          </a:p>
          <a:p>
            <a:pPr>
              <a:buFontTx/>
              <a:buChar char="•"/>
            </a:pPr>
            <a:r>
              <a:rPr lang="lv-LV" sz="2800" dirty="0" smtClean="0"/>
              <a:t>Dažādu konfesiju dievkalpjumu translācijas LTV1.</a:t>
            </a:r>
          </a:p>
          <a:p>
            <a:pPr>
              <a:buFontTx/>
              <a:buChar char="•"/>
            </a:pPr>
            <a:r>
              <a:rPr lang="lv-LV" sz="2800" dirty="0" smtClean="0"/>
              <a:t>Ekumēnisks Latvijas Kristīgais Radio.</a:t>
            </a:r>
            <a:endParaRPr lang="lv-LV" sz="2800" dirty="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12</a:t>
            </a:fld>
            <a:endParaRPr lang="lv-LV" smtClean="0"/>
          </a:p>
        </p:txBody>
      </p:sp>
      <p:pic>
        <p:nvPicPr>
          <p:cNvPr id="15362" name="Picture 2" descr="&#10;"/>
          <p:cNvPicPr>
            <a:picLocks noChangeAspect="1" noChangeArrowheads="1"/>
          </p:cNvPicPr>
          <p:nvPr/>
        </p:nvPicPr>
        <p:blipFill>
          <a:blip r:embed="rId2"/>
          <a:srcRect b="23119"/>
          <a:stretch>
            <a:fillRect/>
          </a:stretch>
        </p:blipFill>
        <p:spPr bwMode="auto">
          <a:xfrm>
            <a:off x="428596" y="2571744"/>
            <a:ext cx="8286776" cy="4071966"/>
          </a:xfrm>
          <a:prstGeom prst="rect">
            <a:avLst/>
          </a:prstGeom>
          <a:ln w="88900" cap="sq" cmpd="thickThin">
            <a:solidFill>
              <a:srgbClr val="000000"/>
            </a:solidFill>
            <a:prstDash val="solid"/>
            <a:miter lim="800000"/>
          </a:ln>
          <a:effectLst>
            <a:innerShdw blurRad="76200">
              <a:srgbClr val="000000"/>
            </a:innerShdw>
          </a:effectLst>
        </p:spPr>
      </p:pic>
      <p:sp>
        <p:nvSpPr>
          <p:cNvPr id="8" name="Rectangle 2"/>
          <p:cNvSpPr>
            <a:spLocks noGrp="1" noChangeArrowheads="1"/>
          </p:cNvSpPr>
          <p:nvPr>
            <p:ph type="title" idx="4294967295"/>
          </p:nvPr>
        </p:nvSpPr>
        <p:spPr>
          <a:xfrm>
            <a:off x="0" y="0"/>
            <a:ext cx="9144000" cy="850900"/>
          </a:xfrm>
        </p:spPr>
        <p:txBody>
          <a:bodyPr/>
          <a:lstStyle/>
          <a:p>
            <a:pPr eaLnBrk="1" hangingPunct="1"/>
            <a:r>
              <a:rPr lang="lv-LV" sz="4000" b="1" dirty="0" smtClean="0">
                <a:solidFill>
                  <a:schemeClr val="tx1"/>
                </a:solidFill>
              </a:rPr>
              <a:t>Ekumeniskā situācija Latvijā</a:t>
            </a:r>
          </a:p>
        </p:txBody>
      </p:sp>
      <p:sp>
        <p:nvSpPr>
          <p:cNvPr id="9" name="Rectangle 8"/>
          <p:cNvSpPr/>
          <p:nvPr/>
        </p:nvSpPr>
        <p:spPr>
          <a:xfrm>
            <a:off x="6143636" y="4214818"/>
            <a:ext cx="2323072" cy="461665"/>
          </a:xfrm>
          <a:prstGeom prst="rect">
            <a:avLst/>
          </a:prstGeom>
        </p:spPr>
        <p:txBody>
          <a:bodyPr wrap="none">
            <a:spAutoFit/>
          </a:bodyPr>
          <a:lstStyle/>
          <a:p>
            <a:r>
              <a:rPr lang="lv-LV" sz="2400" b="1" dirty="0" smtClean="0"/>
              <a:t>Dati: la.lv 2017</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 calcmode="lin" valueType="num">
                                      <p:cBhvr additive="base">
                                        <p:cTn id="22"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fontAlgn="auto">
              <a:spcBef>
                <a:spcPts val="0"/>
              </a:spcBef>
              <a:spcAft>
                <a:spcPts val="0"/>
              </a:spcAft>
              <a:defRPr/>
            </a:pPr>
            <a:fld id="{A205AC3C-2FAA-4975-88EC-4E92ECBCCF7F}" type="slidenum">
              <a:rPr lang="en-US" sz="1200">
                <a:effectLst>
                  <a:outerShdw blurRad="38100" dist="38100" dir="2700000" algn="tl">
                    <a:srgbClr val="000000"/>
                  </a:outerShdw>
                </a:effectLst>
                <a:latin typeface="+mn-lt"/>
              </a:rPr>
              <a:pPr algn="r" fontAlgn="auto">
                <a:spcBef>
                  <a:spcPts val="0"/>
                </a:spcBef>
                <a:spcAft>
                  <a:spcPts val="0"/>
                </a:spcAft>
                <a:defRPr/>
              </a:pPr>
              <a:t>13</a:t>
            </a:fld>
            <a:endParaRPr lang="en-US" sz="1200">
              <a:effectLst>
                <a:outerShdw blurRad="38100" dist="38100" dir="2700000" algn="tl">
                  <a:srgbClr val="000000"/>
                </a:outerShdw>
              </a:effectLst>
              <a:latin typeface="+mn-lt"/>
            </a:endParaRPr>
          </a:p>
        </p:txBody>
      </p:sp>
      <p:sp>
        <p:nvSpPr>
          <p:cNvPr id="62466" name="Rectangle 2"/>
          <p:cNvSpPr>
            <a:spLocks noChangeArrowheads="1"/>
          </p:cNvSpPr>
          <p:nvPr/>
        </p:nvSpPr>
        <p:spPr bwMode="auto">
          <a:xfrm>
            <a:off x="0" y="0"/>
            <a:ext cx="9144000" cy="769441"/>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400" b="1" dirty="0" smtClean="0">
                <a:effectLst>
                  <a:outerShdw blurRad="38100" dist="38100" dir="2700000" algn="tl">
                    <a:srgbClr val="FFFFFF"/>
                  </a:outerShdw>
                </a:effectLst>
              </a:rPr>
              <a:t>Kas mūs vieno Kristīgā Baznīcā?</a:t>
            </a:r>
            <a:endParaRPr lang="lv-LV" sz="4400" b="1" dirty="0">
              <a:effectLst>
                <a:outerShdw blurRad="38100" dist="38100" dir="2700000" algn="tl">
                  <a:srgbClr val="FFFFFF"/>
                </a:outerShdw>
              </a:effectLst>
            </a:endParaRPr>
          </a:p>
        </p:txBody>
      </p:sp>
      <p:sp>
        <p:nvSpPr>
          <p:cNvPr id="8" name="Rectangle 7"/>
          <p:cNvSpPr>
            <a:spLocks noChangeArrowheads="1"/>
          </p:cNvSpPr>
          <p:nvPr/>
        </p:nvSpPr>
        <p:spPr bwMode="auto">
          <a:xfrm>
            <a:off x="0" y="714356"/>
            <a:ext cx="7858125" cy="2677656"/>
          </a:xfrm>
          <a:prstGeom prst="rect">
            <a:avLst/>
          </a:prstGeom>
          <a:noFill/>
          <a:ln w="9525">
            <a:noFill/>
            <a:miter lim="800000"/>
            <a:headEnd/>
            <a:tailEnd/>
          </a:ln>
        </p:spPr>
        <p:txBody>
          <a:bodyPr>
            <a:spAutoFit/>
          </a:bodyPr>
          <a:lstStyle/>
          <a:p>
            <a:r>
              <a:rPr lang="lv-LV" sz="2800" b="1" dirty="0">
                <a:cs typeface="Arial" charset="0"/>
              </a:rPr>
              <a:t>Apustuļi</a:t>
            </a:r>
            <a:r>
              <a:rPr lang="lv-LV" sz="2800" dirty="0">
                <a:cs typeface="Arial" charset="0"/>
              </a:rPr>
              <a:t> </a:t>
            </a:r>
            <a:r>
              <a:rPr lang="lv-LV" sz="2800" dirty="0" smtClean="0">
                <a:cs typeface="Arial" charset="0"/>
              </a:rPr>
              <a:t>novilka </a:t>
            </a:r>
            <a:r>
              <a:rPr lang="lv-LV" sz="2800" b="1" dirty="0" smtClean="0">
                <a:cs typeface="Arial" charset="0"/>
              </a:rPr>
              <a:t>Kristīgās</a:t>
            </a:r>
            <a:r>
              <a:rPr lang="lv-LV" sz="2800" dirty="0" smtClean="0">
                <a:cs typeface="Arial" charset="0"/>
              </a:rPr>
              <a:t> </a:t>
            </a:r>
            <a:r>
              <a:rPr lang="lv-LV" sz="2800" b="1" dirty="0">
                <a:cs typeface="Arial" charset="0"/>
              </a:rPr>
              <a:t>Baznīcas </a:t>
            </a:r>
            <a:r>
              <a:rPr lang="lv-LV" sz="2800" b="1" dirty="0" smtClean="0">
                <a:cs typeface="Arial" charset="0"/>
              </a:rPr>
              <a:t>robežu</a:t>
            </a:r>
            <a:r>
              <a:rPr lang="lv-LV" sz="2800" dirty="0" smtClean="0">
                <a:cs typeface="Arial" charset="0"/>
              </a:rPr>
              <a:t>:</a:t>
            </a:r>
            <a:endParaRPr lang="lv-LV" sz="2800" dirty="0">
              <a:cs typeface="Arial" charset="0"/>
            </a:endParaRPr>
          </a:p>
          <a:p>
            <a:pPr>
              <a:buFont typeface="Arial" pitchFamily="34" charset="0"/>
              <a:buChar char="•"/>
            </a:pPr>
            <a:r>
              <a:rPr lang="lv-LV" sz="2800" b="1" dirty="0" smtClean="0">
                <a:cs typeface="Arial" charset="0"/>
              </a:rPr>
              <a:t>Apustuļu </a:t>
            </a:r>
            <a:r>
              <a:rPr lang="lv-LV" sz="2800" b="1" dirty="0">
                <a:cs typeface="Arial" charset="0"/>
              </a:rPr>
              <a:t>Ticības apliecība</a:t>
            </a:r>
            <a:r>
              <a:rPr lang="lv-LV" sz="2800" dirty="0">
                <a:cs typeface="Arial" charset="0"/>
              </a:rPr>
              <a:t> </a:t>
            </a:r>
            <a:endParaRPr lang="lv-LV" sz="2800" dirty="0" smtClean="0">
              <a:cs typeface="Arial" charset="0"/>
            </a:endParaRPr>
          </a:p>
          <a:p>
            <a:pPr>
              <a:buFont typeface="Arial" pitchFamily="34" charset="0"/>
              <a:buChar char="•"/>
            </a:pPr>
            <a:r>
              <a:rPr lang="lv-LV" sz="2800" b="1" dirty="0" smtClean="0"/>
              <a:t>Trīsvienīgais Dievs</a:t>
            </a:r>
          </a:p>
          <a:p>
            <a:pPr>
              <a:buFont typeface="Arial" pitchFamily="34" charset="0"/>
              <a:buChar char="•"/>
            </a:pPr>
            <a:r>
              <a:rPr lang="lv-LV" sz="2800" b="1" dirty="0" smtClean="0"/>
              <a:t>Bībele</a:t>
            </a:r>
          </a:p>
          <a:p>
            <a:pPr>
              <a:buFont typeface="Arial" pitchFamily="34" charset="0"/>
              <a:buChar char="•"/>
            </a:pPr>
            <a:r>
              <a:rPr lang="lv-LV" sz="2800" b="1" dirty="0" smtClean="0"/>
              <a:t>Kristība</a:t>
            </a:r>
          </a:p>
          <a:p>
            <a:pPr>
              <a:buFont typeface="Arial" pitchFamily="34" charset="0"/>
              <a:buChar char="•"/>
            </a:pPr>
            <a:r>
              <a:rPr lang="lv-LV" sz="2800" b="1" dirty="0" smtClean="0"/>
              <a:t>Glābšana caur Jēzus nopelnu</a:t>
            </a:r>
          </a:p>
        </p:txBody>
      </p:sp>
      <p:pic>
        <p:nvPicPr>
          <p:cNvPr id="34818" name="Picture 2"/>
          <p:cNvPicPr>
            <a:picLocks noChangeAspect="1" noChangeArrowheads="1"/>
          </p:cNvPicPr>
          <p:nvPr/>
        </p:nvPicPr>
        <p:blipFill>
          <a:blip r:embed="rId2"/>
          <a:srcRect/>
          <a:stretch>
            <a:fillRect/>
          </a:stretch>
        </p:blipFill>
        <p:spPr bwMode="auto">
          <a:xfrm>
            <a:off x="333403" y="3429001"/>
            <a:ext cx="8239125" cy="328614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6866" name="Picture 2"/>
          <p:cNvPicPr>
            <a:picLocks noChangeAspect="1" noChangeArrowheads="1"/>
          </p:cNvPicPr>
          <p:nvPr/>
        </p:nvPicPr>
        <p:blipFill>
          <a:blip r:embed="rId3" cstate="print"/>
          <a:srcRect/>
          <a:stretch>
            <a:fillRect/>
          </a:stretch>
        </p:blipFill>
        <p:spPr bwMode="auto">
          <a:xfrm>
            <a:off x="5786446" y="1214422"/>
            <a:ext cx="3214678" cy="317200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par>
                                <p:cTn id="8" presetID="10" presetClass="entr" presetSubtype="0" fill="hold" nodeType="withEffect">
                                  <p:stCondLst>
                                    <p:cond delay="0"/>
                                  </p:stCondLst>
                                  <p:childTnLst>
                                    <p:set>
                                      <p:cBhvr>
                                        <p:cTn id="9" dur="1" fill="hold">
                                          <p:stCondLst>
                                            <p:cond delay="0"/>
                                          </p:stCondLst>
                                        </p:cTn>
                                        <p:tgtEl>
                                          <p:spTgt spid="36866"/>
                                        </p:tgtEl>
                                        <p:attrNameLst>
                                          <p:attrName>style.visibility</p:attrName>
                                        </p:attrNameLst>
                                      </p:cBhvr>
                                      <p:to>
                                        <p:strVal val="visible"/>
                                      </p:to>
                                    </p:set>
                                    <p:animEffect transition="in" filter="fade">
                                      <p:cBhvr>
                                        <p:cTn id="10" dur="2000"/>
                                        <p:tgtEl>
                                          <p:spTgt spid="36866"/>
                                        </p:tgtEl>
                                      </p:cBhvr>
                                    </p:animEffect>
                                  </p:childTnLst>
                                </p:cTn>
                              </p:par>
                            </p:childTnLst>
                          </p:cTn>
                        </p:par>
                        <p:par>
                          <p:cTn id="11" fill="hold">
                            <p:stCondLst>
                              <p:cond delay="2000"/>
                            </p:stCondLst>
                            <p:childTnLst>
                              <p:par>
                                <p:cTn id="12" presetID="2" presetClass="entr" presetSubtype="4" fill="hold" nodeType="after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 calcmode="lin" valueType="num">
                                      <p:cBhvr additive="base">
                                        <p:cTn id="14"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 calcmode="lin" valueType="num">
                                      <p:cBhvr additive="base">
                                        <p:cTn id="19"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 calcmode="lin" valueType="num">
                                      <p:cBhvr additive="base">
                                        <p:cTn id="24"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8">
                                            <p:txEl>
                                              <p:pRg st="3" end="3"/>
                                            </p:txEl>
                                          </p:spTgt>
                                        </p:tgtEl>
                                        <p:attrNameLst>
                                          <p:attrName>style.visibility</p:attrName>
                                        </p:attrNameLst>
                                      </p:cBhvr>
                                      <p:to>
                                        <p:strVal val="visible"/>
                                      </p:to>
                                    </p:set>
                                    <p:anim calcmode="lin" valueType="num">
                                      <p:cBhvr additive="base">
                                        <p:cTn id="29"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4000"/>
                            </p:stCondLst>
                            <p:childTnLst>
                              <p:par>
                                <p:cTn id="32" presetID="2" presetClass="entr" presetSubtype="4" fill="hold" nodeType="afterEffect">
                                  <p:stCondLst>
                                    <p:cond delay="0"/>
                                  </p:stCondLst>
                                  <p:childTnLst>
                                    <p:set>
                                      <p:cBhvr>
                                        <p:cTn id="33" dur="1" fill="hold">
                                          <p:stCondLst>
                                            <p:cond delay="0"/>
                                          </p:stCondLst>
                                        </p:cTn>
                                        <p:tgtEl>
                                          <p:spTgt spid="8">
                                            <p:txEl>
                                              <p:pRg st="4" end="4"/>
                                            </p:txEl>
                                          </p:spTgt>
                                        </p:tgtEl>
                                        <p:attrNameLst>
                                          <p:attrName>style.visibility</p:attrName>
                                        </p:attrNameLst>
                                      </p:cBhvr>
                                      <p:to>
                                        <p:strVal val="visible"/>
                                      </p:to>
                                    </p:set>
                                    <p:anim calcmode="lin" valueType="num">
                                      <p:cBhvr additive="base">
                                        <p:cTn id="34"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par>
                          <p:cTn id="36" fill="hold">
                            <p:stCondLst>
                              <p:cond delay="4500"/>
                            </p:stCondLst>
                            <p:childTnLst>
                              <p:par>
                                <p:cTn id="37" presetID="2" presetClass="entr" presetSubtype="4" fill="hold" nodeType="afterEffect">
                                  <p:stCondLst>
                                    <p:cond delay="0"/>
                                  </p:stCondLst>
                                  <p:childTnLst>
                                    <p:set>
                                      <p:cBhvr>
                                        <p:cTn id="38" dur="1" fill="hold">
                                          <p:stCondLst>
                                            <p:cond delay="0"/>
                                          </p:stCondLst>
                                        </p:cTn>
                                        <p:tgtEl>
                                          <p:spTgt spid="8">
                                            <p:txEl>
                                              <p:pRg st="5" end="5"/>
                                            </p:txEl>
                                          </p:spTgt>
                                        </p:tgtEl>
                                        <p:attrNameLst>
                                          <p:attrName>style.visibility</p:attrName>
                                        </p:attrNameLst>
                                      </p:cBhvr>
                                      <p:to>
                                        <p:strVal val="visible"/>
                                      </p:to>
                                    </p:set>
                                    <p:anim calcmode="lin" valueType="num">
                                      <p:cBhvr additive="base">
                                        <p:cTn id="39"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3500" b="1" dirty="0" smtClean="0">
                <a:solidFill>
                  <a:schemeClr val="tx1"/>
                </a:solidFill>
              </a:rPr>
              <a:t>Kas ir svarīgāk – patiesība vai attiecības?</a:t>
            </a:r>
          </a:p>
        </p:txBody>
      </p:sp>
      <p:sp>
        <p:nvSpPr>
          <p:cNvPr id="7" name="Rectangle 6"/>
          <p:cNvSpPr>
            <a:spLocks noChangeArrowheads="1"/>
          </p:cNvSpPr>
          <p:nvPr/>
        </p:nvSpPr>
        <p:spPr bwMode="auto">
          <a:xfrm>
            <a:off x="0" y="642918"/>
            <a:ext cx="6715140" cy="6124754"/>
          </a:xfrm>
          <a:prstGeom prst="rect">
            <a:avLst/>
          </a:prstGeom>
          <a:noFill/>
          <a:ln w="9525">
            <a:noFill/>
            <a:miter lim="800000"/>
            <a:headEnd/>
            <a:tailEnd/>
          </a:ln>
        </p:spPr>
        <p:txBody>
          <a:bodyPr wrap="square">
            <a:spAutoFit/>
          </a:bodyPr>
          <a:lstStyle/>
          <a:p>
            <a:pPr>
              <a:buFont typeface="Arial" pitchFamily="34" charset="0"/>
              <a:buChar char="•"/>
            </a:pPr>
            <a:r>
              <a:rPr lang="lv-LV" sz="2800" b="1" dirty="0" smtClean="0"/>
              <a:t>Tiecoties pēc vienotības </a:t>
            </a:r>
            <a:r>
              <a:rPr lang="lv-LV" sz="2800" dirty="0" smtClean="0"/>
              <a:t>ar dažādām </a:t>
            </a:r>
            <a:r>
              <a:rPr lang="lv-LV" sz="2800" b="1" dirty="0" smtClean="0"/>
              <a:t>konfesijām</a:t>
            </a:r>
            <a:r>
              <a:rPr lang="lv-LV" sz="2800" dirty="0" smtClean="0"/>
              <a:t>, mēs noteikti kādā brīdī </a:t>
            </a:r>
            <a:r>
              <a:rPr lang="lv-LV" sz="2800" b="1" dirty="0" smtClean="0"/>
              <a:t>nonāksim situācijā</a:t>
            </a:r>
            <a:r>
              <a:rPr lang="lv-LV" sz="2800" dirty="0" smtClean="0"/>
              <a:t>, kurā mums būs </a:t>
            </a:r>
            <a:r>
              <a:rPr lang="lv-LV" sz="2800" b="1" dirty="0" smtClean="0"/>
              <a:t>jāizšķiras</a:t>
            </a:r>
            <a:r>
              <a:rPr lang="lv-LV" sz="2800" dirty="0" smtClean="0"/>
              <a:t>, kas </a:t>
            </a:r>
            <a:r>
              <a:rPr lang="lv-LV" sz="2800" b="1" dirty="0" smtClean="0"/>
              <a:t>svarīgāk</a:t>
            </a:r>
            <a:r>
              <a:rPr lang="lv-LV" sz="2800" dirty="0" smtClean="0"/>
              <a:t> – </a:t>
            </a:r>
            <a:r>
              <a:rPr lang="lv-LV" sz="2800" b="1" dirty="0" smtClean="0"/>
              <a:t>patiesība</a:t>
            </a:r>
            <a:r>
              <a:rPr lang="lv-LV" sz="2800" dirty="0" smtClean="0"/>
              <a:t> vai </a:t>
            </a:r>
            <a:r>
              <a:rPr lang="lv-LV" sz="2800" b="1" dirty="0" smtClean="0"/>
              <a:t>attiecības</a:t>
            </a:r>
            <a:r>
              <a:rPr lang="lv-LV" sz="2800" dirty="0" smtClean="0"/>
              <a:t>?</a:t>
            </a:r>
          </a:p>
          <a:p>
            <a:pPr>
              <a:buFont typeface="Arial" pitchFamily="34" charset="0"/>
              <a:buChar char="•"/>
            </a:pPr>
            <a:r>
              <a:rPr lang="lv-LV" sz="2800" dirty="0" smtClean="0"/>
              <a:t>Kas ir </a:t>
            </a:r>
            <a:r>
              <a:rPr lang="lv-LV" sz="2800" b="1" dirty="0" smtClean="0"/>
              <a:t>svarīgāk Jēzum</a:t>
            </a:r>
            <a:r>
              <a:rPr lang="lv-LV" sz="2800" dirty="0" smtClean="0"/>
              <a:t>?</a:t>
            </a:r>
          </a:p>
          <a:p>
            <a:pPr>
              <a:buFont typeface="Arial" pitchFamily="34" charset="0"/>
              <a:buChar char="•"/>
            </a:pPr>
            <a:r>
              <a:rPr lang="lv-LV" sz="2800" dirty="0" smtClean="0"/>
              <a:t>Ir </a:t>
            </a:r>
            <a:r>
              <a:rPr lang="lv-LV" sz="2800" b="1" dirty="0" smtClean="0"/>
              <a:t>galvenās ticības pamatlietas </a:t>
            </a:r>
            <a:r>
              <a:rPr lang="lv-LV" sz="2800" dirty="0" smtClean="0"/>
              <a:t>un    tad ir </a:t>
            </a:r>
            <a:r>
              <a:rPr lang="lv-LV" sz="2800" b="1" dirty="0" smtClean="0"/>
              <a:t>otršķirīgas lietas</a:t>
            </a:r>
            <a:r>
              <a:rPr lang="lv-LV" sz="2800" dirty="0" smtClean="0"/>
              <a:t>! </a:t>
            </a:r>
            <a:r>
              <a:rPr lang="lv-LV" sz="2800" b="1" dirty="0" smtClean="0"/>
              <a:t>Galvenajās  lietās</a:t>
            </a:r>
            <a:r>
              <a:rPr lang="lv-LV" sz="2800" dirty="0" smtClean="0"/>
              <a:t> ir </a:t>
            </a:r>
            <a:r>
              <a:rPr lang="lv-LV" sz="2800" b="1" dirty="0" smtClean="0"/>
              <a:t>izšķirīgi</a:t>
            </a:r>
            <a:r>
              <a:rPr lang="lv-LV" sz="2800" dirty="0" smtClean="0"/>
              <a:t> svarīgi cīnīties par </a:t>
            </a:r>
            <a:r>
              <a:rPr lang="lv-LV" sz="2800" b="1" dirty="0" smtClean="0"/>
              <a:t>patiesību</a:t>
            </a:r>
            <a:r>
              <a:rPr lang="lv-LV" sz="2800" dirty="0" smtClean="0"/>
              <a:t>, bet </a:t>
            </a:r>
            <a:r>
              <a:rPr lang="lv-LV" sz="2800" b="1" dirty="0" smtClean="0"/>
              <a:t>otršķirīgās lietās </a:t>
            </a:r>
            <a:r>
              <a:rPr lang="lv-LV" sz="2800" dirty="0" smtClean="0"/>
              <a:t>mēs varam </a:t>
            </a:r>
            <a:r>
              <a:rPr lang="lv-LV" sz="2800" b="1" dirty="0" smtClean="0"/>
              <a:t>katrs palikt pie sava viedokļa</a:t>
            </a:r>
            <a:r>
              <a:rPr lang="lv-LV" sz="2800" dirty="0" smtClean="0"/>
              <a:t>.</a:t>
            </a:r>
          </a:p>
          <a:p>
            <a:pPr>
              <a:buFont typeface="Arial" pitchFamily="34" charset="0"/>
              <a:buChar char="•"/>
            </a:pPr>
            <a:r>
              <a:rPr lang="lv-LV" sz="2800" b="1" dirty="0" smtClean="0"/>
              <a:t>Galvenās lietas </a:t>
            </a:r>
            <a:r>
              <a:rPr lang="lv-LV" sz="2800" dirty="0" smtClean="0"/>
              <a:t>ir: 1) </a:t>
            </a:r>
            <a:r>
              <a:rPr lang="lv-LV" sz="2800" b="1" dirty="0" smtClean="0"/>
              <a:t>Trīsvienība</a:t>
            </a:r>
            <a:r>
              <a:rPr lang="lv-LV" sz="2800" dirty="0" smtClean="0"/>
              <a:t>, 2) </a:t>
            </a:r>
            <a:r>
              <a:rPr lang="lv-LV" sz="2800" b="1" dirty="0" smtClean="0"/>
              <a:t>Glābšana caur ticību uz Jēzu Kristu</a:t>
            </a:r>
            <a:r>
              <a:rPr lang="lv-LV" sz="2800" dirty="0" smtClean="0"/>
              <a:t>, 3) </a:t>
            </a:r>
            <a:r>
              <a:rPr lang="lv-LV" sz="2800" b="1" dirty="0" smtClean="0"/>
              <a:t>Svēto rakstu uzticamība </a:t>
            </a:r>
            <a:r>
              <a:rPr lang="lv-LV" sz="2800" dirty="0" smtClean="0"/>
              <a:t>un </a:t>
            </a:r>
            <a:r>
              <a:rPr lang="lv-LV" sz="2800" b="1" dirty="0" smtClean="0"/>
              <a:t>autoritāte.</a:t>
            </a:r>
            <a:endParaRPr lang="lv-LV" sz="2800" b="1"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14</a:t>
            </a:fld>
            <a:endParaRPr lang="lv-LV" smtClean="0"/>
          </a:p>
        </p:txBody>
      </p:sp>
      <p:pic>
        <p:nvPicPr>
          <p:cNvPr id="5" name="Picture 4" descr="Attēlu rezultāti vaicājumam “christian unity”"/>
          <p:cNvPicPr>
            <a:picLocks noChangeAspect="1" noChangeArrowheads="1"/>
          </p:cNvPicPr>
          <p:nvPr/>
        </p:nvPicPr>
        <p:blipFill>
          <a:blip r:embed="rId2"/>
          <a:srcRect l="25313" t="19688" r="25937" b="20312"/>
          <a:stretch>
            <a:fillRect/>
          </a:stretch>
        </p:blipFill>
        <p:spPr bwMode="auto">
          <a:xfrm>
            <a:off x="6215074" y="1571612"/>
            <a:ext cx="2786082" cy="4572032"/>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3500" b="1" dirty="0" smtClean="0">
                <a:solidFill>
                  <a:schemeClr val="tx1"/>
                </a:solidFill>
              </a:rPr>
              <a:t>Vienprātības grāmata</a:t>
            </a:r>
          </a:p>
        </p:txBody>
      </p:sp>
      <p:sp>
        <p:nvSpPr>
          <p:cNvPr id="7" name="Rectangle 6"/>
          <p:cNvSpPr>
            <a:spLocks noChangeArrowheads="1"/>
          </p:cNvSpPr>
          <p:nvPr/>
        </p:nvSpPr>
        <p:spPr bwMode="auto">
          <a:xfrm>
            <a:off x="0" y="785794"/>
            <a:ext cx="5000628" cy="6124754"/>
          </a:xfrm>
          <a:prstGeom prst="rect">
            <a:avLst/>
          </a:prstGeom>
          <a:noFill/>
          <a:ln w="9525">
            <a:noFill/>
            <a:miter lim="800000"/>
            <a:headEnd/>
            <a:tailEnd/>
          </a:ln>
        </p:spPr>
        <p:txBody>
          <a:bodyPr wrap="square">
            <a:spAutoFit/>
          </a:bodyPr>
          <a:lstStyle/>
          <a:p>
            <a:pPr>
              <a:buFont typeface="Arial" pitchFamily="34" charset="0"/>
              <a:buChar char="•"/>
            </a:pPr>
            <a:r>
              <a:rPr lang="lv-LV" sz="2800" dirty="0" smtClean="0"/>
              <a:t>Arī </a:t>
            </a:r>
            <a:r>
              <a:rPr lang="lv-LV" sz="2800" b="1" dirty="0" smtClean="0"/>
              <a:t>luterāņu starpā </a:t>
            </a:r>
            <a:r>
              <a:rPr lang="lv-LV" sz="2800" dirty="0" smtClean="0"/>
              <a:t>pēc </a:t>
            </a:r>
            <a:r>
              <a:rPr lang="lv-LV" sz="2800" b="1" dirty="0" smtClean="0"/>
              <a:t>M.Lutera nāves </a:t>
            </a:r>
            <a:r>
              <a:rPr lang="lv-LV" sz="2800" dirty="0" smtClean="0"/>
              <a:t>vienas paaudzes laikā radās </a:t>
            </a:r>
            <a:r>
              <a:rPr lang="lv-LV" sz="2800" b="1" dirty="0" smtClean="0"/>
              <a:t>domstarpības</a:t>
            </a:r>
            <a:r>
              <a:rPr lang="lv-LV" sz="2800" dirty="0" smtClean="0"/>
              <a:t> un </a:t>
            </a:r>
            <a:r>
              <a:rPr lang="lv-LV" sz="2800" b="1" dirty="0" smtClean="0"/>
              <a:t>divi dažādi virzieni</a:t>
            </a:r>
            <a:r>
              <a:rPr lang="lv-LV" sz="2800" dirty="0" smtClean="0"/>
              <a:t>.</a:t>
            </a:r>
          </a:p>
          <a:p>
            <a:pPr>
              <a:buFont typeface="Arial" pitchFamily="34" charset="0"/>
              <a:buChar char="•"/>
            </a:pPr>
            <a:r>
              <a:rPr lang="lv-LV" sz="2800" dirty="0" smtClean="0"/>
              <a:t>Bet pateicoties </a:t>
            </a:r>
            <a:r>
              <a:rPr lang="lv-LV" sz="2800" b="1" dirty="0" smtClean="0"/>
              <a:t>Mārtiņam Hemnicam</a:t>
            </a:r>
            <a:r>
              <a:rPr lang="lv-LV" sz="2800" dirty="0" smtClean="0"/>
              <a:t> un viņa </a:t>
            </a:r>
            <a:r>
              <a:rPr lang="lv-LV" sz="2800" b="1" dirty="0" smtClean="0"/>
              <a:t>domubiedriem</a:t>
            </a:r>
            <a:r>
              <a:rPr lang="lv-LV" sz="2800" dirty="0" smtClean="0"/>
              <a:t>, kas </a:t>
            </a:r>
            <a:r>
              <a:rPr lang="lv-LV" sz="2800" b="1" dirty="0" smtClean="0"/>
              <a:t>apbraukāja luterāņus </a:t>
            </a:r>
            <a:r>
              <a:rPr lang="lv-LV" sz="2800" dirty="0" smtClean="0"/>
              <a:t>un panāca </a:t>
            </a:r>
            <a:r>
              <a:rPr lang="lv-LV" sz="2800" b="1" dirty="0" smtClean="0"/>
              <a:t>Vienotību mācībā</a:t>
            </a:r>
            <a:r>
              <a:rPr lang="lv-LV" sz="2800" dirty="0" smtClean="0"/>
              <a:t>, luterāņi, kas turas pie šīs grāmatas ir </a:t>
            </a:r>
            <a:r>
              <a:rPr lang="lv-LV" sz="2800" b="1" dirty="0" smtClean="0"/>
              <a:t>vēljoprojām vienoti</a:t>
            </a:r>
            <a:r>
              <a:rPr lang="lv-LV" sz="2800" dirty="0" smtClean="0"/>
              <a:t> savā starpā vēl </a:t>
            </a:r>
            <a:r>
              <a:rPr lang="lv-LV" sz="2800" b="1" dirty="0" smtClean="0"/>
              <a:t>500 gadus</a:t>
            </a:r>
            <a:r>
              <a:rPr lang="lv-LV" sz="2800" dirty="0" smtClean="0"/>
              <a:t> pēc </a:t>
            </a:r>
            <a:r>
              <a:rPr lang="lv-LV" sz="2800" b="1" dirty="0" smtClean="0"/>
              <a:t>Reformācijas</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15</a:t>
            </a:fld>
            <a:endParaRPr lang="lv-LV" smtClean="0"/>
          </a:p>
        </p:txBody>
      </p:sp>
      <p:pic>
        <p:nvPicPr>
          <p:cNvPr id="35842" name="Picture 2" descr="Attēlu rezultāti vaicājumam “vienprātības grāmata”"/>
          <p:cNvPicPr>
            <a:picLocks noChangeAspect="1" noChangeArrowheads="1"/>
          </p:cNvPicPr>
          <p:nvPr/>
        </p:nvPicPr>
        <p:blipFill>
          <a:blip r:embed="rId2"/>
          <a:srcRect/>
          <a:stretch>
            <a:fillRect/>
          </a:stretch>
        </p:blipFill>
        <p:spPr bwMode="auto">
          <a:xfrm>
            <a:off x="5029200" y="857232"/>
            <a:ext cx="4114800" cy="588168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5842"/>
                                        </p:tgtEl>
                                        <p:attrNameLst>
                                          <p:attrName>style.visibility</p:attrName>
                                        </p:attrNameLst>
                                      </p:cBhvr>
                                      <p:to>
                                        <p:strVal val="visible"/>
                                      </p:to>
                                    </p:set>
                                    <p:animEffect transition="in" filter="fade">
                                      <p:cBhvr>
                                        <p:cTn id="11" dur="2000"/>
                                        <p:tgtEl>
                                          <p:spTgt spid="3584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 name="Picture 4" descr="Attēlu rezultāti vaicājumam “christian unity”"/>
          <p:cNvPicPr>
            <a:picLocks noChangeAspect="1" noChangeArrowheads="1"/>
          </p:cNvPicPr>
          <p:nvPr/>
        </p:nvPicPr>
        <p:blipFill>
          <a:blip r:embed="rId2"/>
          <a:srcRect l="25313" t="19688" r="25937" b="20312"/>
          <a:stretch>
            <a:fillRect/>
          </a:stretch>
        </p:blipFill>
        <p:spPr bwMode="auto">
          <a:xfrm>
            <a:off x="6983397" y="3429000"/>
            <a:ext cx="2160635" cy="2714644"/>
          </a:xfrm>
          <a:prstGeom prst="ellipse">
            <a:avLst/>
          </a:prstGeom>
          <a:ln>
            <a:noFill/>
          </a:ln>
          <a:effectLst>
            <a:softEdge rad="112500"/>
          </a:effectLst>
        </p:spPr>
      </p:pic>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16</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16</a:t>
            </a:fld>
            <a:endParaRPr lang="lv-LV" sz="1400"/>
          </a:p>
        </p:txBody>
      </p:sp>
      <p:sp>
        <p:nvSpPr>
          <p:cNvPr id="62466" name="Rectangle 2"/>
          <p:cNvSpPr>
            <a:spLocks noChangeArrowheads="1"/>
          </p:cNvSpPr>
          <p:nvPr/>
        </p:nvSpPr>
        <p:spPr bwMode="auto">
          <a:xfrm>
            <a:off x="0" y="0"/>
            <a:ext cx="6429388" cy="646331"/>
          </a:xfrm>
          <a:prstGeom prst="rect">
            <a:avLst/>
          </a:prstGeom>
          <a:noFill/>
          <a:ln w="9525">
            <a:noFill/>
            <a:miter lim="800000"/>
            <a:headEnd/>
            <a:tailEnd/>
          </a:ln>
          <a:effectLst/>
        </p:spPr>
        <p:txBody>
          <a:bodyPr wrap="square">
            <a:spAutoFit/>
          </a:bodyPr>
          <a:lstStyle/>
          <a:p>
            <a:pPr algn="ctr" eaLnBrk="0" fontAlgn="auto" hangingPunct="0">
              <a:spcBef>
                <a:spcPts val="0"/>
              </a:spcBef>
              <a:spcAft>
                <a:spcPts val="0"/>
              </a:spcAft>
              <a:defRPr/>
            </a:pPr>
            <a:r>
              <a:rPr lang="lv-LV" sz="3600" b="1" dirty="0" smtClean="0"/>
              <a:t>Kopsavilkums</a:t>
            </a:r>
            <a:endParaRPr lang="lv-LV" sz="3600" b="1" dirty="0">
              <a:latin typeface="+mj-lt"/>
              <a:ea typeface="+mj-ea"/>
              <a:cs typeface="+mj-cs"/>
            </a:endParaRPr>
          </a:p>
        </p:txBody>
      </p:sp>
      <p:sp>
        <p:nvSpPr>
          <p:cNvPr id="7" name="Rectangle 6"/>
          <p:cNvSpPr>
            <a:spLocks noChangeArrowheads="1"/>
          </p:cNvSpPr>
          <p:nvPr/>
        </p:nvSpPr>
        <p:spPr bwMode="auto">
          <a:xfrm>
            <a:off x="0" y="714356"/>
            <a:ext cx="7858148" cy="7140416"/>
          </a:xfrm>
          <a:prstGeom prst="rect">
            <a:avLst/>
          </a:prstGeom>
          <a:noFill/>
          <a:ln w="9525">
            <a:noFill/>
            <a:miter lim="800000"/>
            <a:headEnd/>
            <a:tailEnd/>
          </a:ln>
        </p:spPr>
        <p:txBody>
          <a:bodyPr wrap="square">
            <a:spAutoFit/>
          </a:bodyPr>
          <a:lstStyle/>
          <a:p>
            <a:r>
              <a:rPr lang="lv-LV" sz="2800" dirty="0" smtClean="0"/>
              <a:t>Jēzus lūdza Dievu par 2 lietām:</a:t>
            </a:r>
            <a:endParaRPr lang="en-US" sz="2800" dirty="0" smtClean="0"/>
          </a:p>
          <a:p>
            <a:r>
              <a:rPr lang="lv-LV" sz="1000" dirty="0" smtClean="0"/>
              <a:t> </a:t>
            </a:r>
            <a:endParaRPr lang="en-US" sz="1000" dirty="0" smtClean="0"/>
          </a:p>
          <a:p>
            <a:pPr lvl="0">
              <a:buFont typeface="Arial" pitchFamily="34" charset="0"/>
              <a:buChar char="•"/>
            </a:pPr>
            <a:r>
              <a:rPr lang="lv-LV" sz="2800" dirty="0" smtClean="0"/>
              <a:t>Par savu </a:t>
            </a:r>
            <a:r>
              <a:rPr lang="lv-LV" sz="2800" b="1" dirty="0" smtClean="0"/>
              <a:t>mācekļu vienotību ar Dievu</a:t>
            </a:r>
            <a:endParaRPr lang="en-US" sz="2800" b="1" dirty="0" smtClean="0"/>
          </a:p>
          <a:p>
            <a:pPr lvl="0">
              <a:buFont typeface="Arial" pitchFamily="34" charset="0"/>
              <a:buChar char="•"/>
            </a:pPr>
            <a:r>
              <a:rPr lang="lv-LV" sz="2800" dirty="0" smtClean="0"/>
              <a:t>Par viņu </a:t>
            </a:r>
            <a:r>
              <a:rPr lang="lv-LV" sz="2800" b="1" dirty="0" smtClean="0"/>
              <a:t>vienotību savā starpā</a:t>
            </a:r>
            <a:r>
              <a:rPr lang="lv-LV" sz="2800" dirty="0" smtClean="0"/>
              <a:t>.</a:t>
            </a:r>
            <a:endParaRPr lang="en-US" sz="2800" dirty="0" smtClean="0"/>
          </a:p>
          <a:p>
            <a:r>
              <a:rPr lang="lv-LV" sz="2800" dirty="0" smtClean="0"/>
              <a:t> </a:t>
            </a:r>
          </a:p>
          <a:p>
            <a:pPr>
              <a:buFont typeface="Arial" pitchFamily="34" charset="0"/>
              <a:buChar char="•"/>
            </a:pPr>
            <a:r>
              <a:rPr lang="lv-LV" sz="2800" dirty="0" smtClean="0"/>
              <a:t>Jēzus zināja, ka </a:t>
            </a:r>
            <a:r>
              <a:rPr lang="lv-LV" sz="2800" b="1" dirty="0" smtClean="0"/>
              <a:t>Baznīcas misionārais darbs</a:t>
            </a:r>
            <a:r>
              <a:rPr lang="lv-LV" sz="2800" dirty="0" smtClean="0"/>
              <a:t> var būt </a:t>
            </a:r>
            <a:r>
              <a:rPr lang="lv-LV" sz="2800" b="1" dirty="0" smtClean="0"/>
              <a:t>patiesi auglīgs</a:t>
            </a:r>
            <a:r>
              <a:rPr lang="lv-LV" sz="2800" dirty="0" smtClean="0"/>
              <a:t> tad, kad </a:t>
            </a:r>
            <a:r>
              <a:rPr lang="lv-LV" sz="2800" b="1" dirty="0" smtClean="0"/>
              <a:t>kristieši sludina Kristus Labo Vēsti vienprātībā</a:t>
            </a:r>
            <a:r>
              <a:rPr lang="lv-LV" sz="2800" dirty="0" smtClean="0"/>
              <a:t>.</a:t>
            </a:r>
          </a:p>
          <a:p>
            <a:pPr>
              <a:buFont typeface="Arial" pitchFamily="34" charset="0"/>
              <a:buChar char="•"/>
            </a:pPr>
            <a:r>
              <a:rPr lang="lv-LV" sz="2800" dirty="0" smtClean="0"/>
              <a:t>Tātad ir </a:t>
            </a:r>
            <a:r>
              <a:rPr lang="lv-LV" sz="2800" b="1" dirty="0" smtClean="0"/>
              <a:t>svarīgi</a:t>
            </a:r>
            <a:r>
              <a:rPr lang="lv-LV" sz="2800" dirty="0" smtClean="0"/>
              <a:t> arī mums </a:t>
            </a:r>
            <a:r>
              <a:rPr lang="lv-LV" sz="2800" b="1" dirty="0" smtClean="0"/>
              <a:t>šodien</a:t>
            </a:r>
            <a:r>
              <a:rPr lang="lv-LV" sz="2800" dirty="0" smtClean="0"/>
              <a:t> </a:t>
            </a:r>
            <a:r>
              <a:rPr lang="lv-LV" sz="2800" b="1" dirty="0" smtClean="0"/>
              <a:t>tiekties       uz kristiešu vienprātību</a:t>
            </a:r>
            <a:r>
              <a:rPr lang="lv-LV" sz="2800" dirty="0" smtClean="0"/>
              <a:t>.</a:t>
            </a:r>
          </a:p>
          <a:p>
            <a:pPr>
              <a:buFont typeface="Arial" pitchFamily="34" charset="0"/>
              <a:buChar char="•"/>
            </a:pPr>
            <a:r>
              <a:rPr lang="lv-LV" sz="2800" dirty="0" smtClean="0"/>
              <a:t>Latvijā mums ir </a:t>
            </a:r>
            <a:r>
              <a:rPr lang="lv-LV" sz="2800" b="1" dirty="0" smtClean="0"/>
              <a:t>laba ekumēniskā situācija</a:t>
            </a:r>
            <a:r>
              <a:rPr lang="lv-LV" sz="2800" dirty="0" smtClean="0"/>
              <a:t>!</a:t>
            </a:r>
          </a:p>
          <a:p>
            <a:pPr>
              <a:buFont typeface="Arial" pitchFamily="34" charset="0"/>
              <a:buChar char="•"/>
            </a:pPr>
            <a:endParaRPr lang="lv-LV" sz="2800" b="1" dirty="0" smtClean="0"/>
          </a:p>
          <a:p>
            <a:pPr>
              <a:buFont typeface="Arial" pitchFamily="34" charset="0"/>
              <a:buChar char="•"/>
            </a:pPr>
            <a:r>
              <a:rPr lang="lv-LV" sz="2800" b="1" dirty="0" smtClean="0"/>
              <a:t>Galvenās lietas </a:t>
            </a:r>
            <a:r>
              <a:rPr lang="lv-LV" sz="2800" dirty="0" smtClean="0"/>
              <a:t>ir: 1) </a:t>
            </a:r>
            <a:r>
              <a:rPr lang="lv-LV" sz="2800" b="1" dirty="0" smtClean="0"/>
              <a:t>Trīsvienība</a:t>
            </a:r>
            <a:r>
              <a:rPr lang="lv-LV" sz="2800" dirty="0" smtClean="0"/>
              <a:t>, 2) </a:t>
            </a:r>
            <a:r>
              <a:rPr lang="lv-LV" sz="2800" b="1" dirty="0" smtClean="0"/>
              <a:t>Glābšana caur ticību uz Jēzu Kristu</a:t>
            </a:r>
            <a:r>
              <a:rPr lang="lv-LV" sz="2800" dirty="0" smtClean="0"/>
              <a:t>, 3) </a:t>
            </a:r>
            <a:r>
              <a:rPr lang="lv-LV" sz="2800" b="1" dirty="0" smtClean="0"/>
              <a:t>Svēto rakstu uzticamība </a:t>
            </a:r>
            <a:r>
              <a:rPr lang="lv-LV" sz="2800" dirty="0" smtClean="0"/>
              <a:t>un </a:t>
            </a:r>
            <a:r>
              <a:rPr lang="lv-LV" sz="2800" b="1" dirty="0" smtClean="0"/>
              <a:t>autoritāte.</a:t>
            </a:r>
          </a:p>
          <a:p>
            <a:pPr>
              <a:buFont typeface="Arial" pitchFamily="34" charset="0"/>
              <a:buChar char="•"/>
            </a:pPr>
            <a:endParaRPr lang="lv-LV" sz="2800" b="1" dirty="0" smtClean="0"/>
          </a:p>
          <a:p>
            <a:pPr>
              <a:buFont typeface="Arial" pitchFamily="34" charset="0"/>
              <a:buChar char="•"/>
            </a:pPr>
            <a:endParaRPr lang="en-US" sz="2800" dirty="0" smtClean="0"/>
          </a:p>
        </p:txBody>
      </p:sp>
      <p:pic>
        <p:nvPicPr>
          <p:cNvPr id="1026" name="Picture 2" descr="Forgiveness | Jesus praying, Pictures of jesus christ, Jesus pictures"/>
          <p:cNvPicPr>
            <a:picLocks noChangeAspect="1" noChangeArrowheads="1"/>
          </p:cNvPicPr>
          <p:nvPr/>
        </p:nvPicPr>
        <p:blipFill>
          <a:blip r:embed="rId3"/>
          <a:srcRect/>
          <a:stretch>
            <a:fillRect/>
          </a:stretch>
        </p:blipFill>
        <p:spPr bwMode="auto">
          <a:xfrm>
            <a:off x="6435850" y="0"/>
            <a:ext cx="2708150" cy="2643182"/>
          </a:xfrm>
          <a:prstGeom prst="rect">
            <a:avLst/>
          </a:prstGeom>
          <a:ln>
            <a:noFill/>
          </a:ln>
          <a:effectLst>
            <a:softEdge rad="112500"/>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2000"/>
                                        <p:tgtEl>
                                          <p:spTgt spid="1026"/>
                                        </p:tgtEl>
                                      </p:cBhvr>
                                    </p:animEffect>
                                  </p:childTnLst>
                                </p:cTn>
                              </p:par>
                            </p:childTnLst>
                          </p:cTn>
                        </p:par>
                        <p:par>
                          <p:cTn id="11" fill="hold">
                            <p:stCondLst>
                              <p:cond delay="2000"/>
                            </p:stCondLst>
                            <p:childTnLst>
                              <p:par>
                                <p:cTn id="12" presetID="2" presetClass="entr" presetSubtype="4" fill="hold" nodeType="after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additive="base">
                                        <p:cTn id="1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3" end="3"/>
                                            </p:txEl>
                                          </p:spTgt>
                                        </p:tgtEl>
                                        <p:attrNameLst>
                                          <p:attrName>style.visibility</p:attrName>
                                        </p:attrNameLst>
                                      </p:cBhvr>
                                      <p:to>
                                        <p:strVal val="visible"/>
                                      </p:to>
                                    </p:set>
                                    <p:anim calcmode="lin" valueType="num">
                                      <p:cBhvr additive="base">
                                        <p:cTn id="24"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6" presetID="10" presetClass="entr" presetSubtype="0"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17</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71421"/>
            <a:ext cx="8964612" cy="1071563"/>
          </a:xfrm>
        </p:spPr>
        <p:txBody>
          <a:bodyPr/>
          <a:lstStyle/>
          <a:p>
            <a:pPr eaLnBrk="1" hangingPunct="1"/>
            <a:r>
              <a:rPr lang="lv-LV" sz="3600" b="1" dirty="0" smtClean="0"/>
              <a:t>Jņ.17:20-26 Kristiešu vienotība</a:t>
            </a:r>
          </a:p>
        </p:txBody>
      </p:sp>
      <p:pic>
        <p:nvPicPr>
          <p:cNvPr id="3075" name="Picture 3" descr="DOVE019"/>
          <p:cNvPicPr>
            <a:picLocks noChangeAspect="1" noChangeArrowheads="1"/>
          </p:cNvPicPr>
          <p:nvPr/>
        </p:nvPicPr>
        <p:blipFill>
          <a:blip r:embed="rId2"/>
          <a:srcRect/>
          <a:stretch>
            <a:fillRect/>
          </a:stretch>
        </p:blipFill>
        <p:spPr bwMode="auto">
          <a:xfrm>
            <a:off x="-17463" y="-71462"/>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835486"/>
            <a:ext cx="9144000" cy="6093976"/>
          </a:xfrm>
          <a:prstGeom prst="rect">
            <a:avLst/>
          </a:prstGeom>
          <a:noFill/>
          <a:ln w="9525">
            <a:noFill/>
            <a:miter lim="800000"/>
            <a:headEnd/>
            <a:tailEnd/>
          </a:ln>
        </p:spPr>
        <p:txBody>
          <a:bodyPr>
            <a:spAutoFit/>
          </a:bodyPr>
          <a:lstStyle/>
          <a:p>
            <a:pPr algn="just"/>
            <a:r>
              <a:rPr lang="lv-LV" sz="2600" baseline="30000" dirty="0" smtClean="0"/>
              <a:t>20</a:t>
            </a:r>
            <a:r>
              <a:rPr lang="lv-LV" sz="2600" dirty="0" smtClean="0"/>
              <a:t> Es nelūdzu par viņiem vien, bet arī par tiem, kas tic uz mani caur viņu vārdiem, </a:t>
            </a:r>
            <a:r>
              <a:rPr lang="lv-LV" sz="2600" baseline="30000" dirty="0" smtClean="0"/>
              <a:t>21</a:t>
            </a:r>
            <a:r>
              <a:rPr lang="lv-LV" sz="2600" dirty="0" smtClean="0"/>
              <a:t> lai visi būtu viens, itin kā tu, Tēvs, manī un es tevī, tā lai arī viņi būtu mūsos; lai pasaule ticētu, ka tu mani esi sūtījis. </a:t>
            </a:r>
            <a:r>
              <a:rPr lang="lv-LV" sz="2600" baseline="30000" dirty="0" smtClean="0"/>
              <a:t>22</a:t>
            </a:r>
            <a:r>
              <a:rPr lang="lv-LV" sz="2600" dirty="0" smtClean="0"/>
              <a:t> Un to godību, ko tu man esi devis, es esmu devis viņiem, lai viņi būtu viens, tāpat kā mēs esam viens. </a:t>
            </a:r>
            <a:r>
              <a:rPr lang="lv-LV" sz="2600" baseline="30000" dirty="0" smtClean="0"/>
              <a:t>23</a:t>
            </a:r>
            <a:r>
              <a:rPr lang="lv-LV" sz="2600" dirty="0" smtClean="0"/>
              <a:t> Es viņos un tu manī, lai viņi ir pilnīgi vienībā, lai pasaule atzītu, ka tu esi sūtījis mani un esi viņus mīlējis, tāpat kā mani esi mīlējis. </a:t>
            </a:r>
            <a:r>
              <a:rPr lang="lv-LV" sz="2600" baseline="30000" dirty="0" smtClean="0"/>
              <a:t>24</a:t>
            </a:r>
            <a:r>
              <a:rPr lang="lv-LV" sz="2600" dirty="0" smtClean="0"/>
              <a:t> Tēvs! Es gribu, lai tur, kur esmu es, ar mani būtu arī tie, ko tu man esi devis, lai tie redzētu manu godību, ko tu man esi devis, tādēļ ka jau pirms pasaules radīšanas tu mani esi mīlējis. </a:t>
            </a:r>
            <a:r>
              <a:rPr lang="lv-LV" sz="2600" baseline="30000" dirty="0" smtClean="0"/>
              <a:t>25</a:t>
            </a:r>
            <a:r>
              <a:rPr lang="lv-LV" sz="2600" dirty="0" smtClean="0"/>
              <a:t> Taisnais Tēvs! Pasaule tevi nav pazinusi, bet es tevi esmu atzinis, un tie ir atzinuši, ka tu mani esi sūtījis. </a:t>
            </a:r>
            <a:r>
              <a:rPr lang="lv-LV" sz="2600" baseline="30000" dirty="0" smtClean="0"/>
              <a:t>26</a:t>
            </a:r>
            <a:r>
              <a:rPr lang="lv-LV" sz="2600" dirty="0" smtClean="0"/>
              <a:t> Un es esmu darījis zināmu viņiem tavu vārdu un darīšu to zināmu, lai mīlestība, ar kuru tu mani esi mīlējis, būtu viņos un arī es būtu viņos.”</a:t>
            </a:r>
          </a:p>
        </p:txBody>
      </p:sp>
      <p:sp>
        <p:nvSpPr>
          <p:cNvPr id="6" name="Text Box 6"/>
          <p:cNvSpPr txBox="1">
            <a:spLocks noChangeArrowheads="1"/>
          </p:cNvSpPr>
          <p:nvPr/>
        </p:nvSpPr>
        <p:spPr bwMode="auto">
          <a:xfrm>
            <a:off x="7429520" y="0"/>
            <a:ext cx="1714480" cy="400110"/>
          </a:xfrm>
          <a:prstGeom prst="rect">
            <a:avLst/>
          </a:prstGeom>
          <a:noFill/>
          <a:ln w="9525">
            <a:noFill/>
            <a:miter lim="800000"/>
            <a:headEnd/>
            <a:tailEnd/>
          </a:ln>
        </p:spPr>
        <p:txBody>
          <a:bodyPr wrap="square">
            <a:spAutoFit/>
          </a:bodyPr>
          <a:lstStyle/>
          <a:p>
            <a:pPr>
              <a:spcBef>
                <a:spcPct val="50000"/>
              </a:spcBef>
            </a:pPr>
            <a:r>
              <a:rPr lang="lv-LV" sz="2000" dirty="0" smtClean="0"/>
              <a:t>7.feb.2021</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3</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3</a:t>
            </a:fld>
            <a:endParaRPr lang="lv-LV" sz="1400"/>
          </a:p>
        </p:txBody>
      </p:sp>
      <p:sp>
        <p:nvSpPr>
          <p:cNvPr id="62466" name="Rectangle 2"/>
          <p:cNvSpPr>
            <a:spLocks noChangeArrowheads="1"/>
          </p:cNvSpPr>
          <p:nvPr/>
        </p:nvSpPr>
        <p:spPr bwMode="auto">
          <a:xfrm>
            <a:off x="0" y="0"/>
            <a:ext cx="6429388" cy="646331"/>
          </a:xfrm>
          <a:prstGeom prst="rect">
            <a:avLst/>
          </a:prstGeom>
          <a:noFill/>
          <a:ln w="9525">
            <a:noFill/>
            <a:miter lim="800000"/>
            <a:headEnd/>
            <a:tailEnd/>
          </a:ln>
          <a:effectLst/>
        </p:spPr>
        <p:txBody>
          <a:bodyPr wrap="square">
            <a:spAutoFit/>
          </a:bodyPr>
          <a:lstStyle/>
          <a:p>
            <a:pPr algn="ctr" eaLnBrk="0" fontAlgn="auto" hangingPunct="0">
              <a:spcBef>
                <a:spcPts val="0"/>
              </a:spcBef>
              <a:spcAft>
                <a:spcPts val="0"/>
              </a:spcAft>
              <a:defRPr/>
            </a:pPr>
            <a:r>
              <a:rPr lang="lv-LV" sz="3600" b="1" dirty="0" smtClean="0">
                <a:cs typeface="Arial" charset="0"/>
              </a:rPr>
              <a:t>Jņ.17:20-26 Jēzus lūgšana</a:t>
            </a:r>
            <a:endParaRPr lang="lv-LV" sz="3600" b="1" dirty="0">
              <a:latin typeface="+mj-lt"/>
              <a:ea typeface="+mj-ea"/>
              <a:cs typeface="+mj-cs"/>
            </a:endParaRPr>
          </a:p>
        </p:txBody>
      </p:sp>
      <p:sp>
        <p:nvSpPr>
          <p:cNvPr id="7" name="Rectangle 6"/>
          <p:cNvSpPr>
            <a:spLocks noChangeArrowheads="1"/>
          </p:cNvSpPr>
          <p:nvPr/>
        </p:nvSpPr>
        <p:spPr bwMode="auto">
          <a:xfrm>
            <a:off x="0" y="714356"/>
            <a:ext cx="7858148" cy="6278642"/>
          </a:xfrm>
          <a:prstGeom prst="rect">
            <a:avLst/>
          </a:prstGeom>
          <a:noFill/>
          <a:ln w="9525">
            <a:noFill/>
            <a:miter lim="800000"/>
            <a:headEnd/>
            <a:tailEnd/>
          </a:ln>
        </p:spPr>
        <p:txBody>
          <a:bodyPr wrap="square">
            <a:spAutoFit/>
          </a:bodyPr>
          <a:lstStyle/>
          <a:p>
            <a:r>
              <a:rPr lang="lv-LV" sz="2800" dirty="0" smtClean="0"/>
              <a:t>Jēzus lūdza Dievu par 2 lietām:</a:t>
            </a:r>
            <a:endParaRPr lang="en-US" sz="2800" dirty="0" smtClean="0"/>
          </a:p>
          <a:p>
            <a:r>
              <a:rPr lang="lv-LV" sz="1000" dirty="0" smtClean="0"/>
              <a:t> </a:t>
            </a:r>
            <a:endParaRPr lang="en-US" sz="1000" dirty="0" smtClean="0"/>
          </a:p>
          <a:p>
            <a:pPr lvl="0">
              <a:buFont typeface="Arial" pitchFamily="34" charset="0"/>
              <a:buChar char="•"/>
            </a:pPr>
            <a:r>
              <a:rPr lang="lv-LV" sz="2800" dirty="0" smtClean="0"/>
              <a:t>Par savu </a:t>
            </a:r>
            <a:r>
              <a:rPr lang="lv-LV" sz="2800" b="1" dirty="0" smtClean="0"/>
              <a:t>mācekļu vienotību ar Dievu</a:t>
            </a:r>
            <a:endParaRPr lang="en-US" sz="2800" b="1" dirty="0" smtClean="0"/>
          </a:p>
          <a:p>
            <a:pPr lvl="0">
              <a:buFont typeface="Arial" pitchFamily="34" charset="0"/>
              <a:buChar char="•"/>
            </a:pPr>
            <a:r>
              <a:rPr lang="lv-LV" sz="2800" dirty="0" smtClean="0"/>
              <a:t>Par viņu </a:t>
            </a:r>
            <a:r>
              <a:rPr lang="lv-LV" sz="2800" b="1" dirty="0" smtClean="0"/>
              <a:t>vienotību savā starpā</a:t>
            </a:r>
            <a:r>
              <a:rPr lang="lv-LV" sz="2800" dirty="0" smtClean="0"/>
              <a:t>.</a:t>
            </a:r>
            <a:endParaRPr lang="en-US" sz="2800" dirty="0" smtClean="0"/>
          </a:p>
          <a:p>
            <a:r>
              <a:rPr lang="lv-LV" sz="2800" dirty="0" smtClean="0"/>
              <a:t> </a:t>
            </a:r>
            <a:endParaRPr lang="en-US" sz="2800" dirty="0" smtClean="0"/>
          </a:p>
          <a:p>
            <a:r>
              <a:rPr lang="lv-LV" sz="2800" dirty="0" smtClean="0"/>
              <a:t>Un nav tā, ka Jēzus tikai lūdzās par šīm divām lietām. Viņš atdeva dzīvību, lai šīs lietas kļūtu iespējamas.</a:t>
            </a:r>
            <a:endParaRPr lang="en-US" sz="2800" dirty="0" smtClean="0"/>
          </a:p>
          <a:p>
            <a:r>
              <a:rPr lang="lv-LV" sz="2800" dirty="0" smtClean="0"/>
              <a:t> </a:t>
            </a:r>
            <a:endParaRPr lang="en-US" sz="2800" dirty="0" smtClean="0"/>
          </a:p>
          <a:p>
            <a:r>
              <a:rPr lang="lv-LV" sz="2800" b="1" i="1" dirty="0" smtClean="0"/>
              <a:t>Runa ir par Dieva valstību, kas tiek atkal iedibināta un atjaunota!</a:t>
            </a:r>
            <a:endParaRPr lang="en-US" sz="2800" dirty="0" smtClean="0"/>
          </a:p>
          <a:p>
            <a:r>
              <a:rPr lang="lv-LV" sz="2800" dirty="0" smtClean="0"/>
              <a:t> </a:t>
            </a:r>
            <a:endParaRPr lang="en-US" sz="2800" dirty="0" smtClean="0"/>
          </a:p>
          <a:p>
            <a:r>
              <a:rPr lang="lv-LV" sz="2800" dirty="0" smtClean="0"/>
              <a:t>Viengabalainība un vienotība, par ko Jēzus atdeva savu dzīvību, ir daļa no šīs atjaunotnes, un atspulgs tam ir arī Baznīcā, Viņa miesā.</a:t>
            </a:r>
            <a:endParaRPr lang="en-US" sz="2800" dirty="0"/>
          </a:p>
        </p:txBody>
      </p:sp>
      <p:pic>
        <p:nvPicPr>
          <p:cNvPr id="1026" name="Picture 2" descr="Forgiveness | Jesus praying, Pictures of jesus christ, Jesus pictures"/>
          <p:cNvPicPr>
            <a:picLocks noChangeAspect="1" noChangeArrowheads="1"/>
          </p:cNvPicPr>
          <p:nvPr/>
        </p:nvPicPr>
        <p:blipFill>
          <a:blip r:embed="rId2"/>
          <a:srcRect/>
          <a:stretch>
            <a:fillRect/>
          </a:stretch>
        </p:blipFill>
        <p:spPr bwMode="auto">
          <a:xfrm>
            <a:off x="6435850" y="0"/>
            <a:ext cx="2708150" cy="2643182"/>
          </a:xfrm>
          <a:prstGeom prst="rect">
            <a:avLst/>
          </a:prstGeom>
          <a:ln>
            <a:noFill/>
          </a:ln>
          <a:effectLst>
            <a:softEdge rad="112500"/>
          </a:effectLst>
        </p:spPr>
      </p:pic>
      <p:pic>
        <p:nvPicPr>
          <p:cNvPr id="8" name="Picture 4" descr="Attēlu rezultāti vaicājumam “christian unity”"/>
          <p:cNvPicPr>
            <a:picLocks noChangeAspect="1" noChangeArrowheads="1"/>
          </p:cNvPicPr>
          <p:nvPr/>
        </p:nvPicPr>
        <p:blipFill>
          <a:blip r:embed="rId3"/>
          <a:srcRect l="25313" t="19688" r="25937" b="20312"/>
          <a:stretch>
            <a:fillRect/>
          </a:stretch>
        </p:blipFill>
        <p:spPr bwMode="auto">
          <a:xfrm>
            <a:off x="6840520" y="3429000"/>
            <a:ext cx="2160635" cy="2714644"/>
          </a:xfrm>
          <a:prstGeom prst="ellipse">
            <a:avLst/>
          </a:prstGeom>
          <a:ln>
            <a:noFill/>
          </a:ln>
          <a:effectLst>
            <a:softEdge rad="112500"/>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2000"/>
                                        <p:tgtEl>
                                          <p:spTgt spid="1026"/>
                                        </p:tgtEl>
                                      </p:cBhvr>
                                    </p:animEffect>
                                  </p:childTnLst>
                                </p:cTn>
                              </p:par>
                            </p:childTnLst>
                          </p:cTn>
                        </p:par>
                        <p:par>
                          <p:cTn id="11" fill="hold">
                            <p:stCondLst>
                              <p:cond delay="2000"/>
                            </p:stCondLst>
                            <p:childTnLst>
                              <p:par>
                                <p:cTn id="12" presetID="2" presetClass="entr" presetSubtype="4" fill="hold" nodeType="after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additive="base">
                                        <p:cTn id="1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3" end="3"/>
                                            </p:txEl>
                                          </p:spTgt>
                                        </p:tgtEl>
                                        <p:attrNameLst>
                                          <p:attrName>style.visibility</p:attrName>
                                        </p:attrNameLst>
                                      </p:cBhvr>
                                      <p:to>
                                        <p:strVal val="visible"/>
                                      </p:to>
                                    </p:set>
                                    <p:anim calcmode="lin" valueType="num">
                                      <p:cBhvr additive="base">
                                        <p:cTn id="24"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anim calcmode="lin" valueType="num">
                                      <p:cBhvr additive="base">
                                        <p:cTn id="2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1" fill="hold">
                            <p:stCondLst>
                              <p:cond delay="4000"/>
                            </p:stCondLst>
                            <p:childTnLst>
                              <p:par>
                                <p:cTn id="32" presetID="2" presetClass="entr" presetSubtype="4" fill="hold" nodeType="afterEffect">
                                  <p:stCondLst>
                                    <p:cond delay="0"/>
                                  </p:stCondLst>
                                  <p:childTnLst>
                                    <p:set>
                                      <p:cBhvr>
                                        <p:cTn id="33" dur="1" fill="hold">
                                          <p:stCondLst>
                                            <p:cond delay="0"/>
                                          </p:stCondLst>
                                        </p:cTn>
                                        <p:tgtEl>
                                          <p:spTgt spid="7">
                                            <p:txEl>
                                              <p:pRg st="7" end="7"/>
                                            </p:txEl>
                                          </p:spTgt>
                                        </p:tgtEl>
                                        <p:attrNameLst>
                                          <p:attrName>style.visibility</p:attrName>
                                        </p:attrNameLst>
                                      </p:cBhvr>
                                      <p:to>
                                        <p:strVal val="visible"/>
                                      </p:to>
                                    </p:set>
                                    <p:anim calcmode="lin" valueType="num">
                                      <p:cBhvr additive="base">
                                        <p:cTn id="34"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par>
                          <p:cTn id="36" fill="hold">
                            <p:stCondLst>
                              <p:cond delay="4500"/>
                            </p:stCondLst>
                            <p:childTnLst>
                              <p:par>
                                <p:cTn id="37" presetID="2" presetClass="entr" presetSubtype="4" fill="hold" nodeType="afterEffect">
                                  <p:stCondLst>
                                    <p:cond delay="0"/>
                                  </p:stCondLst>
                                  <p:childTnLst>
                                    <p:set>
                                      <p:cBhvr>
                                        <p:cTn id="38" dur="1" fill="hold">
                                          <p:stCondLst>
                                            <p:cond delay="0"/>
                                          </p:stCondLst>
                                        </p:cTn>
                                        <p:tgtEl>
                                          <p:spTgt spid="7">
                                            <p:txEl>
                                              <p:pRg st="9" end="9"/>
                                            </p:txEl>
                                          </p:spTgt>
                                        </p:tgtEl>
                                        <p:attrNameLst>
                                          <p:attrName>style.visibility</p:attrName>
                                        </p:attrNameLst>
                                      </p:cBhvr>
                                      <p:to>
                                        <p:strVal val="visible"/>
                                      </p:to>
                                    </p:set>
                                    <p:anim calcmode="lin" valueType="num">
                                      <p:cBhvr additive="base">
                                        <p:cTn id="39"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9" end="9"/>
                                            </p:txEl>
                                          </p:spTgt>
                                        </p:tgtEl>
                                        <p:attrNameLst>
                                          <p:attrName>ppt_y</p:attrName>
                                        </p:attrNameLst>
                                      </p:cBhvr>
                                      <p:tavLst>
                                        <p:tav tm="0">
                                          <p:val>
                                            <p:strVal val="1+#ppt_h/2"/>
                                          </p:val>
                                        </p:tav>
                                        <p:tav tm="100000">
                                          <p:val>
                                            <p:strVal val="#ppt_y"/>
                                          </p:val>
                                        </p:tav>
                                      </p:tavLst>
                                    </p:anim>
                                  </p:childTnLst>
                                </p:cTn>
                              </p:par>
                              <p:par>
                                <p:cTn id="41" presetID="10" presetClass="entr" presetSubtype="0" fill="hold"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4</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4</a:t>
            </a:fld>
            <a:endParaRPr lang="lv-LV" sz="1400"/>
          </a:p>
        </p:txBody>
      </p:sp>
      <p:sp>
        <p:nvSpPr>
          <p:cNvPr id="62466" name="Rectangle 2"/>
          <p:cNvSpPr>
            <a:spLocks noChangeArrowheads="1"/>
          </p:cNvSpPr>
          <p:nvPr/>
        </p:nvSpPr>
        <p:spPr bwMode="auto">
          <a:xfrm>
            <a:off x="0" y="0"/>
            <a:ext cx="7358082" cy="1323439"/>
          </a:xfrm>
          <a:prstGeom prst="rect">
            <a:avLst/>
          </a:prstGeom>
          <a:noFill/>
          <a:ln w="9525">
            <a:noFill/>
            <a:miter lim="800000"/>
            <a:headEnd/>
            <a:tailEnd/>
          </a:ln>
          <a:effectLst/>
        </p:spPr>
        <p:txBody>
          <a:bodyPr wrap="square">
            <a:spAutoFit/>
          </a:bodyPr>
          <a:lstStyle/>
          <a:p>
            <a:pPr algn="ctr"/>
            <a:r>
              <a:rPr lang="lv-LV" sz="4000" b="1" dirty="0" smtClean="0"/>
              <a:t>Pāvils un Pēteris šo patiesību apstiprina šādās rakstvietās:</a:t>
            </a:r>
            <a:endParaRPr lang="en-US" sz="4000" b="1" dirty="0"/>
          </a:p>
        </p:txBody>
      </p:sp>
      <p:sp>
        <p:nvSpPr>
          <p:cNvPr id="7" name="Rectangle 6"/>
          <p:cNvSpPr>
            <a:spLocks noChangeArrowheads="1"/>
          </p:cNvSpPr>
          <p:nvPr/>
        </p:nvSpPr>
        <p:spPr bwMode="auto">
          <a:xfrm>
            <a:off x="0" y="1285860"/>
            <a:ext cx="9144000" cy="5701561"/>
          </a:xfrm>
          <a:prstGeom prst="rect">
            <a:avLst/>
          </a:prstGeom>
          <a:noFill/>
          <a:ln w="9525">
            <a:noFill/>
            <a:miter lim="800000"/>
            <a:headEnd/>
            <a:tailEnd/>
          </a:ln>
        </p:spPr>
        <p:txBody>
          <a:bodyPr wrap="square">
            <a:spAutoFit/>
          </a:bodyPr>
          <a:lstStyle/>
          <a:p>
            <a:pPr>
              <a:lnSpc>
                <a:spcPct val="150000"/>
              </a:lnSpc>
              <a:buFont typeface="Arial" pitchFamily="34" charset="0"/>
              <a:buChar char="•"/>
            </a:pPr>
            <a:r>
              <a:rPr lang="lv-LV" sz="2700" dirty="0" smtClean="0"/>
              <a:t>1. Kor.1:10 “</a:t>
            </a:r>
            <a:r>
              <a:rPr lang="lv-LV" sz="2700" i="1" dirty="0" smtClean="0"/>
              <a:t>Brāļi, es aicinu jūs mūsu Kunga Jēzus Kristus vārdā, esiet visi vienoti, lai starp jums nav šķelšanās, bet lai jūs būtu </a:t>
            </a:r>
            <a:r>
              <a:rPr lang="lv-LV" sz="2700" b="1" i="1" dirty="0" smtClean="0"/>
              <a:t>saliedēti vienprātībā </a:t>
            </a:r>
            <a:r>
              <a:rPr lang="lv-LV" sz="2700" i="1" dirty="0" smtClean="0"/>
              <a:t>un </a:t>
            </a:r>
            <a:r>
              <a:rPr lang="lv-LV" sz="2700" b="1" i="1" dirty="0" smtClean="0"/>
              <a:t>kopīgā atziņā</a:t>
            </a:r>
            <a:r>
              <a:rPr lang="lv-LV" sz="2700" dirty="0" smtClean="0"/>
              <a:t>.”</a:t>
            </a:r>
            <a:endParaRPr lang="en-US" sz="2700" dirty="0" smtClean="0"/>
          </a:p>
          <a:p>
            <a:pPr>
              <a:lnSpc>
                <a:spcPct val="150000"/>
              </a:lnSpc>
              <a:buFont typeface="Arial" pitchFamily="34" charset="0"/>
              <a:buChar char="•"/>
            </a:pPr>
            <a:r>
              <a:rPr lang="lv-LV" sz="2700" dirty="0" smtClean="0"/>
              <a:t>Rom.15:5-6 “</a:t>
            </a:r>
            <a:r>
              <a:rPr lang="lv-LV" sz="2700" i="1" dirty="0" smtClean="0"/>
              <a:t>Bet izturības un mierinājuma Dievs lai dod jums savstarpēju vienprātību, kas pamatota Kristū Jēzū, tā ka jūs </a:t>
            </a:r>
            <a:r>
              <a:rPr lang="lv-LV" sz="2700" b="1" i="1" dirty="0" smtClean="0"/>
              <a:t>vienprātīgi vienā mutē pagodinātu Dievu </a:t>
            </a:r>
            <a:r>
              <a:rPr lang="lv-LV" sz="2700" i="1" dirty="0" smtClean="0"/>
              <a:t>un mūsu Kunga Jēzus Kristus Tēvu</a:t>
            </a:r>
            <a:r>
              <a:rPr lang="lv-LV" sz="2700" dirty="0" smtClean="0"/>
              <a:t>.”</a:t>
            </a:r>
          </a:p>
          <a:p>
            <a:pPr>
              <a:lnSpc>
                <a:spcPct val="150000"/>
              </a:lnSpc>
              <a:buFont typeface="Arial" pitchFamily="34" charset="0"/>
              <a:buChar char="•"/>
            </a:pPr>
            <a:r>
              <a:rPr lang="lv-LV" sz="2700" dirty="0" smtClean="0"/>
              <a:t>1. Pēt.3:8 “</a:t>
            </a:r>
            <a:r>
              <a:rPr lang="lv-LV" sz="2700" i="1" dirty="0" smtClean="0"/>
              <a:t>Un beidzot esiet visi </a:t>
            </a:r>
            <a:r>
              <a:rPr lang="lv-LV" sz="2700" b="1" i="1" dirty="0" smtClean="0"/>
              <a:t>vienprātīgi</a:t>
            </a:r>
            <a:r>
              <a:rPr lang="lv-LV" sz="2700" i="1" dirty="0" smtClean="0"/>
              <a:t>, pilni līdzjūtības, brāļu mīlestības, sirds iejūtības, pazemība</a:t>
            </a:r>
            <a:r>
              <a:rPr lang="lv-LV" sz="2700" dirty="0" smtClean="0"/>
              <a:t>”</a:t>
            </a:r>
            <a:endParaRPr lang="en-US" sz="2700" dirty="0"/>
          </a:p>
        </p:txBody>
      </p:sp>
      <p:pic>
        <p:nvPicPr>
          <p:cNvPr id="30721" name="Picture 1"/>
          <p:cNvPicPr>
            <a:picLocks noChangeAspect="1" noChangeArrowheads="1"/>
          </p:cNvPicPr>
          <p:nvPr/>
        </p:nvPicPr>
        <p:blipFill>
          <a:blip r:embed="rId2" cstate="print"/>
          <a:srcRect/>
          <a:stretch>
            <a:fillRect/>
          </a:stretch>
        </p:blipFill>
        <p:spPr bwMode="auto">
          <a:xfrm>
            <a:off x="7215206" y="0"/>
            <a:ext cx="1857388" cy="1428736"/>
          </a:xfrm>
          <a:prstGeom prst="rect">
            <a:avLst/>
          </a:prstGeom>
          <a:ln>
            <a:noFill/>
          </a:ln>
          <a:effectLst>
            <a:softEdge rad="112500"/>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par>
                                <p:cTn id="8" presetID="10" presetClass="entr" presetSubtype="0" fill="hold" nodeType="withEffect">
                                  <p:stCondLst>
                                    <p:cond delay="0"/>
                                  </p:stCondLst>
                                  <p:childTnLst>
                                    <p:set>
                                      <p:cBhvr>
                                        <p:cTn id="9" dur="1" fill="hold">
                                          <p:stCondLst>
                                            <p:cond delay="0"/>
                                          </p:stCondLst>
                                        </p:cTn>
                                        <p:tgtEl>
                                          <p:spTgt spid="30721"/>
                                        </p:tgtEl>
                                        <p:attrNameLst>
                                          <p:attrName>style.visibility</p:attrName>
                                        </p:attrNameLst>
                                      </p:cBhvr>
                                      <p:to>
                                        <p:strVal val="visible"/>
                                      </p:to>
                                    </p:set>
                                    <p:animEffect transition="in" filter="fade">
                                      <p:cBhvr>
                                        <p:cTn id="10" dur="2000"/>
                                        <p:tgtEl>
                                          <p:spTgt spid="30721"/>
                                        </p:tgtEl>
                                      </p:cBhvr>
                                    </p:animEffect>
                                  </p:childTnLst>
                                </p:cTn>
                              </p:par>
                            </p:childTnLst>
                          </p:cTn>
                        </p:par>
                        <p:par>
                          <p:cTn id="11" fill="hold">
                            <p:stCondLst>
                              <p:cond delay="2000"/>
                            </p:stCondLst>
                            <p:childTnLst>
                              <p:par>
                                <p:cTn id="12" presetID="2" presetClass="entr" presetSubtype="4" fill="hold" nodeType="after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additive="base">
                                        <p:cTn id="1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additive="base">
                                        <p:cTn id="1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 calcmode="lin" valueType="num">
                                      <p:cBhvr additive="base">
                                        <p:cTn id="2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792150"/>
            <a:ext cx="9144000" cy="850900"/>
          </a:xfrm>
        </p:spPr>
        <p:txBody>
          <a:bodyPr/>
          <a:lstStyle/>
          <a:p>
            <a:pPr eaLnBrk="1" hangingPunct="1"/>
            <a:r>
              <a:rPr lang="lv-LV" sz="4000" b="1" dirty="0" smtClean="0">
                <a:solidFill>
                  <a:schemeClr val="tx1"/>
                </a:solidFill>
              </a:rPr>
              <a:t>Kāpēc kristiešu vienotība ir svarīga?</a:t>
            </a:r>
          </a:p>
        </p:txBody>
      </p:sp>
      <p:sp>
        <p:nvSpPr>
          <p:cNvPr id="7" name="Rectangle 6"/>
          <p:cNvSpPr>
            <a:spLocks noChangeArrowheads="1"/>
          </p:cNvSpPr>
          <p:nvPr/>
        </p:nvSpPr>
        <p:spPr bwMode="auto">
          <a:xfrm>
            <a:off x="0" y="1571612"/>
            <a:ext cx="6643702" cy="5262979"/>
          </a:xfrm>
          <a:prstGeom prst="rect">
            <a:avLst/>
          </a:prstGeom>
          <a:noFill/>
          <a:ln w="9525">
            <a:noFill/>
            <a:miter lim="800000"/>
            <a:headEnd/>
            <a:tailEnd/>
          </a:ln>
        </p:spPr>
        <p:txBody>
          <a:bodyPr wrap="square">
            <a:spAutoFit/>
          </a:bodyPr>
          <a:lstStyle/>
          <a:p>
            <a:pPr>
              <a:buFontTx/>
              <a:buChar char="•"/>
            </a:pPr>
            <a:r>
              <a:rPr lang="lv-LV" sz="2800" dirty="0" smtClean="0"/>
              <a:t>Šī ir </a:t>
            </a:r>
            <a:r>
              <a:rPr lang="lv-LV" sz="2800" b="1" dirty="0" smtClean="0"/>
              <a:t>Jēzus lūgšana pēdējo vakariņu laikā</a:t>
            </a:r>
            <a:r>
              <a:rPr lang="lv-LV" sz="2800" dirty="0" smtClean="0"/>
              <a:t> “</a:t>
            </a:r>
            <a:r>
              <a:rPr lang="lv-LV" sz="2800" i="1" dirty="0" smtClean="0"/>
              <a:t>Lai visi būtu viens</a:t>
            </a:r>
            <a:r>
              <a:rPr lang="lv-LV" sz="2800" dirty="0" smtClean="0"/>
              <a:t>” </a:t>
            </a:r>
          </a:p>
          <a:p>
            <a:pPr>
              <a:buFontTx/>
              <a:buChar char="•"/>
            </a:pPr>
            <a:r>
              <a:rPr lang="lv-LV" sz="2800" dirty="0" smtClean="0"/>
              <a:t>Jēzus, lūdz par savu </a:t>
            </a:r>
            <a:r>
              <a:rPr lang="lv-LV" sz="2800" b="1" dirty="0" smtClean="0"/>
              <a:t>sekotāju vienotību</a:t>
            </a:r>
            <a:r>
              <a:rPr lang="lv-LV" sz="2800" dirty="0" smtClean="0"/>
              <a:t> un arī par </a:t>
            </a:r>
            <a:r>
              <a:rPr lang="lv-LV" sz="2800" b="1" dirty="0" smtClean="0"/>
              <a:t>Baznīcas misijas sekmīgu izdošanos</a:t>
            </a:r>
            <a:r>
              <a:rPr lang="lv-LV" sz="2800" dirty="0" smtClean="0"/>
              <a:t> “</a:t>
            </a:r>
            <a:r>
              <a:rPr lang="lv-LV" sz="2800" i="1" dirty="0" smtClean="0"/>
              <a:t>lai pasaule ticētu, ka Tu Mani esi sūtījis</a:t>
            </a:r>
            <a:r>
              <a:rPr lang="lv-LV" sz="2800" dirty="0" smtClean="0"/>
              <a:t>”. </a:t>
            </a:r>
          </a:p>
          <a:p>
            <a:pPr>
              <a:buFontTx/>
              <a:buChar char="•"/>
            </a:pPr>
            <a:r>
              <a:rPr lang="lv-LV" sz="2800" dirty="0" smtClean="0"/>
              <a:t>Tātad Jēzus zināja, ka </a:t>
            </a:r>
            <a:r>
              <a:rPr lang="lv-LV" sz="2800" b="1" dirty="0" smtClean="0"/>
              <a:t>Baznīcas misionārais darbs</a:t>
            </a:r>
            <a:r>
              <a:rPr lang="lv-LV" sz="2800" dirty="0" smtClean="0"/>
              <a:t> var būt </a:t>
            </a:r>
            <a:r>
              <a:rPr lang="lv-LV" sz="2800" b="1" dirty="0" smtClean="0"/>
              <a:t>patiesi auglīgs</a:t>
            </a:r>
            <a:r>
              <a:rPr lang="lv-LV" sz="2800" dirty="0" smtClean="0"/>
              <a:t> tad, kad </a:t>
            </a:r>
            <a:r>
              <a:rPr lang="lv-LV" sz="2800" b="1" dirty="0" smtClean="0"/>
              <a:t>kristieši sludina Kristus Labo Vēsti vienprātībā</a:t>
            </a:r>
            <a:r>
              <a:rPr lang="lv-LV" sz="2800" dirty="0" smtClean="0"/>
              <a:t>.</a:t>
            </a:r>
          </a:p>
          <a:p>
            <a:pPr>
              <a:buFontTx/>
              <a:buChar char="•"/>
            </a:pPr>
            <a:r>
              <a:rPr lang="lv-LV" sz="2800" dirty="0" smtClean="0"/>
              <a:t>Tātad ir </a:t>
            </a:r>
            <a:r>
              <a:rPr lang="lv-LV" sz="2800" b="1" dirty="0" smtClean="0"/>
              <a:t>svarīgi</a:t>
            </a:r>
            <a:r>
              <a:rPr lang="lv-LV" sz="2800" dirty="0" smtClean="0"/>
              <a:t> arī mums </a:t>
            </a:r>
            <a:r>
              <a:rPr lang="lv-LV" sz="2800" b="1" dirty="0" smtClean="0"/>
              <a:t>šodien</a:t>
            </a:r>
            <a:r>
              <a:rPr lang="lv-LV" sz="2800" dirty="0" smtClean="0"/>
              <a:t> </a:t>
            </a:r>
            <a:r>
              <a:rPr lang="lv-LV" sz="2800" b="1" dirty="0" smtClean="0"/>
              <a:t>tiekties uz kristiešu vienprātību</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5</a:t>
            </a:fld>
            <a:endParaRPr lang="lv-LV" dirty="0" smtClean="0"/>
          </a:p>
        </p:txBody>
      </p:sp>
      <p:sp>
        <p:nvSpPr>
          <p:cNvPr id="5" name="Rectangle 4"/>
          <p:cNvSpPr/>
          <p:nvPr/>
        </p:nvSpPr>
        <p:spPr>
          <a:xfrm>
            <a:off x="0" y="0"/>
            <a:ext cx="9144000" cy="923330"/>
          </a:xfrm>
          <a:prstGeom prst="rect">
            <a:avLst/>
          </a:prstGeom>
        </p:spPr>
        <p:txBody>
          <a:bodyPr wrap="square">
            <a:spAutoFit/>
          </a:bodyPr>
          <a:lstStyle/>
          <a:p>
            <a:r>
              <a:rPr lang="lv-LV" sz="2700" i="1" baseline="30000" dirty="0" smtClean="0"/>
              <a:t>21</a:t>
            </a:r>
            <a:r>
              <a:rPr lang="lv-LV" sz="2700" i="1" dirty="0" smtClean="0"/>
              <a:t> lai visi būtu viens, itin kā tu, Tēvs, manī un es tevī, tā lai arī viņi būtu mūsos; lai pasaule ticētu, ka tu mani esi sūtījis.</a:t>
            </a:r>
            <a:endParaRPr lang="en-US" sz="2700" i="1" dirty="0"/>
          </a:p>
        </p:txBody>
      </p:sp>
      <p:pic>
        <p:nvPicPr>
          <p:cNvPr id="2" name="Picture 4" descr="Attēlu rezultāti vaicājumam “christian unity”"/>
          <p:cNvPicPr>
            <a:picLocks noChangeAspect="1" noChangeArrowheads="1"/>
          </p:cNvPicPr>
          <p:nvPr/>
        </p:nvPicPr>
        <p:blipFill>
          <a:blip r:embed="rId2"/>
          <a:srcRect l="25313" t="19688" r="25937" b="20312"/>
          <a:stretch>
            <a:fillRect/>
          </a:stretch>
        </p:blipFill>
        <p:spPr bwMode="auto">
          <a:xfrm>
            <a:off x="6215074" y="1571612"/>
            <a:ext cx="2786082" cy="4572032"/>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3"/>
                                        </p:tgtEl>
                                        <p:attrNameLst>
                                          <p:attrName>style.visibility</p:attrName>
                                        </p:attrNameLst>
                                      </p:cBhvr>
                                      <p:to>
                                        <p:strVal val="visible"/>
                                      </p:to>
                                    </p:set>
                                    <p:anim calcmode="lin" valueType="num">
                                      <p:cBhvr additive="base">
                                        <p:cTn id="12" dur="500" fill="hold"/>
                                        <p:tgtEl>
                                          <p:spTgt spid="10243"/>
                                        </p:tgtEl>
                                        <p:attrNameLst>
                                          <p:attrName>ppt_x</p:attrName>
                                        </p:attrNameLst>
                                      </p:cBhvr>
                                      <p:tavLst>
                                        <p:tav tm="0">
                                          <p:val>
                                            <p:strVal val="0-#ppt_w/2"/>
                                          </p:val>
                                        </p:tav>
                                        <p:tav tm="100000">
                                          <p:val>
                                            <p:strVal val="#ppt_x"/>
                                          </p:val>
                                        </p:tav>
                                      </p:tavLst>
                                    </p:anim>
                                    <p:anim calcmode="lin" valueType="num">
                                      <p:cBhvr additive="base">
                                        <p:cTn id="13" dur="500" fill="hold"/>
                                        <p:tgtEl>
                                          <p:spTgt spid="10243"/>
                                        </p:tgtEl>
                                        <p:attrNameLst>
                                          <p:attrName>ppt_y</p:attrName>
                                        </p:attrNameLst>
                                      </p:cBhvr>
                                      <p:tavLst>
                                        <p:tav tm="0">
                                          <p:val>
                                            <p:strVal val="#ppt_y"/>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2000"/>
                                        <p:tgtEl>
                                          <p:spTgt spid="2"/>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4000" b="1" dirty="0" smtClean="0">
                <a:solidFill>
                  <a:schemeClr val="tx1"/>
                </a:solidFill>
              </a:rPr>
              <a:t>Kristiešu vienotība pirmbaznīcā</a:t>
            </a:r>
          </a:p>
        </p:txBody>
      </p:sp>
      <p:sp>
        <p:nvSpPr>
          <p:cNvPr id="7" name="Rectangle 6"/>
          <p:cNvSpPr>
            <a:spLocks noChangeArrowheads="1"/>
          </p:cNvSpPr>
          <p:nvPr/>
        </p:nvSpPr>
        <p:spPr bwMode="auto">
          <a:xfrm>
            <a:off x="0" y="714356"/>
            <a:ext cx="7000892" cy="6124754"/>
          </a:xfrm>
          <a:prstGeom prst="rect">
            <a:avLst/>
          </a:prstGeom>
          <a:noFill/>
          <a:ln w="9525">
            <a:noFill/>
            <a:miter lim="800000"/>
            <a:headEnd/>
            <a:tailEnd/>
          </a:ln>
        </p:spPr>
        <p:txBody>
          <a:bodyPr wrap="square">
            <a:spAutoFit/>
          </a:bodyPr>
          <a:lstStyle/>
          <a:p>
            <a:pPr>
              <a:buFontTx/>
              <a:buChar char="•"/>
            </a:pPr>
            <a:r>
              <a:rPr lang="lv-LV" sz="2800" dirty="0" smtClean="0"/>
              <a:t>Mēs varam redzēt </a:t>
            </a:r>
            <a:r>
              <a:rPr lang="lv-LV" sz="2800" b="1" dirty="0" smtClean="0"/>
              <a:t>pirmbaznīcas evaņģelizacijas panākumus Apustuļu darbu grāmatā</a:t>
            </a:r>
            <a:r>
              <a:rPr lang="lv-LV" sz="2800" dirty="0" smtClean="0"/>
              <a:t>, kur ir teikts, ka </a:t>
            </a:r>
            <a:r>
              <a:rPr lang="lv-LV" sz="2800" b="1" dirty="0" smtClean="0"/>
              <a:t>visi  ticīgie bija </a:t>
            </a:r>
            <a:r>
              <a:rPr lang="lv-LV" sz="2800" dirty="0" smtClean="0"/>
              <a:t>“</a:t>
            </a:r>
            <a:r>
              <a:rPr lang="lv-LV" sz="2800" i="1" dirty="0" smtClean="0"/>
              <a:t>viena sirds un viena dvēsele</a:t>
            </a:r>
            <a:r>
              <a:rPr lang="lv-LV" sz="2800" b="1" dirty="0" smtClean="0"/>
              <a:t>”</a:t>
            </a:r>
            <a:r>
              <a:rPr lang="lv-LV" sz="2800" dirty="0" smtClean="0"/>
              <a:t> (Ap.d.2:44; 4:32),</a:t>
            </a:r>
          </a:p>
          <a:p>
            <a:pPr>
              <a:buFontTx/>
              <a:buChar char="•"/>
            </a:pPr>
            <a:r>
              <a:rPr lang="lv-LV" sz="2800" b="1" dirty="0" smtClean="0"/>
              <a:t>Mācekļi</a:t>
            </a:r>
            <a:r>
              <a:rPr lang="lv-LV" sz="2800" dirty="0" smtClean="0"/>
              <a:t> ar </a:t>
            </a:r>
            <a:r>
              <a:rPr lang="lv-LV" sz="2800" b="1" dirty="0" smtClean="0"/>
              <a:t>lielu spēku apliecināja Kunga augšāmcelšanos </a:t>
            </a:r>
            <a:r>
              <a:rPr lang="lv-LV" sz="2800" dirty="0" smtClean="0"/>
              <a:t>(Ap.d.4:33), </a:t>
            </a:r>
          </a:p>
          <a:p>
            <a:pPr>
              <a:buFontTx/>
              <a:buChar char="•"/>
            </a:pPr>
            <a:r>
              <a:rPr lang="lv-LV" sz="2800" dirty="0" smtClean="0"/>
              <a:t>Visi </a:t>
            </a:r>
            <a:r>
              <a:rPr lang="lv-LV" sz="2800" b="1" dirty="0" smtClean="0"/>
              <a:t>kopā slavēja Dievu</a:t>
            </a:r>
            <a:r>
              <a:rPr lang="lv-LV" sz="2800" dirty="0" smtClean="0"/>
              <a:t>, bija </a:t>
            </a:r>
            <a:r>
              <a:rPr lang="lv-LV" sz="2800" b="1" dirty="0" smtClean="0"/>
              <a:t>tautā ieredzēti </a:t>
            </a:r>
            <a:r>
              <a:rPr lang="lv-LV" sz="2800" dirty="0" smtClean="0"/>
              <a:t>un viņiem </a:t>
            </a:r>
            <a:r>
              <a:rPr lang="lv-LV" sz="2800" b="1" dirty="0" smtClean="0"/>
              <a:t>arvien pievienojās jauni Kristus sekotāji </a:t>
            </a:r>
            <a:r>
              <a:rPr lang="lv-LV" sz="2800" dirty="0" smtClean="0"/>
              <a:t>(Ap.d.2:46 –47). </a:t>
            </a:r>
          </a:p>
          <a:p>
            <a:pPr>
              <a:buFontTx/>
              <a:buChar char="•"/>
            </a:pPr>
            <a:r>
              <a:rPr lang="lv-LV" sz="2800" b="1" dirty="0" smtClean="0"/>
              <a:t>Kristiešus apbrīnoja </a:t>
            </a:r>
            <a:r>
              <a:rPr lang="lv-LV" sz="2800" dirty="0" smtClean="0"/>
              <a:t>viņu </a:t>
            </a:r>
            <a:r>
              <a:rPr lang="lv-LV" sz="2800" b="1" dirty="0" smtClean="0"/>
              <a:t>savstarpējās mīlestības dēļ</a:t>
            </a:r>
            <a:r>
              <a:rPr lang="lv-LV" sz="2800" dirty="0" smtClean="0"/>
              <a:t>: “</a:t>
            </a:r>
            <a:r>
              <a:rPr lang="lv-LV" sz="2800" i="1" dirty="0" smtClean="0"/>
              <a:t>Lūk, kā viņi mīl viens otru!</a:t>
            </a:r>
            <a:r>
              <a:rPr lang="lv-LV" sz="2800" dirty="0" smtClean="0"/>
              <a:t>”, tā par kristiešiem rakstīja </a:t>
            </a:r>
            <a:r>
              <a:rPr lang="lv-LV" sz="2800" b="1" dirty="0" smtClean="0"/>
              <a:t>2.gs. </a:t>
            </a:r>
            <a:r>
              <a:rPr lang="lv-LV" sz="2800" dirty="0" smtClean="0"/>
              <a:t>filozofs kristietis </a:t>
            </a:r>
            <a:r>
              <a:rPr lang="lv-LV" sz="2800" b="1" dirty="0" smtClean="0"/>
              <a:t>Aristīds no Atēnām</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6</a:t>
            </a:fld>
            <a:endParaRPr lang="lv-LV" smtClean="0"/>
          </a:p>
        </p:txBody>
      </p:sp>
      <p:pic>
        <p:nvPicPr>
          <p:cNvPr id="8194" name="Picture 2" descr="Attēlu rezultāti vaicājumam “apostles”"/>
          <p:cNvPicPr>
            <a:picLocks noChangeAspect="1" noChangeArrowheads="1"/>
          </p:cNvPicPr>
          <p:nvPr/>
        </p:nvPicPr>
        <p:blipFill>
          <a:blip r:embed="rId2"/>
          <a:srcRect/>
          <a:stretch>
            <a:fillRect/>
          </a:stretch>
        </p:blipFill>
        <p:spPr bwMode="auto">
          <a:xfrm>
            <a:off x="6357950" y="1357298"/>
            <a:ext cx="2786049" cy="383380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fade">
                                      <p:cBhvr>
                                        <p:cTn id="11" dur="2000"/>
                                        <p:tgtEl>
                                          <p:spTgt spid="81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4000" b="1" dirty="0" smtClean="0">
                <a:solidFill>
                  <a:schemeClr val="tx1"/>
                </a:solidFill>
              </a:rPr>
              <a:t>Kristiešu nesaskaņas pirmbaznīcā</a:t>
            </a:r>
          </a:p>
        </p:txBody>
      </p:sp>
      <p:sp>
        <p:nvSpPr>
          <p:cNvPr id="7" name="Rectangle 6"/>
          <p:cNvSpPr>
            <a:spLocks noChangeArrowheads="1"/>
          </p:cNvSpPr>
          <p:nvPr/>
        </p:nvSpPr>
        <p:spPr bwMode="auto">
          <a:xfrm>
            <a:off x="0" y="679906"/>
            <a:ext cx="9144000" cy="3108543"/>
          </a:xfrm>
          <a:prstGeom prst="rect">
            <a:avLst/>
          </a:prstGeom>
          <a:noFill/>
          <a:ln w="9525">
            <a:noFill/>
            <a:miter lim="800000"/>
            <a:headEnd/>
            <a:tailEnd/>
          </a:ln>
        </p:spPr>
        <p:txBody>
          <a:bodyPr wrap="square">
            <a:spAutoFit/>
          </a:bodyPr>
          <a:lstStyle/>
          <a:p>
            <a:pPr>
              <a:buFontTx/>
              <a:buChar char="•"/>
            </a:pPr>
            <a:r>
              <a:rPr lang="lv-LV" sz="2800" dirty="0" smtClean="0"/>
              <a:t>Diemžēl varam redzēt, ka </a:t>
            </a:r>
            <a:r>
              <a:rPr lang="lv-LV" sz="2800" b="1" dirty="0" smtClean="0"/>
              <a:t>ļoti drīz kristiešu starpā izcēlās nesaskaņas, šķelšanās, konflikti, pret ko iestājās apustuļi</a:t>
            </a:r>
            <a:r>
              <a:rPr lang="lv-LV" sz="2800" dirty="0" smtClean="0"/>
              <a:t> (1.Jņ 2:19; 1.Kor.1:10 -13; Rom.16:17; Jēk.1:19 u.c.). Vēstures laikā esam piedzīvojuši </a:t>
            </a:r>
            <a:r>
              <a:rPr lang="lv-LV" sz="2800" b="1" dirty="0" smtClean="0"/>
              <a:t>lielas Baznīcas šķelšanās</a:t>
            </a:r>
            <a:r>
              <a:rPr lang="lv-LV" sz="2800" dirty="0" smtClean="0"/>
              <a:t>, kas </a:t>
            </a:r>
            <a:r>
              <a:rPr lang="lv-LV" sz="2800" b="1" dirty="0" smtClean="0"/>
              <a:t>atstāj</a:t>
            </a:r>
            <a:r>
              <a:rPr lang="lv-LV" sz="2800" dirty="0" smtClean="0"/>
              <a:t> </a:t>
            </a:r>
            <a:r>
              <a:rPr lang="lv-LV" sz="2800" b="1" dirty="0" smtClean="0"/>
              <a:t>iespaidu</a:t>
            </a:r>
            <a:r>
              <a:rPr lang="lv-LV" sz="2800" dirty="0" smtClean="0"/>
              <a:t> arī uz Jēzus </a:t>
            </a:r>
            <a:r>
              <a:rPr lang="lv-LV" sz="2800" b="1" dirty="0" smtClean="0"/>
              <a:t>Labās Vēsts pasludināšanu</a:t>
            </a:r>
            <a:r>
              <a:rPr lang="lv-LV" sz="2800" dirty="0" smtClean="0"/>
              <a:t>.</a:t>
            </a:r>
          </a:p>
          <a:p>
            <a:pPr>
              <a:buFontTx/>
              <a:buChar char="•"/>
            </a:pPr>
            <a:r>
              <a:rPr lang="lv-LV" sz="2800" b="1" dirty="0" smtClean="0"/>
              <a:t>Kāpēc rodas šķelšanās</a:t>
            </a:r>
            <a:r>
              <a:rPr lang="lv-LV" sz="2800" dirty="0" smtClean="0"/>
              <a:t>? </a:t>
            </a:r>
            <a:r>
              <a:rPr lang="lv-LV" sz="2800" dirty="0" smtClean="0">
                <a:sym typeface="Wingdings" pitchFamily="2" charset="2"/>
              </a:rPr>
              <a:t> C</a:t>
            </a:r>
            <a:r>
              <a:rPr lang="lv-LV" sz="2800" dirty="0" smtClean="0"/>
              <a:t>ilvēka </a:t>
            </a:r>
            <a:r>
              <a:rPr lang="lv-LV" sz="2800" b="1" dirty="0" smtClean="0"/>
              <a:t>grēka dēļ</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7</a:t>
            </a:fld>
            <a:endParaRPr lang="lv-LV" smtClean="0"/>
          </a:p>
        </p:txBody>
      </p:sp>
      <p:pic>
        <p:nvPicPr>
          <p:cNvPr id="7170" name="Picture 2" descr="Attēlu rezultāti vaicājumam “divided”"/>
          <p:cNvPicPr>
            <a:picLocks noChangeAspect="1" noChangeArrowheads="1"/>
          </p:cNvPicPr>
          <p:nvPr/>
        </p:nvPicPr>
        <p:blipFill>
          <a:blip r:embed="rId2"/>
          <a:srcRect t="4851" b="5597"/>
          <a:stretch>
            <a:fillRect/>
          </a:stretch>
        </p:blipFill>
        <p:spPr bwMode="auto">
          <a:xfrm>
            <a:off x="642910" y="3714752"/>
            <a:ext cx="7620000" cy="321471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animEffect transition="in" filter="fade">
                                      <p:cBhvr>
                                        <p:cTn id="11" dur="2000"/>
                                        <p:tgtEl>
                                          <p:spTgt spid="717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28625" y="0"/>
            <a:ext cx="8229600" cy="668338"/>
          </a:xfrm>
        </p:spPr>
        <p:txBody>
          <a:bodyPr/>
          <a:lstStyle/>
          <a:p>
            <a:pPr eaLnBrk="1" hangingPunct="1">
              <a:defRPr/>
            </a:pPr>
            <a:r>
              <a:rPr lang="lv-LV" sz="4800" b="1" dirty="0" smtClean="0">
                <a:effectLst>
                  <a:outerShdw blurRad="38100" dist="38100" dir="2700000" algn="tl">
                    <a:srgbClr val="FFFFFF"/>
                  </a:outerShdw>
                </a:effectLst>
                <a:latin typeface="Arial" charset="0"/>
                <a:ea typeface="+mn-ea"/>
                <a:cs typeface="+mn-cs"/>
              </a:rPr>
              <a:t>Konfesiju veidošanās</a:t>
            </a:r>
          </a:p>
        </p:txBody>
      </p:sp>
      <p:sp>
        <p:nvSpPr>
          <p:cNvPr id="26628" name="Slide Number Placeholder 5"/>
          <p:cNvSpPr>
            <a:spLocks noGrp="1"/>
          </p:cNvSpPr>
          <p:nvPr>
            <p:ph type="sldNum" sz="quarter" idx="12"/>
          </p:nvPr>
        </p:nvSpPr>
        <p:spPr/>
        <p:txBody>
          <a:bodyPr/>
          <a:lstStyle/>
          <a:p>
            <a:pPr>
              <a:defRPr/>
            </a:pPr>
            <a:fld id="{195A86AE-F087-48F5-8914-CDD74E2B8B88}" type="slidenum">
              <a:rPr lang="lv-LV" smtClean="0"/>
              <a:pPr>
                <a:defRPr/>
              </a:pPr>
              <a:t>8</a:t>
            </a:fld>
            <a:endParaRPr lang="lv-LV" smtClean="0"/>
          </a:p>
        </p:txBody>
      </p:sp>
      <p:pic>
        <p:nvPicPr>
          <p:cNvPr id="5125" name="Picture 5"/>
          <p:cNvPicPr>
            <a:picLocks noChangeAspect="1" noChangeArrowheads="1"/>
          </p:cNvPicPr>
          <p:nvPr/>
        </p:nvPicPr>
        <p:blipFill>
          <a:blip r:embed="rId2"/>
          <a:srcRect/>
          <a:stretch>
            <a:fillRect/>
          </a:stretch>
        </p:blipFill>
        <p:spPr bwMode="auto">
          <a:xfrm>
            <a:off x="571500" y="714375"/>
            <a:ext cx="7999413" cy="6143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ppt_x"/>
                                          </p:val>
                                        </p:tav>
                                        <p:tav tm="100000">
                                          <p:val>
                                            <p:strVal val="#ppt_x"/>
                                          </p:val>
                                        </p:tav>
                                      </p:tavLst>
                                    </p:anim>
                                    <p:anim calcmode="lin" valueType="num">
                                      <p:cBhvr additive="base">
                                        <p:cTn id="8" dur="500" fill="hold"/>
                                        <p:tgtEl>
                                          <p:spTgt spid="1126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125"/>
                                        </p:tgtEl>
                                        <p:attrNameLst>
                                          <p:attrName>style.visibility</p:attrName>
                                        </p:attrNameLst>
                                      </p:cBhvr>
                                      <p:to>
                                        <p:strVal val="visible"/>
                                      </p:to>
                                    </p:set>
                                    <p:animEffect transition="in" filter="fade">
                                      <p:cBhvr>
                                        <p:cTn id="12" dur="20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28625" y="0"/>
            <a:ext cx="8229600" cy="668338"/>
          </a:xfrm>
        </p:spPr>
        <p:txBody>
          <a:bodyPr/>
          <a:lstStyle/>
          <a:p>
            <a:pPr eaLnBrk="1" hangingPunct="1">
              <a:defRPr/>
            </a:pPr>
            <a:r>
              <a:rPr lang="lv-LV" sz="4800" b="1" dirty="0" smtClean="0">
                <a:effectLst>
                  <a:outerShdw blurRad="38100" dist="38100" dir="2700000" algn="tl">
                    <a:srgbClr val="FFFFFF"/>
                  </a:outerShdw>
                </a:effectLst>
                <a:latin typeface="Arial" charset="0"/>
                <a:ea typeface="+mn-ea"/>
                <a:cs typeface="+mn-cs"/>
              </a:rPr>
              <a:t>Konfesiju veidošanās</a:t>
            </a:r>
          </a:p>
        </p:txBody>
      </p:sp>
      <p:sp>
        <p:nvSpPr>
          <p:cNvPr id="26628" name="Slide Number Placeholder 5"/>
          <p:cNvSpPr>
            <a:spLocks noGrp="1"/>
          </p:cNvSpPr>
          <p:nvPr>
            <p:ph type="sldNum" sz="quarter" idx="12"/>
          </p:nvPr>
        </p:nvSpPr>
        <p:spPr/>
        <p:txBody>
          <a:bodyPr/>
          <a:lstStyle/>
          <a:p>
            <a:pPr>
              <a:defRPr/>
            </a:pPr>
            <a:fld id="{284FBC2B-8D88-4F3E-BD97-36199E05E104}" type="slidenum">
              <a:rPr lang="lv-LV" smtClean="0"/>
              <a:pPr>
                <a:defRPr/>
              </a:pPr>
              <a:t>9</a:t>
            </a:fld>
            <a:endParaRPr lang="lv-LV" smtClean="0"/>
          </a:p>
        </p:txBody>
      </p:sp>
      <p:sp>
        <p:nvSpPr>
          <p:cNvPr id="8" name="Rectangle 7"/>
          <p:cNvSpPr>
            <a:spLocks noChangeArrowheads="1"/>
          </p:cNvSpPr>
          <p:nvPr/>
        </p:nvSpPr>
        <p:spPr bwMode="auto">
          <a:xfrm>
            <a:off x="142875" y="2143125"/>
            <a:ext cx="1357313" cy="1357313"/>
          </a:xfrm>
          <a:prstGeom prst="rect">
            <a:avLst/>
          </a:prstGeom>
          <a:solidFill>
            <a:schemeClr val="accent1"/>
          </a:solidFill>
          <a:ln w="9525" algn="ctr">
            <a:solidFill>
              <a:schemeClr val="tx1"/>
            </a:solidFill>
            <a:round/>
            <a:headEnd/>
            <a:tailEnd/>
          </a:ln>
        </p:spPr>
        <p:txBody>
          <a:bodyPr anchor="ctr"/>
          <a:lstStyle/>
          <a:p>
            <a:pPr algn="ctr" eaLnBrk="0" hangingPunct="0"/>
            <a:r>
              <a:rPr lang="lv-LV" sz="2800"/>
              <a:t>Romas katoļi</a:t>
            </a:r>
          </a:p>
        </p:txBody>
      </p:sp>
      <p:sp>
        <p:nvSpPr>
          <p:cNvPr id="14" name="Right Arrow 13"/>
          <p:cNvSpPr>
            <a:spLocks noChangeArrowheads="1"/>
          </p:cNvSpPr>
          <p:nvPr/>
        </p:nvSpPr>
        <p:spPr bwMode="auto">
          <a:xfrm>
            <a:off x="1571625" y="2714625"/>
            <a:ext cx="500063" cy="714375"/>
          </a:xfrm>
          <a:prstGeom prst="rightArrow">
            <a:avLst>
              <a:gd name="adj1" fmla="val 50000"/>
              <a:gd name="adj2" fmla="val 50000"/>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
        <p:nvSpPr>
          <p:cNvPr id="15" name="Rectangle 14"/>
          <p:cNvSpPr>
            <a:spLocks noChangeArrowheads="1"/>
          </p:cNvSpPr>
          <p:nvPr/>
        </p:nvSpPr>
        <p:spPr bwMode="auto">
          <a:xfrm>
            <a:off x="2143125" y="2928938"/>
            <a:ext cx="1857375" cy="500062"/>
          </a:xfrm>
          <a:prstGeom prst="rect">
            <a:avLst/>
          </a:prstGeom>
          <a:solidFill>
            <a:schemeClr val="accent1"/>
          </a:solidFill>
          <a:ln w="9525" algn="ctr">
            <a:solidFill>
              <a:schemeClr val="tx1"/>
            </a:solidFill>
            <a:round/>
            <a:headEnd/>
            <a:tailEnd/>
          </a:ln>
        </p:spPr>
        <p:txBody>
          <a:bodyPr/>
          <a:lstStyle/>
          <a:p>
            <a:pPr algn="ctr" eaLnBrk="0" hangingPunct="0"/>
            <a:r>
              <a:rPr lang="lv-LV" sz="2800"/>
              <a:t>Anglikāņi</a:t>
            </a:r>
          </a:p>
        </p:txBody>
      </p:sp>
      <p:sp>
        <p:nvSpPr>
          <p:cNvPr id="16" name="Rectangle 15"/>
          <p:cNvSpPr>
            <a:spLocks noChangeArrowheads="1"/>
          </p:cNvSpPr>
          <p:nvPr/>
        </p:nvSpPr>
        <p:spPr bwMode="auto">
          <a:xfrm>
            <a:off x="1908175" y="908050"/>
            <a:ext cx="1857375" cy="500063"/>
          </a:xfrm>
          <a:prstGeom prst="rect">
            <a:avLst/>
          </a:prstGeom>
          <a:solidFill>
            <a:schemeClr val="accent1"/>
          </a:solidFill>
          <a:ln w="9525" algn="ctr">
            <a:solidFill>
              <a:schemeClr val="tx1"/>
            </a:solidFill>
            <a:round/>
            <a:headEnd/>
            <a:tailEnd/>
          </a:ln>
        </p:spPr>
        <p:txBody>
          <a:bodyPr/>
          <a:lstStyle/>
          <a:p>
            <a:pPr algn="ctr" eaLnBrk="0" hangingPunct="0"/>
            <a:r>
              <a:rPr lang="lv-LV" sz="2800"/>
              <a:t>Luterāņi</a:t>
            </a:r>
          </a:p>
        </p:txBody>
      </p:sp>
      <p:sp>
        <p:nvSpPr>
          <p:cNvPr id="17" name="Rectangle 16"/>
          <p:cNvSpPr>
            <a:spLocks noChangeArrowheads="1"/>
          </p:cNvSpPr>
          <p:nvPr/>
        </p:nvSpPr>
        <p:spPr bwMode="auto">
          <a:xfrm>
            <a:off x="4308475" y="1071563"/>
            <a:ext cx="1857375" cy="500062"/>
          </a:xfrm>
          <a:prstGeom prst="rect">
            <a:avLst/>
          </a:prstGeom>
          <a:solidFill>
            <a:schemeClr val="accent1"/>
          </a:solidFill>
          <a:ln w="9525" algn="ctr">
            <a:solidFill>
              <a:schemeClr val="tx1"/>
            </a:solidFill>
            <a:round/>
            <a:headEnd/>
            <a:tailEnd/>
          </a:ln>
        </p:spPr>
        <p:txBody>
          <a:bodyPr/>
          <a:lstStyle/>
          <a:p>
            <a:pPr algn="ctr" eaLnBrk="0" hangingPunct="0"/>
            <a:r>
              <a:rPr lang="lv-LV" sz="2800"/>
              <a:t>Reformāti</a:t>
            </a:r>
          </a:p>
        </p:txBody>
      </p:sp>
      <p:sp>
        <p:nvSpPr>
          <p:cNvPr id="18" name="Rectangle 17"/>
          <p:cNvSpPr>
            <a:spLocks noChangeArrowheads="1"/>
          </p:cNvSpPr>
          <p:nvPr/>
        </p:nvSpPr>
        <p:spPr bwMode="auto">
          <a:xfrm>
            <a:off x="2071688" y="3714750"/>
            <a:ext cx="2000250" cy="500063"/>
          </a:xfrm>
          <a:prstGeom prst="rect">
            <a:avLst/>
          </a:prstGeom>
          <a:solidFill>
            <a:schemeClr val="accent1"/>
          </a:solidFill>
          <a:ln w="9525" algn="ctr">
            <a:solidFill>
              <a:schemeClr val="tx1"/>
            </a:solidFill>
            <a:round/>
            <a:headEnd/>
            <a:tailEnd/>
          </a:ln>
        </p:spPr>
        <p:txBody>
          <a:bodyPr/>
          <a:lstStyle/>
          <a:p>
            <a:pPr algn="ctr" eaLnBrk="0" hangingPunct="0"/>
            <a:r>
              <a:rPr lang="lv-LV" sz="2800"/>
              <a:t>Anabaptisti</a:t>
            </a:r>
          </a:p>
        </p:txBody>
      </p:sp>
      <p:sp>
        <p:nvSpPr>
          <p:cNvPr id="19" name="Rectangle 18"/>
          <p:cNvSpPr>
            <a:spLocks noChangeArrowheads="1"/>
          </p:cNvSpPr>
          <p:nvPr/>
        </p:nvSpPr>
        <p:spPr bwMode="auto">
          <a:xfrm>
            <a:off x="6786563" y="4000500"/>
            <a:ext cx="1928812" cy="500063"/>
          </a:xfrm>
          <a:prstGeom prst="rect">
            <a:avLst/>
          </a:prstGeom>
          <a:solidFill>
            <a:schemeClr val="accent1"/>
          </a:solidFill>
          <a:ln w="9525" algn="ctr">
            <a:solidFill>
              <a:schemeClr val="tx1"/>
            </a:solidFill>
            <a:round/>
            <a:headEnd/>
            <a:tailEnd/>
          </a:ln>
        </p:spPr>
        <p:txBody>
          <a:bodyPr/>
          <a:lstStyle/>
          <a:p>
            <a:pPr algn="ctr" eaLnBrk="0" hangingPunct="0"/>
            <a:r>
              <a:rPr lang="lv-LV" sz="2800"/>
              <a:t>Adventisti</a:t>
            </a:r>
          </a:p>
        </p:txBody>
      </p:sp>
      <p:sp>
        <p:nvSpPr>
          <p:cNvPr id="20" name="Rectangle 19"/>
          <p:cNvSpPr>
            <a:spLocks noChangeArrowheads="1"/>
          </p:cNvSpPr>
          <p:nvPr/>
        </p:nvSpPr>
        <p:spPr bwMode="auto">
          <a:xfrm>
            <a:off x="4929188" y="5214938"/>
            <a:ext cx="2000250" cy="500062"/>
          </a:xfrm>
          <a:prstGeom prst="rect">
            <a:avLst/>
          </a:prstGeom>
          <a:solidFill>
            <a:schemeClr val="accent1"/>
          </a:solidFill>
          <a:ln w="9525" algn="ctr">
            <a:solidFill>
              <a:schemeClr val="tx1"/>
            </a:solidFill>
            <a:round/>
            <a:headEnd/>
            <a:tailEnd/>
          </a:ln>
        </p:spPr>
        <p:txBody>
          <a:bodyPr/>
          <a:lstStyle/>
          <a:p>
            <a:pPr algn="ctr" eaLnBrk="0" hangingPunct="0"/>
            <a:r>
              <a:rPr lang="lv-LV" sz="2800"/>
              <a:t>Vasarsvētki</a:t>
            </a:r>
          </a:p>
        </p:txBody>
      </p:sp>
      <p:sp>
        <p:nvSpPr>
          <p:cNvPr id="21" name="Rectangle 20"/>
          <p:cNvSpPr>
            <a:spLocks noChangeArrowheads="1"/>
          </p:cNvSpPr>
          <p:nvPr/>
        </p:nvSpPr>
        <p:spPr bwMode="auto">
          <a:xfrm>
            <a:off x="7072313" y="5500688"/>
            <a:ext cx="2000250" cy="928687"/>
          </a:xfrm>
          <a:prstGeom prst="rect">
            <a:avLst/>
          </a:prstGeom>
          <a:solidFill>
            <a:schemeClr val="accent1"/>
          </a:solidFill>
          <a:ln w="9525" algn="ctr">
            <a:solidFill>
              <a:schemeClr val="tx1"/>
            </a:solidFill>
            <a:round/>
            <a:headEnd/>
            <a:tailEnd/>
          </a:ln>
        </p:spPr>
        <p:txBody>
          <a:bodyPr/>
          <a:lstStyle/>
          <a:p>
            <a:pPr algn="ctr" eaLnBrk="0" hangingPunct="0"/>
            <a:r>
              <a:rPr lang="lv-LV" sz="2800"/>
              <a:t>Jehovas liecinieki</a:t>
            </a:r>
          </a:p>
        </p:txBody>
      </p:sp>
      <p:sp>
        <p:nvSpPr>
          <p:cNvPr id="22" name="Rectangle 21"/>
          <p:cNvSpPr>
            <a:spLocks noChangeArrowheads="1"/>
          </p:cNvSpPr>
          <p:nvPr/>
        </p:nvSpPr>
        <p:spPr bwMode="auto">
          <a:xfrm>
            <a:off x="4357688" y="4143375"/>
            <a:ext cx="1438275" cy="500063"/>
          </a:xfrm>
          <a:prstGeom prst="rect">
            <a:avLst/>
          </a:prstGeom>
          <a:solidFill>
            <a:schemeClr val="accent1"/>
          </a:solidFill>
          <a:ln w="9525" algn="ctr">
            <a:solidFill>
              <a:schemeClr val="tx1"/>
            </a:solidFill>
            <a:round/>
            <a:headEnd/>
            <a:tailEnd/>
          </a:ln>
        </p:spPr>
        <p:txBody>
          <a:bodyPr/>
          <a:lstStyle/>
          <a:p>
            <a:pPr algn="ctr" eaLnBrk="0" hangingPunct="0"/>
            <a:r>
              <a:rPr lang="lv-LV" sz="2800"/>
              <a:t>Baptisti</a:t>
            </a:r>
          </a:p>
        </p:txBody>
      </p:sp>
      <p:sp>
        <p:nvSpPr>
          <p:cNvPr id="23" name="Rectangle 22"/>
          <p:cNvSpPr>
            <a:spLocks noChangeArrowheads="1"/>
          </p:cNvSpPr>
          <p:nvPr/>
        </p:nvSpPr>
        <p:spPr bwMode="auto">
          <a:xfrm>
            <a:off x="4643438" y="2928938"/>
            <a:ext cx="1714500" cy="500062"/>
          </a:xfrm>
          <a:prstGeom prst="rect">
            <a:avLst/>
          </a:prstGeom>
          <a:solidFill>
            <a:schemeClr val="accent1"/>
          </a:solidFill>
          <a:ln w="9525" algn="ctr">
            <a:solidFill>
              <a:schemeClr val="tx1"/>
            </a:solidFill>
            <a:round/>
            <a:headEnd/>
            <a:tailEnd/>
          </a:ln>
        </p:spPr>
        <p:txBody>
          <a:bodyPr/>
          <a:lstStyle/>
          <a:p>
            <a:pPr algn="ctr" eaLnBrk="0" hangingPunct="0"/>
            <a:r>
              <a:rPr lang="lv-LV" sz="2800"/>
              <a:t>Metodisti</a:t>
            </a:r>
          </a:p>
        </p:txBody>
      </p:sp>
      <p:sp>
        <p:nvSpPr>
          <p:cNvPr id="24" name="Rectangle 23"/>
          <p:cNvSpPr>
            <a:spLocks noChangeArrowheads="1"/>
          </p:cNvSpPr>
          <p:nvPr/>
        </p:nvSpPr>
        <p:spPr bwMode="auto">
          <a:xfrm>
            <a:off x="7072313" y="2714625"/>
            <a:ext cx="2000250" cy="928688"/>
          </a:xfrm>
          <a:prstGeom prst="rect">
            <a:avLst/>
          </a:prstGeom>
          <a:solidFill>
            <a:schemeClr val="accent1"/>
          </a:solidFill>
          <a:ln w="9525" algn="ctr">
            <a:solidFill>
              <a:schemeClr val="tx1"/>
            </a:solidFill>
            <a:round/>
            <a:headEnd/>
            <a:tailEnd/>
          </a:ln>
        </p:spPr>
        <p:txBody>
          <a:bodyPr/>
          <a:lstStyle/>
          <a:p>
            <a:pPr algn="ctr" eaLnBrk="0" hangingPunct="0"/>
            <a:r>
              <a:rPr lang="lv-LV" sz="2800"/>
              <a:t>Pestīšanas armija</a:t>
            </a:r>
          </a:p>
        </p:txBody>
      </p:sp>
      <p:sp>
        <p:nvSpPr>
          <p:cNvPr id="25" name="Right Arrow 24"/>
          <p:cNvSpPr>
            <a:spLocks noChangeArrowheads="1"/>
          </p:cNvSpPr>
          <p:nvPr/>
        </p:nvSpPr>
        <p:spPr bwMode="auto">
          <a:xfrm rot="5400000">
            <a:off x="5072063" y="4071938"/>
            <a:ext cx="1643062" cy="500062"/>
          </a:xfrm>
          <a:prstGeom prst="rightArrow">
            <a:avLst>
              <a:gd name="adj1" fmla="val 50000"/>
              <a:gd name="adj2" fmla="val 50001"/>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
        <p:nvSpPr>
          <p:cNvPr id="26" name="Right Arrow 25"/>
          <p:cNvSpPr>
            <a:spLocks noChangeArrowheads="1"/>
          </p:cNvSpPr>
          <p:nvPr/>
        </p:nvSpPr>
        <p:spPr bwMode="auto">
          <a:xfrm rot="5400000">
            <a:off x="7659688" y="4786313"/>
            <a:ext cx="785812" cy="500062"/>
          </a:xfrm>
          <a:prstGeom prst="rightArrow">
            <a:avLst>
              <a:gd name="adj1" fmla="val 50000"/>
              <a:gd name="adj2" fmla="val 50002"/>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
        <p:nvSpPr>
          <p:cNvPr id="27" name="Right Arrow 26"/>
          <p:cNvSpPr>
            <a:spLocks noChangeArrowheads="1"/>
          </p:cNvSpPr>
          <p:nvPr/>
        </p:nvSpPr>
        <p:spPr bwMode="auto">
          <a:xfrm rot="1914046">
            <a:off x="4029075" y="3860800"/>
            <a:ext cx="427038" cy="500063"/>
          </a:xfrm>
          <a:prstGeom prst="rightArrow">
            <a:avLst>
              <a:gd name="adj1" fmla="val 50000"/>
              <a:gd name="adj2" fmla="val 50000"/>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
        <p:nvSpPr>
          <p:cNvPr id="28" name="Right Arrow 27"/>
          <p:cNvSpPr>
            <a:spLocks noChangeArrowheads="1"/>
          </p:cNvSpPr>
          <p:nvPr/>
        </p:nvSpPr>
        <p:spPr bwMode="auto">
          <a:xfrm>
            <a:off x="4071938" y="2928938"/>
            <a:ext cx="517525" cy="500062"/>
          </a:xfrm>
          <a:prstGeom prst="rightArrow">
            <a:avLst>
              <a:gd name="adj1" fmla="val 50000"/>
              <a:gd name="adj2" fmla="val 49897"/>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
        <p:nvSpPr>
          <p:cNvPr id="29" name="Right Arrow 28"/>
          <p:cNvSpPr>
            <a:spLocks noChangeArrowheads="1"/>
          </p:cNvSpPr>
          <p:nvPr/>
        </p:nvSpPr>
        <p:spPr bwMode="auto">
          <a:xfrm>
            <a:off x="6429375" y="2857500"/>
            <a:ext cx="555625" cy="500063"/>
          </a:xfrm>
          <a:prstGeom prst="rightArrow">
            <a:avLst>
              <a:gd name="adj1" fmla="val 50000"/>
              <a:gd name="adj2" fmla="val 50036"/>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
        <p:nvSpPr>
          <p:cNvPr id="30" name="Rectangle 29"/>
          <p:cNvSpPr>
            <a:spLocks noChangeArrowheads="1"/>
          </p:cNvSpPr>
          <p:nvPr/>
        </p:nvSpPr>
        <p:spPr bwMode="auto">
          <a:xfrm>
            <a:off x="2143125" y="1857375"/>
            <a:ext cx="1643063" cy="500063"/>
          </a:xfrm>
          <a:prstGeom prst="rect">
            <a:avLst/>
          </a:prstGeom>
          <a:solidFill>
            <a:schemeClr val="accent1"/>
          </a:solidFill>
          <a:ln w="9525" algn="ctr">
            <a:solidFill>
              <a:schemeClr val="tx1"/>
            </a:solidFill>
            <a:round/>
            <a:headEnd/>
            <a:tailEnd/>
          </a:ln>
        </p:spPr>
        <p:txBody>
          <a:bodyPr/>
          <a:lstStyle/>
          <a:p>
            <a:pPr algn="ctr" eaLnBrk="0" hangingPunct="0"/>
            <a:r>
              <a:rPr lang="lv-LV" sz="2800"/>
              <a:t>Kalvinisti</a:t>
            </a:r>
          </a:p>
        </p:txBody>
      </p:sp>
      <p:sp>
        <p:nvSpPr>
          <p:cNvPr id="31" name="Right Arrow 30"/>
          <p:cNvSpPr>
            <a:spLocks noChangeArrowheads="1"/>
          </p:cNvSpPr>
          <p:nvPr/>
        </p:nvSpPr>
        <p:spPr bwMode="auto">
          <a:xfrm rot="5400000">
            <a:off x="5036344" y="4679156"/>
            <a:ext cx="428625" cy="500063"/>
          </a:xfrm>
          <a:prstGeom prst="rightArrow">
            <a:avLst>
              <a:gd name="adj1" fmla="val 50000"/>
              <a:gd name="adj2" fmla="val 50000"/>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
        <p:nvSpPr>
          <p:cNvPr id="32" name="Rectangle 31"/>
          <p:cNvSpPr>
            <a:spLocks noChangeArrowheads="1"/>
          </p:cNvSpPr>
          <p:nvPr/>
        </p:nvSpPr>
        <p:spPr bwMode="auto">
          <a:xfrm>
            <a:off x="4308475" y="1714500"/>
            <a:ext cx="2143125" cy="500063"/>
          </a:xfrm>
          <a:prstGeom prst="rect">
            <a:avLst/>
          </a:prstGeom>
          <a:solidFill>
            <a:schemeClr val="accent1"/>
          </a:solidFill>
          <a:ln w="9525" algn="ctr">
            <a:solidFill>
              <a:schemeClr val="tx1"/>
            </a:solidFill>
            <a:round/>
            <a:headEnd/>
            <a:tailEnd/>
          </a:ln>
        </p:spPr>
        <p:txBody>
          <a:bodyPr/>
          <a:lstStyle/>
          <a:p>
            <a:pPr algn="ctr" eaLnBrk="0" hangingPunct="0"/>
            <a:r>
              <a:rPr lang="lv-LV" sz="2800"/>
              <a:t>Presbiterāņi</a:t>
            </a:r>
          </a:p>
        </p:txBody>
      </p:sp>
      <p:sp>
        <p:nvSpPr>
          <p:cNvPr id="33" name="Right Arrow 32"/>
          <p:cNvSpPr>
            <a:spLocks noChangeArrowheads="1"/>
          </p:cNvSpPr>
          <p:nvPr/>
        </p:nvSpPr>
        <p:spPr bwMode="auto">
          <a:xfrm rot="-1688122">
            <a:off x="3802063" y="1336675"/>
            <a:ext cx="517525" cy="500063"/>
          </a:xfrm>
          <a:prstGeom prst="rightArrow">
            <a:avLst>
              <a:gd name="adj1" fmla="val 50000"/>
              <a:gd name="adj2" fmla="val 49897"/>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
        <p:nvSpPr>
          <p:cNvPr id="34" name="Right Arrow 33"/>
          <p:cNvSpPr>
            <a:spLocks noChangeArrowheads="1"/>
          </p:cNvSpPr>
          <p:nvPr/>
        </p:nvSpPr>
        <p:spPr bwMode="auto">
          <a:xfrm rot="-169914">
            <a:off x="3821113" y="1727200"/>
            <a:ext cx="517525" cy="500063"/>
          </a:xfrm>
          <a:prstGeom prst="rightArrow">
            <a:avLst>
              <a:gd name="adj1" fmla="val 50000"/>
              <a:gd name="adj2" fmla="val 49897"/>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
        <p:nvSpPr>
          <p:cNvPr id="35" name="Right Arrow 34"/>
          <p:cNvSpPr>
            <a:spLocks noChangeArrowheads="1"/>
          </p:cNvSpPr>
          <p:nvPr/>
        </p:nvSpPr>
        <p:spPr bwMode="auto">
          <a:xfrm rot="2180983">
            <a:off x="1520825" y="3436938"/>
            <a:ext cx="500063" cy="714375"/>
          </a:xfrm>
          <a:prstGeom prst="rightArrow">
            <a:avLst>
              <a:gd name="adj1" fmla="val 50000"/>
              <a:gd name="adj2" fmla="val 50000"/>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
        <p:nvSpPr>
          <p:cNvPr id="36" name="Right Arrow 35"/>
          <p:cNvSpPr>
            <a:spLocks noChangeArrowheads="1"/>
          </p:cNvSpPr>
          <p:nvPr/>
        </p:nvSpPr>
        <p:spPr bwMode="auto">
          <a:xfrm rot="-1620661">
            <a:off x="1563688" y="2074863"/>
            <a:ext cx="500062" cy="714375"/>
          </a:xfrm>
          <a:prstGeom prst="rightArrow">
            <a:avLst>
              <a:gd name="adj1" fmla="val 50000"/>
              <a:gd name="adj2" fmla="val 50000"/>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
        <p:nvSpPr>
          <p:cNvPr id="37" name="Right Arrow 36"/>
          <p:cNvSpPr>
            <a:spLocks noChangeArrowheads="1"/>
          </p:cNvSpPr>
          <p:nvPr/>
        </p:nvSpPr>
        <p:spPr bwMode="auto">
          <a:xfrm rot="-2340428">
            <a:off x="1284288" y="1373188"/>
            <a:ext cx="754062" cy="714375"/>
          </a:xfrm>
          <a:prstGeom prst="rightArrow">
            <a:avLst>
              <a:gd name="adj1" fmla="val 50000"/>
              <a:gd name="adj2" fmla="val 49934"/>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
        <p:nvSpPr>
          <p:cNvPr id="38" name="Right Arrow 37"/>
          <p:cNvSpPr>
            <a:spLocks noChangeArrowheads="1"/>
          </p:cNvSpPr>
          <p:nvPr/>
        </p:nvSpPr>
        <p:spPr bwMode="auto">
          <a:xfrm rot="1914046">
            <a:off x="6161088" y="3468688"/>
            <a:ext cx="563562" cy="500062"/>
          </a:xfrm>
          <a:prstGeom prst="rightArrow">
            <a:avLst>
              <a:gd name="adj1" fmla="val 50000"/>
              <a:gd name="adj2" fmla="val 50067"/>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
        <p:nvSpPr>
          <p:cNvPr id="39" name="Right Arrow 38"/>
          <p:cNvSpPr>
            <a:spLocks noChangeArrowheads="1"/>
          </p:cNvSpPr>
          <p:nvPr/>
        </p:nvSpPr>
        <p:spPr bwMode="auto">
          <a:xfrm rot="5400000">
            <a:off x="5679281" y="5750720"/>
            <a:ext cx="428625" cy="500062"/>
          </a:xfrm>
          <a:prstGeom prst="rightArrow">
            <a:avLst>
              <a:gd name="adj1" fmla="val 50000"/>
              <a:gd name="adj2" fmla="val 50000"/>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
        <p:nvSpPr>
          <p:cNvPr id="40" name="Right Arrow 39"/>
          <p:cNvSpPr>
            <a:spLocks noChangeArrowheads="1"/>
          </p:cNvSpPr>
          <p:nvPr/>
        </p:nvSpPr>
        <p:spPr bwMode="auto">
          <a:xfrm rot="5400000">
            <a:off x="3857625" y="5214938"/>
            <a:ext cx="1500188" cy="500062"/>
          </a:xfrm>
          <a:prstGeom prst="rightArrow">
            <a:avLst>
              <a:gd name="adj1" fmla="val 50000"/>
              <a:gd name="adj2" fmla="val 50000"/>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
        <p:nvSpPr>
          <p:cNvPr id="41" name="Rectangle 40"/>
          <p:cNvSpPr>
            <a:spLocks noChangeArrowheads="1"/>
          </p:cNvSpPr>
          <p:nvPr/>
        </p:nvSpPr>
        <p:spPr bwMode="auto">
          <a:xfrm>
            <a:off x="4143375" y="6286500"/>
            <a:ext cx="2428875" cy="500063"/>
          </a:xfrm>
          <a:prstGeom prst="rect">
            <a:avLst/>
          </a:prstGeom>
          <a:solidFill>
            <a:schemeClr val="accent1"/>
          </a:solidFill>
          <a:ln w="9525" algn="ctr">
            <a:solidFill>
              <a:schemeClr val="tx1"/>
            </a:solidFill>
            <a:round/>
            <a:headEnd/>
            <a:tailEnd/>
          </a:ln>
        </p:spPr>
        <p:txBody>
          <a:bodyPr/>
          <a:lstStyle/>
          <a:p>
            <a:pPr algn="ctr" eaLnBrk="0" hangingPunct="0"/>
            <a:r>
              <a:rPr lang="lv-LV" sz="2800"/>
              <a:t>Brīvbaznīcas</a:t>
            </a:r>
          </a:p>
        </p:txBody>
      </p:sp>
      <p:sp>
        <p:nvSpPr>
          <p:cNvPr id="42" name="Right Arrow 41"/>
          <p:cNvSpPr>
            <a:spLocks noChangeArrowheads="1"/>
          </p:cNvSpPr>
          <p:nvPr/>
        </p:nvSpPr>
        <p:spPr bwMode="auto">
          <a:xfrm rot="-706881">
            <a:off x="4021138" y="2308225"/>
            <a:ext cx="2933700" cy="500063"/>
          </a:xfrm>
          <a:prstGeom prst="rightArrow">
            <a:avLst>
              <a:gd name="adj1" fmla="val 50000"/>
              <a:gd name="adj2" fmla="val 49894"/>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
        <p:nvSpPr>
          <p:cNvPr id="43" name="Rectangle 42"/>
          <p:cNvSpPr>
            <a:spLocks noChangeArrowheads="1"/>
          </p:cNvSpPr>
          <p:nvPr/>
        </p:nvSpPr>
        <p:spPr bwMode="auto">
          <a:xfrm>
            <a:off x="7000875" y="1928813"/>
            <a:ext cx="1857375" cy="500062"/>
          </a:xfrm>
          <a:prstGeom prst="rect">
            <a:avLst/>
          </a:prstGeom>
          <a:solidFill>
            <a:schemeClr val="accent1"/>
          </a:solidFill>
          <a:ln w="9525" algn="ctr">
            <a:solidFill>
              <a:schemeClr val="tx1"/>
            </a:solidFill>
            <a:round/>
            <a:headEnd/>
            <a:tailEnd/>
          </a:ln>
        </p:spPr>
        <p:txBody>
          <a:bodyPr/>
          <a:lstStyle/>
          <a:p>
            <a:pPr algn="ctr" eaLnBrk="0" hangingPunct="0"/>
            <a:r>
              <a:rPr lang="lv-LV" sz="2800"/>
              <a:t>Mormoņi</a:t>
            </a:r>
          </a:p>
        </p:txBody>
      </p:sp>
      <p:sp>
        <p:nvSpPr>
          <p:cNvPr id="9253" name="Text Box 37"/>
          <p:cNvSpPr txBox="1">
            <a:spLocks noChangeArrowheads="1"/>
          </p:cNvSpPr>
          <p:nvPr/>
        </p:nvSpPr>
        <p:spPr bwMode="auto">
          <a:xfrm>
            <a:off x="179388" y="4581525"/>
            <a:ext cx="2736850" cy="2227263"/>
          </a:xfrm>
          <a:prstGeom prst="rect">
            <a:avLst/>
          </a:prstGeom>
          <a:noFill/>
          <a:ln w="9525">
            <a:noFill/>
            <a:miter lim="800000"/>
            <a:headEnd/>
            <a:tailEnd/>
          </a:ln>
        </p:spPr>
        <p:txBody>
          <a:bodyPr>
            <a:spAutoFit/>
          </a:bodyPr>
          <a:lstStyle/>
          <a:p>
            <a:pPr>
              <a:spcBef>
                <a:spcPct val="50000"/>
              </a:spcBef>
            </a:pPr>
            <a:r>
              <a:rPr lang="lv-LV" sz="2800"/>
              <a:t>No luterāņiem 500 gadu laikā nav iznākusi ārā neviena sekta!!!</a:t>
            </a:r>
          </a:p>
        </p:txBody>
      </p:sp>
      <p:sp>
        <p:nvSpPr>
          <p:cNvPr id="44" name="Right Arrow 43"/>
          <p:cNvSpPr>
            <a:spLocks noChangeArrowheads="1"/>
          </p:cNvSpPr>
          <p:nvPr/>
        </p:nvSpPr>
        <p:spPr bwMode="auto">
          <a:xfrm>
            <a:off x="6143636" y="4071945"/>
            <a:ext cx="555625" cy="500063"/>
          </a:xfrm>
          <a:prstGeom prst="rightArrow">
            <a:avLst>
              <a:gd name="adj1" fmla="val 50000"/>
              <a:gd name="adj2" fmla="val 50036"/>
            </a:avLst>
          </a:prstGeom>
          <a:solidFill>
            <a:srgbClr val="C00000"/>
          </a:solidFill>
          <a:ln w="9525" algn="ctr">
            <a:solidFill>
              <a:schemeClr val="tx1"/>
            </a:solidFill>
            <a:round/>
            <a:headEnd/>
            <a:tailEnd/>
          </a:ln>
        </p:spPr>
        <p:txBody>
          <a:bodyPr/>
          <a:lstStyle/>
          <a:p>
            <a:pPr eaLnBrk="0" hangingPunct="0"/>
            <a:endParaRPr lang="lv-LV">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ppt_x"/>
                                          </p:val>
                                        </p:tav>
                                        <p:tav tm="100000">
                                          <p:val>
                                            <p:strVal val="#ppt_x"/>
                                          </p:val>
                                        </p:tav>
                                      </p:tavLst>
                                    </p:anim>
                                    <p:anim calcmode="lin" valueType="num">
                                      <p:cBhvr additive="base">
                                        <p:cTn id="8" dur="500" fill="hold"/>
                                        <p:tgtEl>
                                          <p:spTgt spid="1126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childTnLst>
                          </p:cTn>
                        </p:par>
                        <p:par>
                          <p:cTn id="45" fill="hold">
                            <p:stCondLst>
                              <p:cond delay="5000"/>
                            </p:stCondLst>
                            <p:childTnLst>
                              <p:par>
                                <p:cTn id="46" presetID="10" presetClass="entr" presetSubtype="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500"/>
                                        <p:tgtEl>
                                          <p:spTgt spid="24"/>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500"/>
                                        <p:tgtEl>
                                          <p:spTgt spid="25"/>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500"/>
                                        <p:tgtEl>
                                          <p:spTgt spid="26"/>
                                        </p:tgtEl>
                                      </p:cBhvr>
                                    </p:animEffect>
                                  </p:childTnLst>
                                </p:cTn>
                              </p:par>
                            </p:childTnLst>
                          </p:cTn>
                        </p:par>
                        <p:par>
                          <p:cTn id="65" fill="hold">
                            <p:stCondLst>
                              <p:cond delay="7500"/>
                            </p:stCondLst>
                            <p:childTnLst>
                              <p:par>
                                <p:cTn id="66" presetID="10" presetClass="entr" presetSubtype="0" fill="hold" grpId="0" nodeType="after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500"/>
                                        <p:tgtEl>
                                          <p:spTgt spid="27"/>
                                        </p:tgtEl>
                                      </p:cBhvr>
                                    </p:animEffect>
                                  </p:childTnLst>
                                </p:cTn>
                              </p:par>
                            </p:childTnLst>
                          </p:cTn>
                        </p:par>
                        <p:par>
                          <p:cTn id="69" fill="hold">
                            <p:stCondLst>
                              <p:cond delay="8000"/>
                            </p:stCondLst>
                            <p:childTnLst>
                              <p:par>
                                <p:cTn id="70" presetID="10" presetClass="entr" presetSubtype="0" fill="hold" grpId="0" nodeType="after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fade">
                                      <p:cBhvr>
                                        <p:cTn id="72" dur="500"/>
                                        <p:tgtEl>
                                          <p:spTgt spid="28"/>
                                        </p:tgtEl>
                                      </p:cBhvr>
                                    </p:animEffect>
                                  </p:childTnLst>
                                </p:cTn>
                              </p:par>
                            </p:childTnLst>
                          </p:cTn>
                        </p:par>
                        <p:par>
                          <p:cTn id="73" fill="hold">
                            <p:stCondLst>
                              <p:cond delay="8500"/>
                            </p:stCondLst>
                            <p:childTnLst>
                              <p:par>
                                <p:cTn id="74" presetID="10" presetClass="entr" presetSubtype="0"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fade">
                                      <p:cBhvr>
                                        <p:cTn id="76" dur="500"/>
                                        <p:tgtEl>
                                          <p:spTgt spid="29"/>
                                        </p:tgtEl>
                                      </p:cBhvr>
                                    </p:animEffect>
                                  </p:childTnLst>
                                </p:cTn>
                              </p:par>
                            </p:childTnLst>
                          </p:cTn>
                        </p:par>
                        <p:par>
                          <p:cTn id="77" fill="hold">
                            <p:stCondLst>
                              <p:cond delay="9000"/>
                            </p:stCondLst>
                            <p:childTnLst>
                              <p:par>
                                <p:cTn id="78" presetID="10" presetClass="entr" presetSubtype="0" fill="hold" grpId="0"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fade">
                                      <p:cBhvr>
                                        <p:cTn id="80" dur="500"/>
                                        <p:tgtEl>
                                          <p:spTgt spid="30"/>
                                        </p:tgtEl>
                                      </p:cBhvr>
                                    </p:animEffect>
                                  </p:childTnLst>
                                </p:cTn>
                              </p:par>
                            </p:childTnLst>
                          </p:cTn>
                        </p:par>
                        <p:par>
                          <p:cTn id="81" fill="hold">
                            <p:stCondLst>
                              <p:cond delay="9500"/>
                            </p:stCondLst>
                            <p:childTnLst>
                              <p:par>
                                <p:cTn id="82" presetID="10" presetClass="entr" presetSubtype="0" fill="hold" grpId="0" nodeType="afterEffect">
                                  <p:stCondLst>
                                    <p:cond delay="0"/>
                                  </p:stCondLst>
                                  <p:childTnLst>
                                    <p:set>
                                      <p:cBhvr>
                                        <p:cTn id="83" dur="1" fill="hold">
                                          <p:stCondLst>
                                            <p:cond delay="0"/>
                                          </p:stCondLst>
                                        </p:cTn>
                                        <p:tgtEl>
                                          <p:spTgt spid="31"/>
                                        </p:tgtEl>
                                        <p:attrNameLst>
                                          <p:attrName>style.visibility</p:attrName>
                                        </p:attrNameLst>
                                      </p:cBhvr>
                                      <p:to>
                                        <p:strVal val="visible"/>
                                      </p:to>
                                    </p:set>
                                    <p:animEffect transition="in" filter="fade">
                                      <p:cBhvr>
                                        <p:cTn id="84" dur="500"/>
                                        <p:tgtEl>
                                          <p:spTgt spid="31"/>
                                        </p:tgtEl>
                                      </p:cBhvr>
                                    </p:animEffect>
                                  </p:childTnLst>
                                </p:cTn>
                              </p:par>
                            </p:childTnLst>
                          </p:cTn>
                        </p:par>
                        <p:par>
                          <p:cTn id="85" fill="hold">
                            <p:stCondLst>
                              <p:cond delay="10000"/>
                            </p:stCondLst>
                            <p:childTnLst>
                              <p:par>
                                <p:cTn id="86" presetID="10" presetClass="entr" presetSubtype="0" fill="hold" grpId="0"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500"/>
                                        <p:tgtEl>
                                          <p:spTgt spid="32"/>
                                        </p:tgtEl>
                                      </p:cBhvr>
                                    </p:animEffect>
                                  </p:childTnLst>
                                </p:cTn>
                              </p:par>
                            </p:childTnLst>
                          </p:cTn>
                        </p:par>
                        <p:par>
                          <p:cTn id="89" fill="hold">
                            <p:stCondLst>
                              <p:cond delay="10500"/>
                            </p:stCondLst>
                            <p:childTnLst>
                              <p:par>
                                <p:cTn id="90" presetID="10" presetClass="entr" presetSubtype="0"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fade">
                                      <p:cBhvr>
                                        <p:cTn id="92" dur="500"/>
                                        <p:tgtEl>
                                          <p:spTgt spid="33"/>
                                        </p:tgtEl>
                                      </p:cBhvr>
                                    </p:animEffect>
                                  </p:childTnLst>
                                </p:cTn>
                              </p:par>
                            </p:childTnLst>
                          </p:cTn>
                        </p:par>
                        <p:par>
                          <p:cTn id="93" fill="hold">
                            <p:stCondLst>
                              <p:cond delay="11000"/>
                            </p:stCondLst>
                            <p:childTnLst>
                              <p:par>
                                <p:cTn id="94" presetID="10"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500"/>
                                        <p:tgtEl>
                                          <p:spTgt spid="34"/>
                                        </p:tgtEl>
                                      </p:cBhvr>
                                    </p:animEffect>
                                  </p:childTnLst>
                                </p:cTn>
                              </p:par>
                            </p:childTnLst>
                          </p:cTn>
                        </p:par>
                        <p:par>
                          <p:cTn id="97" fill="hold">
                            <p:stCondLst>
                              <p:cond delay="11500"/>
                            </p:stCondLst>
                            <p:childTnLst>
                              <p:par>
                                <p:cTn id="98" presetID="10" presetClass="entr" presetSubtype="0" fill="hold" grpId="0" nodeType="afterEffect">
                                  <p:stCondLst>
                                    <p:cond delay="0"/>
                                  </p:stCondLst>
                                  <p:childTnLst>
                                    <p:set>
                                      <p:cBhvr>
                                        <p:cTn id="99" dur="1" fill="hold">
                                          <p:stCondLst>
                                            <p:cond delay="0"/>
                                          </p:stCondLst>
                                        </p:cTn>
                                        <p:tgtEl>
                                          <p:spTgt spid="35"/>
                                        </p:tgtEl>
                                        <p:attrNameLst>
                                          <p:attrName>style.visibility</p:attrName>
                                        </p:attrNameLst>
                                      </p:cBhvr>
                                      <p:to>
                                        <p:strVal val="visible"/>
                                      </p:to>
                                    </p:set>
                                    <p:animEffect transition="in" filter="fade">
                                      <p:cBhvr>
                                        <p:cTn id="100" dur="500"/>
                                        <p:tgtEl>
                                          <p:spTgt spid="35"/>
                                        </p:tgtEl>
                                      </p:cBhvr>
                                    </p:animEffect>
                                  </p:childTnLst>
                                </p:cTn>
                              </p:par>
                            </p:childTnLst>
                          </p:cTn>
                        </p:par>
                        <p:par>
                          <p:cTn id="101" fill="hold">
                            <p:stCondLst>
                              <p:cond delay="12000"/>
                            </p:stCondLst>
                            <p:childTnLst>
                              <p:par>
                                <p:cTn id="102" presetID="10" presetClass="entr" presetSubtype="0" fill="hold" grpId="0" nodeType="afterEffect">
                                  <p:stCondLst>
                                    <p:cond delay="0"/>
                                  </p:stCondLst>
                                  <p:childTnLst>
                                    <p:set>
                                      <p:cBhvr>
                                        <p:cTn id="103" dur="1" fill="hold">
                                          <p:stCondLst>
                                            <p:cond delay="0"/>
                                          </p:stCondLst>
                                        </p:cTn>
                                        <p:tgtEl>
                                          <p:spTgt spid="36"/>
                                        </p:tgtEl>
                                        <p:attrNameLst>
                                          <p:attrName>style.visibility</p:attrName>
                                        </p:attrNameLst>
                                      </p:cBhvr>
                                      <p:to>
                                        <p:strVal val="visible"/>
                                      </p:to>
                                    </p:set>
                                    <p:animEffect transition="in" filter="fade">
                                      <p:cBhvr>
                                        <p:cTn id="104" dur="500"/>
                                        <p:tgtEl>
                                          <p:spTgt spid="36"/>
                                        </p:tgtEl>
                                      </p:cBhvr>
                                    </p:animEffect>
                                  </p:childTnLst>
                                </p:cTn>
                              </p:par>
                            </p:childTnLst>
                          </p:cTn>
                        </p:par>
                        <p:par>
                          <p:cTn id="105" fill="hold">
                            <p:stCondLst>
                              <p:cond delay="12500"/>
                            </p:stCondLst>
                            <p:childTnLst>
                              <p:par>
                                <p:cTn id="106" presetID="10" presetClass="entr" presetSubtype="0" fill="hold" grpId="0" nodeType="afterEffect">
                                  <p:stCondLst>
                                    <p:cond delay="0"/>
                                  </p:stCondLst>
                                  <p:childTnLst>
                                    <p:set>
                                      <p:cBhvr>
                                        <p:cTn id="107" dur="1" fill="hold">
                                          <p:stCondLst>
                                            <p:cond delay="0"/>
                                          </p:stCondLst>
                                        </p:cTn>
                                        <p:tgtEl>
                                          <p:spTgt spid="37"/>
                                        </p:tgtEl>
                                        <p:attrNameLst>
                                          <p:attrName>style.visibility</p:attrName>
                                        </p:attrNameLst>
                                      </p:cBhvr>
                                      <p:to>
                                        <p:strVal val="visible"/>
                                      </p:to>
                                    </p:set>
                                    <p:animEffect transition="in" filter="fade">
                                      <p:cBhvr>
                                        <p:cTn id="108" dur="500"/>
                                        <p:tgtEl>
                                          <p:spTgt spid="37"/>
                                        </p:tgtEl>
                                      </p:cBhvr>
                                    </p:animEffect>
                                  </p:childTnLst>
                                </p:cTn>
                              </p:par>
                            </p:childTnLst>
                          </p:cTn>
                        </p:par>
                        <p:par>
                          <p:cTn id="109" fill="hold">
                            <p:stCondLst>
                              <p:cond delay="13000"/>
                            </p:stCondLst>
                            <p:childTnLst>
                              <p:par>
                                <p:cTn id="110" presetID="10" presetClass="entr" presetSubtype="0" fill="hold" grpId="0" nodeType="afterEffect">
                                  <p:stCondLst>
                                    <p:cond delay="0"/>
                                  </p:stCondLst>
                                  <p:childTnLst>
                                    <p:set>
                                      <p:cBhvr>
                                        <p:cTn id="111" dur="1" fill="hold">
                                          <p:stCondLst>
                                            <p:cond delay="0"/>
                                          </p:stCondLst>
                                        </p:cTn>
                                        <p:tgtEl>
                                          <p:spTgt spid="38"/>
                                        </p:tgtEl>
                                        <p:attrNameLst>
                                          <p:attrName>style.visibility</p:attrName>
                                        </p:attrNameLst>
                                      </p:cBhvr>
                                      <p:to>
                                        <p:strVal val="visible"/>
                                      </p:to>
                                    </p:set>
                                    <p:animEffect transition="in" filter="fade">
                                      <p:cBhvr>
                                        <p:cTn id="112" dur="500"/>
                                        <p:tgtEl>
                                          <p:spTgt spid="38"/>
                                        </p:tgtEl>
                                      </p:cBhvr>
                                    </p:animEffect>
                                  </p:childTnLst>
                                </p:cTn>
                              </p:par>
                            </p:childTnLst>
                          </p:cTn>
                        </p:par>
                        <p:par>
                          <p:cTn id="113" fill="hold">
                            <p:stCondLst>
                              <p:cond delay="13500"/>
                            </p:stCondLst>
                            <p:childTnLst>
                              <p:par>
                                <p:cTn id="114" presetID="10" presetClass="entr" presetSubtype="0" fill="hold" grpId="0" nodeType="afterEffect">
                                  <p:stCondLst>
                                    <p:cond delay="0"/>
                                  </p:stCondLst>
                                  <p:childTnLst>
                                    <p:set>
                                      <p:cBhvr>
                                        <p:cTn id="115" dur="1" fill="hold">
                                          <p:stCondLst>
                                            <p:cond delay="0"/>
                                          </p:stCondLst>
                                        </p:cTn>
                                        <p:tgtEl>
                                          <p:spTgt spid="39"/>
                                        </p:tgtEl>
                                        <p:attrNameLst>
                                          <p:attrName>style.visibility</p:attrName>
                                        </p:attrNameLst>
                                      </p:cBhvr>
                                      <p:to>
                                        <p:strVal val="visible"/>
                                      </p:to>
                                    </p:set>
                                    <p:animEffect transition="in" filter="fade">
                                      <p:cBhvr>
                                        <p:cTn id="116" dur="500"/>
                                        <p:tgtEl>
                                          <p:spTgt spid="39"/>
                                        </p:tgtEl>
                                      </p:cBhvr>
                                    </p:animEffect>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40"/>
                                        </p:tgtEl>
                                        <p:attrNameLst>
                                          <p:attrName>style.visibility</p:attrName>
                                        </p:attrNameLst>
                                      </p:cBhvr>
                                      <p:to>
                                        <p:strVal val="visible"/>
                                      </p:to>
                                    </p:set>
                                    <p:animEffect transition="in" filter="fade">
                                      <p:cBhvr>
                                        <p:cTn id="120" dur="500"/>
                                        <p:tgtEl>
                                          <p:spTgt spid="40"/>
                                        </p:tgtEl>
                                      </p:cBhvr>
                                    </p:animEffect>
                                  </p:childTnLst>
                                </p:cTn>
                              </p:par>
                            </p:childTnLst>
                          </p:cTn>
                        </p:par>
                        <p:par>
                          <p:cTn id="121" fill="hold">
                            <p:stCondLst>
                              <p:cond delay="14500"/>
                            </p:stCondLst>
                            <p:childTnLst>
                              <p:par>
                                <p:cTn id="122" presetID="10" presetClass="entr" presetSubtype="0" fill="hold" grpId="0" nodeType="afterEffect">
                                  <p:stCondLst>
                                    <p:cond delay="0"/>
                                  </p:stCondLst>
                                  <p:childTnLst>
                                    <p:set>
                                      <p:cBhvr>
                                        <p:cTn id="123" dur="1" fill="hold">
                                          <p:stCondLst>
                                            <p:cond delay="0"/>
                                          </p:stCondLst>
                                        </p:cTn>
                                        <p:tgtEl>
                                          <p:spTgt spid="41"/>
                                        </p:tgtEl>
                                        <p:attrNameLst>
                                          <p:attrName>style.visibility</p:attrName>
                                        </p:attrNameLst>
                                      </p:cBhvr>
                                      <p:to>
                                        <p:strVal val="visible"/>
                                      </p:to>
                                    </p:set>
                                    <p:animEffect transition="in" filter="fade">
                                      <p:cBhvr>
                                        <p:cTn id="124" dur="500"/>
                                        <p:tgtEl>
                                          <p:spTgt spid="41"/>
                                        </p:tgtEl>
                                      </p:cBhvr>
                                    </p:animEffect>
                                  </p:childTnLst>
                                </p:cTn>
                              </p:par>
                            </p:childTnLst>
                          </p:cTn>
                        </p:par>
                        <p:par>
                          <p:cTn id="125" fill="hold">
                            <p:stCondLst>
                              <p:cond delay="15000"/>
                            </p:stCondLst>
                            <p:childTnLst>
                              <p:par>
                                <p:cTn id="126" presetID="10" presetClass="entr" presetSubtype="0" fill="hold" grpId="0" nodeType="afterEffect">
                                  <p:stCondLst>
                                    <p:cond delay="0"/>
                                  </p:stCondLst>
                                  <p:childTnLst>
                                    <p:set>
                                      <p:cBhvr>
                                        <p:cTn id="127" dur="1" fill="hold">
                                          <p:stCondLst>
                                            <p:cond delay="0"/>
                                          </p:stCondLst>
                                        </p:cTn>
                                        <p:tgtEl>
                                          <p:spTgt spid="42"/>
                                        </p:tgtEl>
                                        <p:attrNameLst>
                                          <p:attrName>style.visibility</p:attrName>
                                        </p:attrNameLst>
                                      </p:cBhvr>
                                      <p:to>
                                        <p:strVal val="visible"/>
                                      </p:to>
                                    </p:set>
                                    <p:animEffect transition="in" filter="fade">
                                      <p:cBhvr>
                                        <p:cTn id="128" dur="500"/>
                                        <p:tgtEl>
                                          <p:spTgt spid="42"/>
                                        </p:tgtEl>
                                      </p:cBhvr>
                                    </p:animEffect>
                                  </p:childTnLst>
                                </p:cTn>
                              </p:par>
                            </p:childTnLst>
                          </p:cTn>
                        </p:par>
                        <p:par>
                          <p:cTn id="129" fill="hold">
                            <p:stCondLst>
                              <p:cond delay="15500"/>
                            </p:stCondLst>
                            <p:childTnLst>
                              <p:par>
                                <p:cTn id="130" presetID="10" presetClass="entr" presetSubtype="0" fill="hold" grpId="0" nodeType="afterEffect">
                                  <p:stCondLst>
                                    <p:cond delay="0"/>
                                  </p:stCondLst>
                                  <p:childTnLst>
                                    <p:set>
                                      <p:cBhvr>
                                        <p:cTn id="131" dur="1" fill="hold">
                                          <p:stCondLst>
                                            <p:cond delay="0"/>
                                          </p:stCondLst>
                                        </p:cTn>
                                        <p:tgtEl>
                                          <p:spTgt spid="43"/>
                                        </p:tgtEl>
                                        <p:attrNameLst>
                                          <p:attrName>style.visibility</p:attrName>
                                        </p:attrNameLst>
                                      </p:cBhvr>
                                      <p:to>
                                        <p:strVal val="visible"/>
                                      </p:to>
                                    </p:set>
                                    <p:animEffect transition="in" filter="fade">
                                      <p:cBhvr>
                                        <p:cTn id="132" dur="500"/>
                                        <p:tgtEl>
                                          <p:spTgt spid="43"/>
                                        </p:tgtEl>
                                      </p:cBhvr>
                                    </p:animEffect>
                                  </p:childTnLst>
                                </p:cTn>
                              </p:par>
                            </p:childTnLst>
                          </p:cTn>
                        </p:par>
                        <p:par>
                          <p:cTn id="133" fill="hold">
                            <p:stCondLst>
                              <p:cond delay="16000"/>
                            </p:stCondLst>
                            <p:childTnLst>
                              <p:par>
                                <p:cTn id="134" presetID="2" presetClass="entr" presetSubtype="4" fill="hold" grpId="0" nodeType="afterEffect">
                                  <p:stCondLst>
                                    <p:cond delay="0"/>
                                  </p:stCondLst>
                                  <p:childTnLst>
                                    <p:set>
                                      <p:cBhvr>
                                        <p:cTn id="135" dur="1" fill="hold">
                                          <p:stCondLst>
                                            <p:cond delay="0"/>
                                          </p:stCondLst>
                                        </p:cTn>
                                        <p:tgtEl>
                                          <p:spTgt spid="9253"/>
                                        </p:tgtEl>
                                        <p:attrNameLst>
                                          <p:attrName>style.visibility</p:attrName>
                                        </p:attrNameLst>
                                      </p:cBhvr>
                                      <p:to>
                                        <p:strVal val="visible"/>
                                      </p:to>
                                    </p:set>
                                    <p:anim calcmode="lin" valueType="num">
                                      <p:cBhvr additive="base">
                                        <p:cTn id="136" dur="500" fill="hold"/>
                                        <p:tgtEl>
                                          <p:spTgt spid="9253"/>
                                        </p:tgtEl>
                                        <p:attrNameLst>
                                          <p:attrName>ppt_x</p:attrName>
                                        </p:attrNameLst>
                                      </p:cBhvr>
                                      <p:tavLst>
                                        <p:tav tm="0">
                                          <p:val>
                                            <p:strVal val="#ppt_x"/>
                                          </p:val>
                                        </p:tav>
                                        <p:tav tm="100000">
                                          <p:val>
                                            <p:strVal val="#ppt_x"/>
                                          </p:val>
                                        </p:tav>
                                      </p:tavLst>
                                    </p:anim>
                                    <p:anim calcmode="lin" valueType="num">
                                      <p:cBhvr additive="base">
                                        <p:cTn id="137" dur="500" fill="hold"/>
                                        <p:tgtEl>
                                          <p:spTgt spid="9253"/>
                                        </p:tgtEl>
                                        <p:attrNameLst>
                                          <p:attrName>ppt_y</p:attrName>
                                        </p:attrNameLst>
                                      </p:cBhvr>
                                      <p:tavLst>
                                        <p:tav tm="0">
                                          <p:val>
                                            <p:strVal val="1+#ppt_h/2"/>
                                          </p:val>
                                        </p:tav>
                                        <p:tav tm="100000">
                                          <p:val>
                                            <p:strVal val="#ppt_y"/>
                                          </p:val>
                                        </p:tav>
                                      </p:tavLst>
                                    </p:anim>
                                  </p:childTnLst>
                                </p:cTn>
                              </p:par>
                            </p:childTnLst>
                          </p:cTn>
                        </p:par>
                        <p:par>
                          <p:cTn id="138" fill="hold">
                            <p:stCondLst>
                              <p:cond delay="16500"/>
                            </p:stCondLst>
                            <p:childTnLst>
                              <p:par>
                                <p:cTn id="139" presetID="10" presetClass="entr" presetSubtype="0" fill="hold" grpId="0" nodeType="afterEffect">
                                  <p:stCondLst>
                                    <p:cond delay="0"/>
                                  </p:stCondLst>
                                  <p:childTnLst>
                                    <p:set>
                                      <p:cBhvr>
                                        <p:cTn id="140" dur="1" fill="hold">
                                          <p:stCondLst>
                                            <p:cond delay="0"/>
                                          </p:stCondLst>
                                        </p:cTn>
                                        <p:tgtEl>
                                          <p:spTgt spid="44"/>
                                        </p:tgtEl>
                                        <p:attrNameLst>
                                          <p:attrName>style.visibility</p:attrName>
                                        </p:attrNameLst>
                                      </p:cBhvr>
                                      <p:to>
                                        <p:strVal val="visible"/>
                                      </p:to>
                                    </p:set>
                                    <p:animEffect transition="in" filter="fade">
                                      <p:cBhvr>
                                        <p:cTn id="14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8"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9253" grpId="0"/>
      <p:bldP spid="44"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6677</TotalTime>
  <Words>972</Words>
  <Application>Microsoft Office PowerPoint</Application>
  <PresentationFormat>On-screen Show (4:3)</PresentationFormat>
  <Paragraphs>112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Default Design</vt:lpstr>
      <vt:lpstr>Jņ.17:20-26 Kristiešu vienotība</vt:lpstr>
      <vt:lpstr>Jņ.17:20-26 Kristiešu vienotība</vt:lpstr>
      <vt:lpstr>Slide 3</vt:lpstr>
      <vt:lpstr>Slide 4</vt:lpstr>
      <vt:lpstr>Kāpēc kristiešu vienotība ir svarīga?</vt:lpstr>
      <vt:lpstr>Kristiešu vienotība pirmbaznīcā</vt:lpstr>
      <vt:lpstr>Kristiešu nesaskaņas pirmbaznīcā</vt:lpstr>
      <vt:lpstr>Konfesiju veidošanās</vt:lpstr>
      <vt:lpstr>Konfesiju veidošanās</vt:lpstr>
      <vt:lpstr>Ekumenisma aizsākumi</vt:lpstr>
      <vt:lpstr>Izlīguma un vienotības meklējumi</vt:lpstr>
      <vt:lpstr>Ekumeniskā situācija Latvijā</vt:lpstr>
      <vt:lpstr>Slide 13</vt:lpstr>
      <vt:lpstr>Kas ir svarīgāk – patiesība vai attiecības?</vt:lpstr>
      <vt:lpstr>Vienprātības grāmata</vt:lpstr>
      <vt:lpstr>Slide 16</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90</cp:revision>
  <dcterms:created xsi:type="dcterms:W3CDTF">2010-10-07T14:46:11Z</dcterms:created>
  <dcterms:modified xsi:type="dcterms:W3CDTF">2021-02-08T10:32:43Z</dcterms:modified>
</cp:coreProperties>
</file>