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8" r:id="rId2"/>
    <p:sldId id="257" r:id="rId3"/>
    <p:sldId id="288" r:id="rId4"/>
    <p:sldId id="292" r:id="rId5"/>
    <p:sldId id="289" r:id="rId6"/>
    <p:sldId id="290" r:id="rId7"/>
    <p:sldId id="291" r:id="rId8"/>
    <p:sldId id="294" r:id="rId9"/>
    <p:sldId id="295" r:id="rId10"/>
    <p:sldId id="296" r:id="rId11"/>
    <p:sldId id="297" r:id="rId12"/>
    <p:sldId id="300" r:id="rId13"/>
    <p:sldId id="298" r:id="rId14"/>
    <p:sldId id="299" r:id="rId15"/>
  </p:sldIdLst>
  <p:sldSz cx="9145588"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p:scale>
          <a:sx n="60" d="100"/>
          <a:sy n="60" d="100"/>
        </p:scale>
        <p:origin x="-1050" y="-372"/>
      </p:cViewPr>
      <p:guideLst>
        <p:guide orient="horz" pos="2160"/>
        <p:guide pos="2881"/>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96660" y="1122363"/>
            <a:ext cx="6752269" cy="2387600"/>
          </a:xfrm>
        </p:spPr>
        <p:txBody>
          <a:bodyPr anchor="b">
            <a:normAutofit/>
          </a:bodyPr>
          <a:lstStyle>
            <a:lvl1pPr algn="ctr">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196660" y="3602038"/>
            <a:ext cx="675226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10/22/2021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474" y="4289375"/>
            <a:ext cx="7777023" cy="819355"/>
          </a:xfrm>
        </p:spPr>
        <p:txBody>
          <a:bodyPr anchor="b">
            <a:normAutofit/>
          </a:bodyPr>
          <a:lstStyle>
            <a:lvl1pPr>
              <a:defRPr sz="28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85474" y="621324"/>
            <a:ext cx="7777023"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466" y="5108728"/>
            <a:ext cx="7775849"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10/22/2021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5465" y="609603"/>
            <a:ext cx="7766670" cy="3424859"/>
          </a:xfrm>
        </p:spPr>
        <p:txBody>
          <a:bodyPr anchor="ctr"/>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5467" y="4204820"/>
            <a:ext cx="7766669"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10/22/2021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84847" y="609600"/>
            <a:ext cx="6978276"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290709" y="3610032"/>
            <a:ext cx="6565364"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685464" y="4204821"/>
            <a:ext cx="7766670"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10/22/2021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
        <p:nvSpPr>
          <p:cNvPr id="11" name="TextBox 10"/>
          <p:cNvSpPr txBox="1"/>
          <p:nvPr/>
        </p:nvSpPr>
        <p:spPr>
          <a:xfrm>
            <a:off x="627568" y="735241"/>
            <a:ext cx="45727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7994855" y="2972093"/>
            <a:ext cx="45727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5475" y="2126945"/>
            <a:ext cx="7767844" cy="2511835"/>
          </a:xfrm>
        </p:spPr>
        <p:txBody>
          <a:bodyPr anchor="b"/>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5465" y="4650556"/>
            <a:ext cx="7766670"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10/22/2021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685464" y="609603"/>
            <a:ext cx="7766670" cy="1325563"/>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685465" y="2088322"/>
            <a:ext cx="2474647"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685465" y="2911624"/>
            <a:ext cx="2474647"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3334238" y="2088320"/>
            <a:ext cx="247434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3334238" y="2911624"/>
            <a:ext cx="247529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5981013" y="2088320"/>
            <a:ext cx="2468837"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5983300" y="2911624"/>
            <a:ext cx="2468837"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pPr/>
              <a:t>10/22/2021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685465" y="609603"/>
            <a:ext cx="7766670" cy="1325563"/>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685466" y="4195899"/>
            <a:ext cx="2474646"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819158" y="2298987"/>
            <a:ext cx="220542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685466" y="4772161"/>
            <a:ext cx="247464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3332606" y="4195899"/>
            <a:ext cx="2474667"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3427341" y="2298987"/>
            <a:ext cx="2198276"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3331589" y="4772160"/>
            <a:ext cx="2475682"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5981106" y="4195899"/>
            <a:ext cx="2467854"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6115665" y="2298987"/>
            <a:ext cx="2199467"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5981012" y="4772164"/>
            <a:ext cx="2471123"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pPr/>
              <a:t>10/22/2021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10/22/2021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4813" y="609602"/>
            <a:ext cx="1907324" cy="518160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466" y="609602"/>
            <a:ext cx="5745026" cy="51816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10/22/2021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10/22/2021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22094" y="657229"/>
            <a:ext cx="7301403" cy="2852737"/>
          </a:xfrm>
        </p:spPr>
        <p:txBody>
          <a:bodyPr anchor="b">
            <a:normAutofit/>
          </a:bodyPr>
          <a:lstStyle>
            <a:lvl1pPr>
              <a:defRPr sz="3400"/>
            </a:lvl1pPr>
          </a:lstStyle>
          <a:p>
            <a:r>
              <a:rPr lang="ru-RU" smtClean="0"/>
              <a:t>Образец заголовка</a:t>
            </a:r>
            <a:endParaRPr lang="en-US" dirty="0"/>
          </a:p>
        </p:txBody>
      </p:sp>
      <p:sp>
        <p:nvSpPr>
          <p:cNvPr id="3" name="Text Placeholder 2"/>
          <p:cNvSpPr>
            <a:spLocks noGrp="1"/>
          </p:cNvSpPr>
          <p:nvPr>
            <p:ph type="body" idx="1"/>
          </p:nvPr>
        </p:nvSpPr>
        <p:spPr>
          <a:xfrm>
            <a:off x="922094" y="3602041"/>
            <a:ext cx="7301403"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pPr/>
              <a:t>10/22/2021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85467" y="609603"/>
            <a:ext cx="7766669" cy="1326321"/>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5466" y="2088322"/>
            <a:ext cx="3830168" cy="370288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30856" y="2088322"/>
            <a:ext cx="3821279" cy="370288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10/22/2021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85467" y="609603"/>
            <a:ext cx="7766669"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56503" y="2088320"/>
            <a:ext cx="3660035"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5466" y="2912232"/>
            <a:ext cx="3831072" cy="287896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802336" y="2088320"/>
            <a:ext cx="36497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954" y="2912232"/>
            <a:ext cx="3822182" cy="287896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10/22/2021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10/22/2021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10/22/2021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8041" y="609600"/>
            <a:ext cx="2949691" cy="2362200"/>
          </a:xfrm>
        </p:spPr>
        <p:txBody>
          <a:bodyPr anchor="b">
            <a:normAutofit/>
          </a:bodyPr>
          <a:lstStyle>
            <a:lvl1pPr>
              <a:defRPr sz="2800"/>
            </a:lvl1pPr>
          </a:lstStyle>
          <a:p>
            <a:r>
              <a:rPr lang="ru-RU" smtClean="0"/>
              <a:t>Образец заголовка</a:t>
            </a:r>
            <a:endParaRPr lang="en-US" dirty="0"/>
          </a:p>
        </p:txBody>
      </p:sp>
      <p:sp>
        <p:nvSpPr>
          <p:cNvPr id="3" name="Content Placeholder 2"/>
          <p:cNvSpPr>
            <a:spLocks noGrp="1"/>
          </p:cNvSpPr>
          <p:nvPr>
            <p:ph idx="1"/>
          </p:nvPr>
        </p:nvSpPr>
        <p:spPr>
          <a:xfrm>
            <a:off x="3809210" y="609600"/>
            <a:ext cx="4642925" cy="5181600"/>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88041" y="2971803"/>
            <a:ext cx="2949691"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10/22/2021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8040" y="609600"/>
            <a:ext cx="4448103" cy="2362200"/>
          </a:xfrm>
        </p:spPr>
        <p:txBody>
          <a:bodyPr anchor="b">
            <a:normAutofit/>
          </a:bodyPr>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569570" y="758881"/>
            <a:ext cx="2441941"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465" y="2971800"/>
            <a:ext cx="4451986"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10/22/2021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467" y="609603"/>
            <a:ext cx="7766669" cy="1326321"/>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5465" y="2096064"/>
            <a:ext cx="7766670" cy="369513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760052" y="5883278"/>
            <a:ext cx="2057757"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10/22/2021</a:t>
            </a:fld>
            <a:endParaRPr lang="en-US" dirty="0"/>
          </a:p>
        </p:txBody>
      </p:sp>
      <p:sp>
        <p:nvSpPr>
          <p:cNvPr id="5" name="Footer Placeholder 4"/>
          <p:cNvSpPr>
            <a:spLocks noGrp="1"/>
          </p:cNvSpPr>
          <p:nvPr>
            <p:ph type="ftr" sz="quarter" idx="3"/>
          </p:nvPr>
        </p:nvSpPr>
        <p:spPr>
          <a:xfrm>
            <a:off x="685466" y="5883278"/>
            <a:ext cx="5005518"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886880" y="5883278"/>
            <a:ext cx="565257"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4277" y="1105988"/>
            <a:ext cx="4313392" cy="4171406"/>
          </a:xfrm>
        </p:spPr>
        <p:txBody>
          <a:bodyPr>
            <a:normAutofit/>
          </a:bodyPr>
          <a:lstStyle/>
          <a:p>
            <a:r>
              <a:rPr lang="lv-LV" sz="4800" dirty="0" err="1" smtClean="0"/>
              <a:t>Nehemijas</a:t>
            </a:r>
            <a:r>
              <a:rPr lang="lv-LV" sz="4800" dirty="0" smtClean="0"/>
              <a:t> </a:t>
            </a:r>
            <a:r>
              <a:rPr lang="lv-LV" sz="4800" dirty="0" err="1" smtClean="0"/>
              <a:t>gRāmata</a:t>
            </a:r>
            <a:endParaRPr lang="ru-RU" sz="4800" dirty="0"/>
          </a:p>
        </p:txBody>
      </p:sp>
      <p:pic>
        <p:nvPicPr>
          <p:cNvPr id="6" name="Picture 6" descr="http://bishopking.org/wp-content/uploads/2013/04/nehemiah1.png"/>
          <p:cNvPicPr>
            <a:picLocks noChangeAspect="1" noChangeArrowheads="1"/>
          </p:cNvPicPr>
          <p:nvPr/>
        </p:nvPicPr>
        <p:blipFill>
          <a:blip r:embed="rId2"/>
          <a:srcRect/>
          <a:stretch>
            <a:fillRect/>
          </a:stretch>
        </p:blipFill>
        <p:spPr bwMode="auto">
          <a:xfrm>
            <a:off x="4585859" y="718460"/>
            <a:ext cx="4393230" cy="4885509"/>
          </a:xfrm>
          <a:prstGeom prst="rect">
            <a:avLst/>
          </a:prstGeom>
          <a:ln>
            <a:noFill/>
          </a:ln>
          <a:effectLst>
            <a:softEdge rad="112500"/>
          </a:effectLst>
        </p:spPr>
      </p:pic>
    </p:spTree>
    <p:extLst>
      <p:ext uri="{BB962C8B-B14F-4D97-AF65-F5344CB8AC3E}">
        <p14:creationId xmlns="" xmlns:p14="http://schemas.microsoft.com/office/powerpoint/2010/main" val="752172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4515" y="3"/>
            <a:ext cx="7766669" cy="955343"/>
          </a:xfrm>
        </p:spPr>
        <p:txBody>
          <a:bodyPr/>
          <a:lstStyle/>
          <a:p>
            <a:r>
              <a:rPr lang="lv-LV" dirty="0" smtClean="0"/>
              <a:t>9</a:t>
            </a:r>
            <a:r>
              <a:rPr lang="ru-RU" dirty="0" smtClean="0"/>
              <a:t>. </a:t>
            </a:r>
            <a:r>
              <a:rPr lang="lv-LV" dirty="0" smtClean="0"/>
              <a:t>Dažādi šķēršļi</a:t>
            </a:r>
            <a:endParaRPr lang="ru-RU" dirty="0"/>
          </a:p>
        </p:txBody>
      </p:sp>
      <p:sp>
        <p:nvSpPr>
          <p:cNvPr id="3" name="Объект 2"/>
          <p:cNvSpPr>
            <a:spLocks noGrp="1"/>
          </p:cNvSpPr>
          <p:nvPr>
            <p:ph idx="1"/>
          </p:nvPr>
        </p:nvSpPr>
        <p:spPr>
          <a:xfrm>
            <a:off x="0" y="635754"/>
            <a:ext cx="9145588" cy="3695136"/>
          </a:xfrm>
        </p:spPr>
        <p:txBody>
          <a:bodyPr>
            <a:noAutofit/>
          </a:bodyPr>
          <a:lstStyle/>
          <a:p>
            <a:pPr>
              <a:lnSpc>
                <a:spcPct val="100000"/>
              </a:lnSpc>
              <a:buNone/>
            </a:pPr>
            <a:r>
              <a:rPr lang="lv-LV" sz="2800" dirty="0" smtClean="0"/>
              <a:t>3.nod.</a:t>
            </a:r>
            <a:r>
              <a:rPr lang="lv-LV" sz="2800" dirty="0" smtClean="0"/>
              <a:t> </a:t>
            </a:r>
            <a:r>
              <a:rPr lang="lv-LV" sz="2800" dirty="0" smtClean="0"/>
              <a:t>Cilvēki darbojas komandās un uz maiņām </a:t>
            </a:r>
            <a:endParaRPr lang="ru-RU" sz="2800" dirty="0" smtClean="0"/>
          </a:p>
          <a:p>
            <a:pPr>
              <a:lnSpc>
                <a:spcPct val="100000"/>
              </a:lnSpc>
              <a:buNone/>
            </a:pPr>
            <a:r>
              <a:rPr lang="lv-LV" sz="2800" dirty="0" smtClean="0"/>
              <a:t>4.nod. Pretinieku intrigas, </a:t>
            </a:r>
            <a:r>
              <a:rPr lang="lv-LV" sz="2800" dirty="0" err="1" smtClean="0"/>
              <a:t>Nehemija</a:t>
            </a:r>
            <a:r>
              <a:rPr lang="lv-LV" sz="2800" dirty="0" smtClean="0"/>
              <a:t> sa</a:t>
            </a:r>
            <a:r>
              <a:rPr lang="lv-LV" sz="2800" dirty="0" smtClean="0"/>
              <a:t>dala darbus: </a:t>
            </a:r>
            <a:r>
              <a:rPr lang="lv-LV" sz="2800" dirty="0" smtClean="0"/>
              <a:t>puse </a:t>
            </a:r>
            <a:r>
              <a:rPr lang="lv-LV" sz="2800" dirty="0" err="1" smtClean="0"/>
              <a:t>stārdā</a:t>
            </a:r>
            <a:r>
              <a:rPr lang="lv-LV" sz="2800" dirty="0" smtClean="0"/>
              <a:t>, puse </a:t>
            </a:r>
            <a:r>
              <a:rPr lang="lv-LV" sz="2800" dirty="0" smtClean="0"/>
              <a:t>sargā. Te ir </a:t>
            </a:r>
            <a:r>
              <a:rPr lang="lv-LV" sz="2800" dirty="0" err="1" smtClean="0"/>
              <a:t>Nehemijas</a:t>
            </a:r>
            <a:r>
              <a:rPr lang="lv-LV" sz="2800" dirty="0" smtClean="0"/>
              <a:t> neatlaidība </a:t>
            </a:r>
            <a:r>
              <a:rPr lang="lv-LV" sz="2800" dirty="0" smtClean="0"/>
              <a:t>un </a:t>
            </a:r>
            <a:r>
              <a:rPr lang="lv-LV" sz="2800" dirty="0" smtClean="0"/>
              <a:t>pastāvēšana </a:t>
            </a:r>
            <a:r>
              <a:rPr lang="lv-LV" sz="2800" dirty="0" smtClean="0"/>
              <a:t>līdz galam</a:t>
            </a:r>
            <a:r>
              <a:rPr lang="ru-RU" sz="2800" dirty="0" smtClean="0"/>
              <a:t> </a:t>
            </a:r>
            <a:r>
              <a:rPr lang="lv-LV" sz="2800" dirty="0" smtClean="0"/>
              <a:t>(</a:t>
            </a:r>
            <a:r>
              <a:rPr lang="ru-RU" sz="2800" dirty="0" smtClean="0"/>
              <a:t>4:16-23</a:t>
            </a:r>
            <a:r>
              <a:rPr lang="lv-LV" sz="2800" dirty="0" smtClean="0"/>
              <a:t>)</a:t>
            </a:r>
            <a:endParaRPr lang="ru-RU" sz="2800" dirty="0" smtClean="0"/>
          </a:p>
          <a:p>
            <a:pPr>
              <a:lnSpc>
                <a:spcPct val="100000"/>
              </a:lnSpc>
              <a:buNone/>
            </a:pPr>
            <a:r>
              <a:rPr lang="lv-LV" sz="2800" dirty="0" smtClean="0"/>
              <a:t>5.nod. Iekšējas intrigas. Strādnieki aizņemas naudu no Jūdu bagātniekiem</a:t>
            </a:r>
            <a:r>
              <a:rPr lang="lv-LV" sz="2800" dirty="0" smtClean="0"/>
              <a:t> un tie iedzīvojas uz viņu rēķina. </a:t>
            </a:r>
            <a:r>
              <a:rPr lang="lv-LV" sz="2800" dirty="0" err="1" smtClean="0"/>
              <a:t>Nehemija</a:t>
            </a:r>
            <a:r>
              <a:rPr lang="lv-LV" sz="2800" dirty="0" smtClean="0"/>
              <a:t> nolamā vadītājus un tie atlaiž parādus. </a:t>
            </a:r>
            <a:endParaRPr lang="ru-RU" sz="2800" dirty="0" smtClean="0"/>
          </a:p>
          <a:p>
            <a:pPr>
              <a:lnSpc>
                <a:spcPct val="100000"/>
              </a:lnSpc>
            </a:pPr>
            <a:endParaRPr lang="ru-RU" sz="2800" dirty="0"/>
          </a:p>
          <a:p>
            <a:pPr>
              <a:lnSpc>
                <a:spcPct val="100000"/>
              </a:lnSpc>
            </a:pPr>
            <a:endParaRPr lang="ru-RU" sz="2800" dirty="0" smtClean="0"/>
          </a:p>
        </p:txBody>
      </p:sp>
      <p:pic>
        <p:nvPicPr>
          <p:cNvPr id="10242" name="Picture 2" descr="Image result for nehemiah"/>
          <p:cNvPicPr>
            <a:picLocks noChangeAspect="1" noChangeArrowheads="1"/>
          </p:cNvPicPr>
          <p:nvPr/>
        </p:nvPicPr>
        <p:blipFill>
          <a:blip r:embed="rId2"/>
          <a:srcRect/>
          <a:stretch>
            <a:fillRect/>
          </a:stretch>
        </p:blipFill>
        <p:spPr bwMode="auto">
          <a:xfrm>
            <a:off x="829246" y="3909848"/>
            <a:ext cx="7575823" cy="2948152"/>
          </a:xfrm>
          <a:prstGeom prst="rect">
            <a:avLst/>
          </a:prstGeom>
          <a:ln>
            <a:noFill/>
          </a:ln>
          <a:effectLst>
            <a:softEdge rad="112500"/>
          </a:effectLst>
        </p:spPr>
      </p:pic>
    </p:spTree>
    <p:extLst>
      <p:ext uri="{BB962C8B-B14F-4D97-AF65-F5344CB8AC3E}">
        <p14:creationId xmlns:p14="http://schemas.microsoft.com/office/powerpoint/2010/main" xmlns="" val="2099674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2"/>
                                        </p:tgtEl>
                                        <p:attrNameLst>
                                          <p:attrName>style.visibility</p:attrName>
                                        </p:attrNameLst>
                                      </p:cBhvr>
                                      <p:to>
                                        <p:strVal val="visible"/>
                                      </p:to>
                                    </p:set>
                                    <p:animEffect transition="in" filter="fade">
                                      <p:cBhvr>
                                        <p:cTn id="11" dur="2000"/>
                                        <p:tgtEl>
                                          <p:spTgt spid="1024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467" y="217717"/>
            <a:ext cx="7766669" cy="1326321"/>
          </a:xfrm>
        </p:spPr>
        <p:txBody>
          <a:bodyPr>
            <a:normAutofit fontScale="90000"/>
          </a:bodyPr>
          <a:lstStyle/>
          <a:p>
            <a:r>
              <a:rPr lang="lv-LV" dirty="0" smtClean="0"/>
              <a:t>10</a:t>
            </a:r>
            <a:r>
              <a:rPr lang="ru-RU" dirty="0" smtClean="0"/>
              <a:t>. </a:t>
            </a:r>
            <a:r>
              <a:rPr lang="lv-LV" dirty="0" smtClean="0"/>
              <a:t>Tautas grēku nožēla, apņemšanās dzīvot pēc baušļiem </a:t>
            </a:r>
            <a:r>
              <a:rPr lang="lv-LV" dirty="0" smtClean="0"/>
              <a:t>(</a:t>
            </a:r>
            <a:r>
              <a:rPr lang="lv-LV" dirty="0" smtClean="0"/>
              <a:t>Neh.8)</a:t>
            </a:r>
            <a:endParaRPr lang="ru-RU" dirty="0"/>
          </a:p>
        </p:txBody>
      </p:sp>
      <p:pic>
        <p:nvPicPr>
          <p:cNvPr id="4098" name="Picture 2" descr="ezra-reads-the-law – Pastor&amp;#39;s Blog"/>
          <p:cNvPicPr>
            <a:picLocks noChangeAspect="1" noChangeArrowheads="1"/>
          </p:cNvPicPr>
          <p:nvPr/>
        </p:nvPicPr>
        <p:blipFill>
          <a:blip r:embed="rId2"/>
          <a:srcRect/>
          <a:stretch>
            <a:fillRect/>
          </a:stretch>
        </p:blipFill>
        <p:spPr bwMode="auto">
          <a:xfrm>
            <a:off x="488731" y="1481958"/>
            <a:ext cx="8198069" cy="5049072"/>
          </a:xfrm>
          <a:prstGeom prst="rect">
            <a:avLst/>
          </a:prstGeom>
          <a:ln>
            <a:noFill/>
          </a:ln>
          <a:effectLst>
            <a:softEdge rad="112500"/>
          </a:effectLst>
        </p:spPr>
      </p:pic>
    </p:spTree>
    <p:extLst>
      <p:ext uri="{BB962C8B-B14F-4D97-AF65-F5344CB8AC3E}">
        <p14:creationId xmlns:p14="http://schemas.microsoft.com/office/powerpoint/2010/main" xmlns="" val="3713479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fade">
                                      <p:cBhvr>
                                        <p:cTn id="12"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8731" y="217717"/>
            <a:ext cx="8182303" cy="1326321"/>
          </a:xfrm>
        </p:spPr>
        <p:txBody>
          <a:bodyPr>
            <a:normAutofit fontScale="90000"/>
          </a:bodyPr>
          <a:lstStyle/>
          <a:p>
            <a:r>
              <a:rPr lang="lv-LV" dirty="0" smtClean="0"/>
              <a:t>11</a:t>
            </a:r>
            <a:r>
              <a:rPr lang="ru-RU" dirty="0" smtClean="0"/>
              <a:t>. </a:t>
            </a:r>
            <a:r>
              <a:rPr lang="lv-LV" dirty="0" smtClean="0"/>
              <a:t>Kopīgs prieks par sasniegto rezultātu (Neh.12:27-47)</a:t>
            </a:r>
            <a:endParaRPr lang="ru-RU" dirty="0"/>
          </a:p>
        </p:txBody>
      </p:sp>
      <p:pic>
        <p:nvPicPr>
          <p:cNvPr id="4" name="Рисунок 3"/>
          <p:cNvPicPr>
            <a:picLocks noChangeAspect="1"/>
          </p:cNvPicPr>
          <p:nvPr/>
        </p:nvPicPr>
        <p:blipFill>
          <a:blip r:embed="rId2"/>
          <a:stretch>
            <a:fillRect/>
          </a:stretch>
        </p:blipFill>
        <p:spPr>
          <a:xfrm>
            <a:off x="646725" y="1724300"/>
            <a:ext cx="7868725" cy="4963821"/>
          </a:xfrm>
          <a:prstGeom prst="rect">
            <a:avLst/>
          </a:prstGeom>
          <a:ln>
            <a:noFill/>
          </a:ln>
          <a:effectLst>
            <a:softEdge rad="112500"/>
          </a:effectLst>
        </p:spPr>
      </p:pic>
    </p:spTree>
    <p:extLst>
      <p:ext uri="{BB962C8B-B14F-4D97-AF65-F5344CB8AC3E}">
        <p14:creationId xmlns:p14="http://schemas.microsoft.com/office/powerpoint/2010/main" xmlns="" val="3713479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6674" y="3"/>
            <a:ext cx="7766669" cy="1326321"/>
          </a:xfrm>
        </p:spPr>
        <p:txBody>
          <a:bodyPr>
            <a:normAutofit fontScale="90000"/>
          </a:bodyPr>
          <a:lstStyle/>
          <a:p>
            <a:r>
              <a:rPr lang="lv-LV" dirty="0" smtClean="0"/>
              <a:t>Dieva gribas atpazīšana:</a:t>
            </a:r>
            <a:br>
              <a:rPr lang="lv-LV" dirty="0" smtClean="0"/>
            </a:br>
            <a:r>
              <a:rPr lang="lv-LV" dirty="0" smtClean="0"/>
              <a:t>Mēs esam dieva žēlastības namturi</a:t>
            </a:r>
            <a:endParaRPr lang="ru-RU" dirty="0"/>
          </a:p>
        </p:txBody>
      </p:sp>
      <p:sp>
        <p:nvSpPr>
          <p:cNvPr id="3" name="Объект 2"/>
          <p:cNvSpPr>
            <a:spLocks noGrp="1"/>
          </p:cNvSpPr>
          <p:nvPr>
            <p:ph idx="1"/>
          </p:nvPr>
        </p:nvSpPr>
        <p:spPr>
          <a:xfrm>
            <a:off x="1" y="1351370"/>
            <a:ext cx="4873097" cy="5711588"/>
          </a:xfrm>
        </p:spPr>
        <p:txBody>
          <a:bodyPr>
            <a:normAutofit fontScale="70000" lnSpcReduction="20000"/>
          </a:bodyPr>
          <a:lstStyle/>
          <a:p>
            <a:r>
              <a:rPr lang="lv-LV" sz="3600" dirty="0" smtClean="0"/>
              <a:t>“Kādu katrs dāvanu saņēmis, ar to kalpojiet cits citam kā labi dažāda veida Dieva žēlastības namturi.” (1.Pt.4:10)</a:t>
            </a:r>
          </a:p>
          <a:p>
            <a:r>
              <a:rPr lang="lv-LV" sz="3600" dirty="0" smtClean="0"/>
              <a:t>“Tā lai ikviens uz mums skatās kā uz Kristus kalpiem un Dieva noslēpumu namturiem. No namturiem </a:t>
            </a:r>
            <a:r>
              <a:rPr lang="lv-LV" sz="3600" dirty="0" err="1" smtClean="0"/>
              <a:t>galvenām</a:t>
            </a:r>
            <a:r>
              <a:rPr lang="lv-LV" sz="3600" dirty="0" smtClean="0"/>
              <a:t> kārtām prasa, ka tie būtu uzticami.” (1.Kor.4:1-2)</a:t>
            </a:r>
          </a:p>
          <a:p>
            <a:r>
              <a:rPr lang="lv-LV" sz="3600" dirty="0" smtClean="0"/>
              <a:t>Mums </a:t>
            </a:r>
            <a:r>
              <a:rPr lang="lv-LV" sz="3600" dirty="0" smtClean="0"/>
              <a:t>ir tikai jāsaprot uz ko Viņš katru no mums aicina!</a:t>
            </a:r>
          </a:p>
          <a:p>
            <a:endParaRPr lang="lv-LV" sz="3600" dirty="0" smtClean="0"/>
          </a:p>
        </p:txBody>
      </p:sp>
      <p:pic>
        <p:nvPicPr>
          <p:cNvPr id="8194" name="Picture 2" descr="Image result for Jesus sent disciples"/>
          <p:cNvPicPr>
            <a:picLocks noChangeAspect="1" noChangeArrowheads="1"/>
          </p:cNvPicPr>
          <p:nvPr/>
        </p:nvPicPr>
        <p:blipFill>
          <a:blip r:embed="rId2"/>
          <a:srcRect/>
          <a:stretch>
            <a:fillRect/>
          </a:stretch>
        </p:blipFill>
        <p:spPr bwMode="auto">
          <a:xfrm>
            <a:off x="4887424" y="1555845"/>
            <a:ext cx="4079790" cy="4244454"/>
          </a:xfrm>
          <a:prstGeom prst="rect">
            <a:avLst/>
          </a:prstGeom>
          <a:ln>
            <a:noFill/>
          </a:ln>
          <a:effectLst>
            <a:softEdge rad="112500"/>
          </a:effectLst>
        </p:spPr>
      </p:pic>
    </p:spTree>
    <p:extLst>
      <p:ext uri="{BB962C8B-B14F-4D97-AF65-F5344CB8AC3E}">
        <p14:creationId xmlns:p14="http://schemas.microsoft.com/office/powerpoint/2010/main" xmlns="" val="3960652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fade">
                                      <p:cBhvr>
                                        <p:cTn id="11" dur="2000"/>
                                        <p:tgtEl>
                                          <p:spTgt spid="8194"/>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890" y="765176"/>
            <a:ext cx="5104698"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69" y="2924175"/>
            <a:ext cx="5185675" cy="1143000"/>
          </a:xfrm>
        </p:spPr>
        <p:txBody>
          <a:bodyPr>
            <a:noAutofit/>
          </a:bodyPr>
          <a:lstStyle/>
          <a:p>
            <a:pPr eaLnBrk="1" hangingPunct="1"/>
            <a:r>
              <a:rPr lang="lv-LV" sz="4800" dirty="0" smtClean="0"/>
              <a:t>Un Dieva miers, kas ir augstāks par visu saprašanu lai pasargā jūsu sirdis un jūsu domas. </a:t>
            </a:r>
            <a:r>
              <a:rPr lang="lv-LV" sz="4800" b="1" dirty="0" smtClean="0"/>
              <a:t>Āmen</a:t>
            </a:r>
            <a:br>
              <a:rPr lang="lv-LV" sz="4800" b="1" dirty="0" smtClean="0"/>
            </a:br>
            <a:endParaRPr lang="lv-LV" sz="4800" b="1" dirty="0"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14</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ChangeAspect="1"/>
          </p:cNvPicPr>
          <p:nvPr/>
        </p:nvPicPr>
        <p:blipFill>
          <a:blip r:embed="rId2"/>
          <a:stretch>
            <a:fillRect/>
          </a:stretch>
        </p:blipFill>
        <p:spPr>
          <a:xfrm>
            <a:off x="6510119" y="1136470"/>
            <a:ext cx="2635469" cy="5185955"/>
          </a:xfrm>
          <a:prstGeom prst="rect">
            <a:avLst/>
          </a:prstGeom>
          <a:ln>
            <a:noFill/>
          </a:ln>
          <a:effectLst>
            <a:softEdge rad="112500"/>
          </a:effectLst>
        </p:spPr>
      </p:pic>
      <p:sp>
        <p:nvSpPr>
          <p:cNvPr id="2" name="Заголовок 1"/>
          <p:cNvSpPr>
            <a:spLocks noGrp="1"/>
          </p:cNvSpPr>
          <p:nvPr>
            <p:ph type="title"/>
          </p:nvPr>
        </p:nvSpPr>
        <p:spPr>
          <a:xfrm>
            <a:off x="0" y="1"/>
            <a:ext cx="9145587" cy="1123406"/>
          </a:xfrm>
        </p:spPr>
        <p:txBody>
          <a:bodyPr/>
          <a:lstStyle/>
          <a:p>
            <a:r>
              <a:rPr lang="lv-LV" dirty="0" smtClean="0"/>
              <a:t>1.Situācijas redzējums (Neh.1:1-5)</a:t>
            </a:r>
            <a:endParaRPr lang="ru-RU" dirty="0"/>
          </a:p>
        </p:txBody>
      </p:sp>
      <p:sp>
        <p:nvSpPr>
          <p:cNvPr id="3" name="Объект 2"/>
          <p:cNvSpPr>
            <a:spLocks noGrp="1"/>
          </p:cNvSpPr>
          <p:nvPr>
            <p:ph idx="1"/>
          </p:nvPr>
        </p:nvSpPr>
        <p:spPr>
          <a:xfrm>
            <a:off x="-156780" y="883667"/>
            <a:ext cx="7093608" cy="5099125"/>
          </a:xfrm>
        </p:spPr>
        <p:txBody>
          <a:bodyPr>
            <a:noAutofit/>
          </a:bodyPr>
          <a:lstStyle/>
          <a:p>
            <a:pPr>
              <a:buNone/>
            </a:pPr>
            <a:r>
              <a:rPr lang="lv-LV" sz="2100" dirty="0" smtClean="0"/>
              <a:t>   1 </a:t>
            </a:r>
            <a:r>
              <a:rPr lang="lv-LV" sz="2100" dirty="0" err="1" smtClean="0"/>
              <a:t>Nehemijas</a:t>
            </a:r>
            <a:r>
              <a:rPr lang="lv-LV" sz="2100" dirty="0" smtClean="0"/>
              <a:t>, </a:t>
            </a:r>
            <a:r>
              <a:rPr lang="lv-LV" sz="2100" dirty="0" err="1" smtClean="0"/>
              <a:t>Hahaljas</a:t>
            </a:r>
            <a:r>
              <a:rPr lang="lv-LV" sz="2100" dirty="0" smtClean="0"/>
              <a:t> dēla, vārdi. Tas notika ķēniņa </a:t>
            </a:r>
            <a:r>
              <a:rPr lang="lv-LV" sz="2100" dirty="0" err="1" smtClean="0"/>
              <a:t>Artakserksa</a:t>
            </a:r>
            <a:r>
              <a:rPr lang="lv-LV" sz="2100" dirty="0" smtClean="0"/>
              <a:t> valdīšanas divdesmitā gada </a:t>
            </a:r>
            <a:r>
              <a:rPr lang="lv-LV" sz="2100" dirty="0" err="1" smtClean="0"/>
              <a:t>kisleva</a:t>
            </a:r>
            <a:r>
              <a:rPr lang="lv-LV" sz="2100" dirty="0" smtClean="0"/>
              <a:t> mēnesī, kad es biju </a:t>
            </a:r>
            <a:r>
              <a:rPr lang="lv-LV" sz="2100" dirty="0" err="1" smtClean="0"/>
              <a:t>Sūsas</a:t>
            </a:r>
            <a:r>
              <a:rPr lang="lv-LV" sz="2100" dirty="0" smtClean="0"/>
              <a:t> pilī un 2 kad atnāca </a:t>
            </a:r>
            <a:r>
              <a:rPr lang="lv-LV" sz="2100" dirty="0" err="1" smtClean="0"/>
              <a:t>Hananijs</a:t>
            </a:r>
            <a:r>
              <a:rPr lang="lv-LV" sz="2100" dirty="0" smtClean="0"/>
              <a:t>, viens no maniem brāļiem, kopā ar kādiem vīriem no Jūdas; es tad prasīju viņiem par jūdiem, kas bija atlikušies un atgriezušies no izsūtījuma, un par </a:t>
            </a:r>
            <a:r>
              <a:rPr lang="lv-LV" sz="2100" dirty="0" err="1" smtClean="0"/>
              <a:t>Jeruzālemi</a:t>
            </a:r>
            <a:r>
              <a:rPr lang="lv-LV" sz="2100" dirty="0" smtClean="0"/>
              <a:t>. 3 Un viņi man sacīja: "</a:t>
            </a:r>
            <a:r>
              <a:rPr lang="lv-LV" sz="2100" dirty="0" smtClean="0">
                <a:solidFill>
                  <a:srgbClr val="FFFF00"/>
                </a:solidFill>
              </a:rPr>
              <a:t>Pāri palikušie</a:t>
            </a:r>
            <a:r>
              <a:rPr lang="lv-LV" sz="2100" dirty="0" smtClean="0"/>
              <a:t>, tie, kas atgriezušies no izsūtījuma tanī zemē, </a:t>
            </a:r>
            <a:r>
              <a:rPr lang="lv-LV" sz="2100" dirty="0" smtClean="0">
                <a:solidFill>
                  <a:srgbClr val="FFFF00"/>
                </a:solidFill>
              </a:rPr>
              <a:t>ir lielā nelaimē un kaunā; </a:t>
            </a:r>
            <a:r>
              <a:rPr lang="lv-LV" sz="2100" dirty="0" err="1" smtClean="0">
                <a:solidFill>
                  <a:srgbClr val="FFFF00"/>
                </a:solidFill>
              </a:rPr>
              <a:t>Jeruzālemes</a:t>
            </a:r>
            <a:r>
              <a:rPr lang="lv-LV" sz="2100" dirty="0" smtClean="0">
                <a:solidFill>
                  <a:srgbClr val="FFFF00"/>
                </a:solidFill>
              </a:rPr>
              <a:t> mūri ir noplēsti, tās vārti ir sadedzināti ugunī.“ 4 Kad es dzirdēju šos vārdus, es sēdēju un raudāju un sēroju vairākas dienas; es arī nemitējos gavēt un griezties ar savām lūgšanām pie debesu Dieva.</a:t>
            </a:r>
            <a:r>
              <a:rPr lang="lv-LV" sz="2100" dirty="0" smtClean="0"/>
              <a:t> 5 Un es sacīju: "Ak, Kungs, debesu Dievs, lielais un bijājamais Dievs, kas sargā derību un parāda žēlastību tiem, kuri mīl Tevi un pilda Tavas pavēles.</a:t>
            </a:r>
            <a:endParaRPr lang="lv-LV" sz="2100" dirty="0"/>
          </a:p>
        </p:txBody>
      </p:sp>
    </p:spTree>
    <p:extLst>
      <p:ext uri="{BB962C8B-B14F-4D97-AF65-F5344CB8AC3E}">
        <p14:creationId xmlns="" xmlns:p14="http://schemas.microsoft.com/office/powerpoint/2010/main" val="7656922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4279" y="3"/>
            <a:ext cx="7766669" cy="1326321"/>
          </a:xfrm>
        </p:spPr>
        <p:txBody>
          <a:bodyPr/>
          <a:lstStyle/>
          <a:p>
            <a:r>
              <a:rPr lang="ru-RU" dirty="0" smtClean="0"/>
              <a:t>2.</a:t>
            </a:r>
            <a:r>
              <a:rPr lang="lv-LV" dirty="0" smtClean="0"/>
              <a:t>grēksūdze (Neh.1:6-7)</a:t>
            </a:r>
            <a:endParaRPr lang="ru-RU" dirty="0"/>
          </a:p>
        </p:txBody>
      </p:sp>
      <p:sp>
        <p:nvSpPr>
          <p:cNvPr id="3" name="Объект 2"/>
          <p:cNvSpPr>
            <a:spLocks noGrp="1"/>
          </p:cNvSpPr>
          <p:nvPr>
            <p:ph idx="1"/>
          </p:nvPr>
        </p:nvSpPr>
        <p:spPr>
          <a:xfrm>
            <a:off x="0" y="1103381"/>
            <a:ext cx="5369091" cy="5206701"/>
          </a:xfrm>
        </p:spPr>
        <p:txBody>
          <a:bodyPr>
            <a:normAutofit fontScale="85000" lnSpcReduction="10000"/>
          </a:bodyPr>
          <a:lstStyle/>
          <a:p>
            <a:pPr marL="0" indent="0">
              <a:buNone/>
            </a:pPr>
            <a:r>
              <a:rPr lang="lv-LV" sz="2800" dirty="0" smtClean="0"/>
              <a:t>6 lai jel dzird tavas ausis un tavas acis ir atvērtas, uzklausi sava kalpa lūgšanu, ko es dienām un naktīm lūdzu tavā priekšā par </a:t>
            </a:r>
            <a:r>
              <a:rPr lang="lv-LV" sz="2800" dirty="0" err="1" smtClean="0"/>
              <a:t>Israēla</a:t>
            </a:r>
            <a:r>
              <a:rPr lang="lv-LV" sz="2800" dirty="0" smtClean="0"/>
              <a:t> dēliem, taviem kalpiem, </a:t>
            </a:r>
            <a:r>
              <a:rPr lang="lv-LV" sz="2800" b="1" dirty="0" smtClean="0">
                <a:solidFill>
                  <a:srgbClr val="FFFF00"/>
                </a:solidFill>
              </a:rPr>
              <a:t>sūdzēdams </a:t>
            </a:r>
            <a:r>
              <a:rPr lang="lv-LV" sz="2800" b="1" dirty="0" err="1" smtClean="0">
                <a:solidFill>
                  <a:srgbClr val="FFFF00"/>
                </a:solidFill>
              </a:rPr>
              <a:t>Israēla</a:t>
            </a:r>
            <a:r>
              <a:rPr lang="lv-LV" sz="2800" b="1" dirty="0" smtClean="0">
                <a:solidFill>
                  <a:srgbClr val="FFFF00"/>
                </a:solidFill>
              </a:rPr>
              <a:t> dēlu grēkus</a:t>
            </a:r>
            <a:r>
              <a:rPr lang="lv-LV" sz="2800" dirty="0" smtClean="0"/>
              <a:t>, ko mēs pret tevi esam grēkojuši! </a:t>
            </a:r>
            <a:r>
              <a:rPr lang="lv-LV" sz="2800" b="1" dirty="0" smtClean="0">
                <a:solidFill>
                  <a:srgbClr val="FFFF00"/>
                </a:solidFill>
              </a:rPr>
              <a:t>Grēkojis esmu arī es un mana tēva nams! </a:t>
            </a:r>
            <a:r>
              <a:rPr lang="lv-LV" sz="2800" dirty="0" smtClean="0"/>
              <a:t>7 Mēs esam bijuši tik </a:t>
            </a:r>
            <a:r>
              <a:rPr lang="lv-LV" sz="2800" b="1" dirty="0" smtClean="0">
                <a:solidFill>
                  <a:srgbClr val="FFFF00"/>
                </a:solidFill>
              </a:rPr>
              <a:t>samaitāti pret tevi, neesam turējuši tavus baušļus, likumus un tiesas</a:t>
            </a:r>
            <a:r>
              <a:rPr lang="lv-LV" sz="2800" dirty="0" smtClean="0"/>
              <a:t>, ko tu pavēlēji savam kalpam Mozum.</a:t>
            </a:r>
          </a:p>
        </p:txBody>
      </p:sp>
      <p:pic>
        <p:nvPicPr>
          <p:cNvPr id="6" name="Picture 2" descr="Image result for nehemiah"/>
          <p:cNvPicPr>
            <a:picLocks noChangeAspect="1" noChangeArrowheads="1"/>
          </p:cNvPicPr>
          <p:nvPr/>
        </p:nvPicPr>
        <p:blipFill>
          <a:blip r:embed="rId2"/>
          <a:srcRect/>
          <a:stretch>
            <a:fillRect/>
          </a:stretch>
        </p:blipFill>
        <p:spPr bwMode="auto">
          <a:xfrm>
            <a:off x="5487353" y="1058150"/>
            <a:ext cx="3458745" cy="5506427"/>
          </a:xfrm>
          <a:prstGeom prst="rect">
            <a:avLst/>
          </a:prstGeom>
          <a:ln>
            <a:noFill/>
          </a:ln>
          <a:effectLst>
            <a:softEdge rad="112500"/>
          </a:effectLst>
        </p:spPr>
      </p:pic>
    </p:spTree>
    <p:extLst>
      <p:ext uri="{BB962C8B-B14F-4D97-AF65-F5344CB8AC3E}">
        <p14:creationId xmlns="" xmlns:p14="http://schemas.microsoft.com/office/powerpoint/2010/main" val="2125555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
            <a:ext cx="9145587" cy="1326321"/>
          </a:xfrm>
        </p:spPr>
        <p:txBody>
          <a:bodyPr/>
          <a:lstStyle/>
          <a:p>
            <a:r>
              <a:rPr lang="lv-LV" dirty="0" smtClean="0"/>
              <a:t>3</a:t>
            </a:r>
            <a:r>
              <a:rPr lang="ru-RU" dirty="0" smtClean="0"/>
              <a:t>.</a:t>
            </a:r>
            <a:r>
              <a:rPr lang="lv-LV" dirty="0" smtClean="0"/>
              <a:t>Pamats Dieva vārdā (Neh.1:8-10)</a:t>
            </a:r>
            <a:endParaRPr lang="ru-RU" dirty="0"/>
          </a:p>
        </p:txBody>
      </p:sp>
      <p:sp>
        <p:nvSpPr>
          <p:cNvPr id="3" name="Объект 2"/>
          <p:cNvSpPr>
            <a:spLocks noGrp="1"/>
          </p:cNvSpPr>
          <p:nvPr>
            <p:ph idx="1"/>
          </p:nvPr>
        </p:nvSpPr>
        <p:spPr>
          <a:xfrm>
            <a:off x="0" y="1103381"/>
            <a:ext cx="6654439" cy="5206701"/>
          </a:xfrm>
        </p:spPr>
        <p:txBody>
          <a:bodyPr>
            <a:normAutofit fontScale="85000" lnSpcReduction="10000"/>
          </a:bodyPr>
          <a:lstStyle/>
          <a:p>
            <a:pPr marL="0" indent="0">
              <a:buNone/>
            </a:pPr>
            <a:r>
              <a:rPr lang="lv-LV" sz="2800" dirty="0" smtClean="0"/>
              <a:t>8 </a:t>
            </a:r>
            <a:r>
              <a:rPr lang="lv-LV" sz="2800" b="1" dirty="0" smtClean="0">
                <a:solidFill>
                  <a:srgbClr val="FFFF00"/>
                </a:solidFill>
              </a:rPr>
              <a:t>Atceries jel vārdu, ko Tu pavēlēji Savam kalpam Mozum</a:t>
            </a:r>
            <a:r>
              <a:rPr lang="lv-LV" sz="2800" dirty="0" smtClean="0"/>
              <a:t>, sacīdams: ja jūs kļūsit neuzticīgi, Es jūs izkaisīšu starp tautām;</a:t>
            </a:r>
          </a:p>
          <a:p>
            <a:pPr marL="0" indent="0">
              <a:buNone/>
            </a:pPr>
            <a:r>
              <a:rPr lang="lv-LV" sz="2800" dirty="0" smtClean="0"/>
              <a:t>9 bet, ja jūs atgriezīsities pie Manis un turēsit Manas pavēles un izpildīsit tās, tad, kaut arī no jūsu vidus izdzītie būtu debess galā, tomēr Es viņus sapulcināšu no turienes un atvedīšu viņus uz to vietu, ko esmu izvēlējies, lai tur liktu dzīvot Savam Vārdam!</a:t>
            </a:r>
          </a:p>
          <a:p>
            <a:pPr marL="0" indent="0">
              <a:buNone/>
            </a:pPr>
            <a:r>
              <a:rPr lang="lv-LV" sz="2800" dirty="0" smtClean="0"/>
              <a:t>10 Tie taču ir Tavi kalpi un Tava tauta, kuru Tu esi atbrīvojis ar Savu lielo spēku un Savu stipro roku!</a:t>
            </a:r>
          </a:p>
        </p:txBody>
      </p:sp>
      <p:pic>
        <p:nvPicPr>
          <p:cNvPr id="14338" name="Picture 2" descr="Image result for bībele"/>
          <p:cNvPicPr>
            <a:picLocks noChangeAspect="1" noChangeArrowheads="1"/>
          </p:cNvPicPr>
          <p:nvPr/>
        </p:nvPicPr>
        <p:blipFill>
          <a:blip r:embed="rId2"/>
          <a:srcRect l="19020"/>
          <a:stretch>
            <a:fillRect/>
          </a:stretch>
        </p:blipFill>
        <p:spPr bwMode="auto">
          <a:xfrm>
            <a:off x="6480401" y="1530845"/>
            <a:ext cx="2665188" cy="4964039"/>
          </a:xfrm>
          <a:prstGeom prst="rect">
            <a:avLst/>
          </a:prstGeom>
          <a:ln>
            <a:noFill/>
          </a:ln>
          <a:effectLst>
            <a:softEdge rad="112500"/>
          </a:effectLst>
        </p:spPr>
      </p:pic>
    </p:spTree>
    <p:extLst>
      <p:ext uri="{BB962C8B-B14F-4D97-AF65-F5344CB8AC3E}">
        <p14:creationId xmlns="" xmlns:p14="http://schemas.microsoft.com/office/powerpoint/2010/main" val="2125555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4338"/>
                                        </p:tgtEl>
                                        <p:attrNameLst>
                                          <p:attrName>style.visibility</p:attrName>
                                        </p:attrNameLst>
                                      </p:cBhvr>
                                      <p:to>
                                        <p:strVal val="visible"/>
                                      </p:to>
                                    </p:set>
                                    <p:animEffect transition="in" filter="fade">
                                      <p:cBhvr>
                                        <p:cTn id="11" dur="2000"/>
                                        <p:tgtEl>
                                          <p:spTgt spid="1433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2000"/>
                                        <p:tgtEl>
                                          <p:spTgt spid="3">
                                            <p:txEl>
                                              <p:pRg st="1" end="1"/>
                                            </p:txEl>
                                          </p:spTgt>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467" y="3"/>
            <a:ext cx="7766669" cy="1326321"/>
          </a:xfrm>
        </p:spPr>
        <p:txBody>
          <a:bodyPr/>
          <a:lstStyle/>
          <a:p>
            <a:r>
              <a:rPr lang="lv-LV" dirty="0" smtClean="0"/>
              <a:t>4</a:t>
            </a:r>
            <a:r>
              <a:rPr lang="ru-RU" dirty="0" smtClean="0"/>
              <a:t>.</a:t>
            </a:r>
            <a:r>
              <a:rPr lang="lv-LV" dirty="0" smtClean="0"/>
              <a:t>Rīcība: lūgšana (Neh.1:11)</a:t>
            </a:r>
            <a:endParaRPr lang="ru-RU" dirty="0"/>
          </a:p>
        </p:txBody>
      </p:sp>
      <p:sp>
        <p:nvSpPr>
          <p:cNvPr id="3" name="Объект 2"/>
          <p:cNvSpPr>
            <a:spLocks noGrp="1"/>
          </p:cNvSpPr>
          <p:nvPr>
            <p:ph idx="1"/>
          </p:nvPr>
        </p:nvSpPr>
        <p:spPr>
          <a:xfrm>
            <a:off x="163348" y="1264565"/>
            <a:ext cx="5641371" cy="5245419"/>
          </a:xfrm>
        </p:spPr>
        <p:txBody>
          <a:bodyPr>
            <a:normAutofit fontScale="77500" lnSpcReduction="20000"/>
          </a:bodyPr>
          <a:lstStyle/>
          <a:p>
            <a:pPr marL="0" indent="0">
              <a:buNone/>
            </a:pPr>
            <a:r>
              <a:rPr lang="lv-LV" sz="3200" b="1" dirty="0" smtClean="0">
                <a:solidFill>
                  <a:srgbClr val="FFFF00"/>
                </a:solidFill>
              </a:rPr>
              <a:t>11 Ak, Kungs, lai jel Tava auss kļūst uzmanīga uz Tava kalpa lūgšanu</a:t>
            </a:r>
            <a:r>
              <a:rPr lang="lv-LV" sz="3200" dirty="0" smtClean="0"/>
              <a:t>, kam ir prieks bīties Tava Vārda, un dod jel panākumus Tavam kalpam šodien un piešķir viņam labvēlību tā vīra priekšā!" </a:t>
            </a:r>
            <a:r>
              <a:rPr lang="lv-LV" sz="3200" b="1" dirty="0" smtClean="0">
                <a:solidFill>
                  <a:srgbClr val="FFFF00"/>
                </a:solidFill>
              </a:rPr>
              <a:t>Es tad biju dzērienu devējs ķēniņam.</a:t>
            </a:r>
          </a:p>
          <a:p>
            <a:pPr marL="0" indent="0">
              <a:buNone/>
            </a:pPr>
            <a:endParaRPr lang="lv-LV" sz="3200" b="1" dirty="0" smtClean="0">
              <a:solidFill>
                <a:srgbClr val="FFFF00"/>
              </a:solidFill>
            </a:endParaRPr>
          </a:p>
          <a:p>
            <a:pPr marL="0" indent="0"/>
            <a:r>
              <a:rPr lang="lv-LV" sz="3200" b="1" dirty="0" smtClean="0">
                <a:solidFill>
                  <a:srgbClr val="FFFF00"/>
                </a:solidFill>
              </a:rPr>
              <a:t>Dievs bija licis </a:t>
            </a:r>
            <a:r>
              <a:rPr lang="lv-LV" sz="3200" b="1" dirty="0" err="1" smtClean="0">
                <a:solidFill>
                  <a:srgbClr val="FFFF00"/>
                </a:solidFill>
              </a:rPr>
              <a:t>Nehemiju</a:t>
            </a:r>
            <a:r>
              <a:rPr lang="lv-LV" sz="3200" b="1" dirty="0" smtClean="0">
                <a:solidFill>
                  <a:srgbClr val="FFFF00"/>
                </a:solidFill>
              </a:rPr>
              <a:t> labās attiecībās ar Persijas ķēniņu, lai varētu iet viņam lūgt pēc palīdzības.</a:t>
            </a:r>
          </a:p>
        </p:txBody>
      </p:sp>
      <p:pic>
        <p:nvPicPr>
          <p:cNvPr id="7170" name="Picture 2" descr="Image result for nehemiah"/>
          <p:cNvPicPr>
            <a:picLocks noChangeAspect="1" noChangeArrowheads="1"/>
          </p:cNvPicPr>
          <p:nvPr/>
        </p:nvPicPr>
        <p:blipFill>
          <a:blip r:embed="rId2"/>
          <a:srcRect/>
          <a:stretch>
            <a:fillRect/>
          </a:stretch>
        </p:blipFill>
        <p:spPr bwMode="auto">
          <a:xfrm>
            <a:off x="6193748" y="1058150"/>
            <a:ext cx="2752349" cy="5506427"/>
          </a:xfrm>
          <a:prstGeom prst="rect">
            <a:avLst/>
          </a:prstGeom>
          <a:ln>
            <a:noFill/>
          </a:ln>
          <a:effectLst>
            <a:softEdge rad="112500"/>
          </a:effectLst>
        </p:spPr>
      </p:pic>
    </p:spTree>
    <p:extLst>
      <p:ext uri="{BB962C8B-B14F-4D97-AF65-F5344CB8AC3E}">
        <p14:creationId xmlns="" xmlns:p14="http://schemas.microsoft.com/office/powerpoint/2010/main" val="2125555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0"/>
                                        </p:tgtEl>
                                        <p:attrNameLst>
                                          <p:attrName>style.visibility</p:attrName>
                                        </p:attrNameLst>
                                      </p:cBhvr>
                                      <p:to>
                                        <p:strVal val="visible"/>
                                      </p:to>
                                    </p:set>
                                    <p:animEffect transition="in" filter="fade">
                                      <p:cBhvr>
                                        <p:cTn id="11" dur="2000"/>
                                        <p:tgtEl>
                                          <p:spTgt spid="717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
            <a:ext cx="8814573" cy="1326321"/>
          </a:xfrm>
        </p:spPr>
        <p:txBody>
          <a:bodyPr/>
          <a:lstStyle/>
          <a:p>
            <a:r>
              <a:rPr lang="lv-LV" dirty="0" smtClean="0"/>
              <a:t>5</a:t>
            </a:r>
            <a:r>
              <a:rPr lang="ru-RU" dirty="0" smtClean="0"/>
              <a:t>.</a:t>
            </a:r>
            <a:r>
              <a:rPr lang="lv-LV" dirty="0" smtClean="0"/>
              <a:t>Rūpes un līdzjūtība (Neh.2:2-3)</a:t>
            </a:r>
            <a:endParaRPr lang="ru-RU" dirty="0"/>
          </a:p>
        </p:txBody>
      </p:sp>
      <p:sp>
        <p:nvSpPr>
          <p:cNvPr id="3" name="Объект 2"/>
          <p:cNvSpPr>
            <a:spLocks noGrp="1"/>
          </p:cNvSpPr>
          <p:nvPr>
            <p:ph idx="1"/>
          </p:nvPr>
        </p:nvSpPr>
        <p:spPr>
          <a:xfrm>
            <a:off x="1" y="1004243"/>
            <a:ext cx="4402167" cy="3695136"/>
          </a:xfrm>
        </p:spPr>
        <p:txBody>
          <a:bodyPr>
            <a:noAutofit/>
          </a:bodyPr>
          <a:lstStyle/>
          <a:p>
            <a:pPr marL="0" indent="0">
              <a:buNone/>
            </a:pPr>
            <a:r>
              <a:rPr lang="lv-LV" sz="2500" dirty="0" smtClean="0"/>
              <a:t>2 un ķēniņš sacīja man: "Kādēļ tavs vaigs ir noskumis, un tomēr tu taču neesi slims? Tas nav nekas cits kā sirds skumjas!" Tad es ļoti nobijos,</a:t>
            </a:r>
          </a:p>
          <a:p>
            <a:pPr marL="0" indent="0">
              <a:buNone/>
            </a:pPr>
            <a:r>
              <a:rPr lang="lv-LV" sz="2500" dirty="0" smtClean="0"/>
              <a:t>3 un es sacīju viņam: "Lai dzīvo ķēniņš mūžīgi! </a:t>
            </a:r>
            <a:r>
              <a:rPr lang="lv-LV" sz="2500" b="1" dirty="0" smtClean="0">
                <a:solidFill>
                  <a:srgbClr val="FFFF00"/>
                </a:solidFill>
              </a:rPr>
              <a:t>Kā gan lai mans vaigs nebūtu noskumis, kad pilsēta, manu tēvu kapu vieta, ir izpostīta un tās vārti sadedzināti ugunī?"</a:t>
            </a:r>
          </a:p>
        </p:txBody>
      </p:sp>
      <p:pic>
        <p:nvPicPr>
          <p:cNvPr id="13314" name="Picture 2" descr="Image result for nehemiah"/>
          <p:cNvPicPr>
            <a:picLocks noChangeAspect="1" noChangeArrowheads="1"/>
          </p:cNvPicPr>
          <p:nvPr/>
        </p:nvPicPr>
        <p:blipFill>
          <a:blip r:embed="rId2"/>
          <a:srcRect r="25114"/>
          <a:stretch>
            <a:fillRect/>
          </a:stretch>
        </p:blipFill>
        <p:spPr bwMode="auto">
          <a:xfrm>
            <a:off x="4435054" y="1078175"/>
            <a:ext cx="4676535" cy="5445457"/>
          </a:xfrm>
          <a:prstGeom prst="rect">
            <a:avLst/>
          </a:prstGeom>
          <a:ln>
            <a:noFill/>
          </a:ln>
          <a:effectLst>
            <a:softEdge rad="112500"/>
          </a:effectLst>
        </p:spPr>
      </p:pic>
    </p:spTree>
    <p:extLst>
      <p:ext uri="{BB962C8B-B14F-4D97-AF65-F5344CB8AC3E}">
        <p14:creationId xmlns="" xmlns:p14="http://schemas.microsoft.com/office/powerpoint/2010/main" val="2907015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3314"/>
                                        </p:tgtEl>
                                        <p:attrNameLst>
                                          <p:attrName>style.visibility</p:attrName>
                                        </p:attrNameLst>
                                      </p:cBhvr>
                                      <p:to>
                                        <p:strVal val="visible"/>
                                      </p:to>
                                    </p:set>
                                    <p:animEffect transition="in" filter="fade">
                                      <p:cBhvr>
                                        <p:cTn id="11" dur="2000"/>
                                        <p:tgtEl>
                                          <p:spTgt spid="13314"/>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3802" y="3"/>
            <a:ext cx="8231484" cy="1326321"/>
          </a:xfrm>
        </p:spPr>
        <p:txBody>
          <a:bodyPr/>
          <a:lstStyle/>
          <a:p>
            <a:r>
              <a:rPr lang="lv-LV" dirty="0" smtClean="0"/>
              <a:t>6</a:t>
            </a:r>
            <a:r>
              <a:rPr lang="ru-RU" smtClean="0"/>
              <a:t>.</a:t>
            </a:r>
            <a:r>
              <a:rPr lang="lv-LV" dirty="0" smtClean="0"/>
              <a:t>Skaidra Misija (Neh.2:4-5)</a:t>
            </a:r>
            <a:endParaRPr lang="ru-RU" dirty="0"/>
          </a:p>
        </p:txBody>
      </p:sp>
      <p:sp>
        <p:nvSpPr>
          <p:cNvPr id="3" name="Объект 2"/>
          <p:cNvSpPr>
            <a:spLocks noGrp="1"/>
          </p:cNvSpPr>
          <p:nvPr>
            <p:ph idx="1"/>
          </p:nvPr>
        </p:nvSpPr>
        <p:spPr>
          <a:xfrm>
            <a:off x="1" y="881413"/>
            <a:ext cx="4555732" cy="3695136"/>
          </a:xfrm>
        </p:spPr>
        <p:txBody>
          <a:bodyPr>
            <a:noAutofit/>
          </a:bodyPr>
          <a:lstStyle/>
          <a:p>
            <a:pPr marL="0" indent="0">
              <a:buNone/>
            </a:pPr>
            <a:r>
              <a:rPr lang="lv-LV" sz="2800" dirty="0" smtClean="0"/>
              <a:t>4 Tad ķēniņš sacīja man: "</a:t>
            </a:r>
            <a:r>
              <a:rPr lang="lv-LV" sz="2800" b="1" dirty="0" smtClean="0">
                <a:solidFill>
                  <a:srgbClr val="FFFF00"/>
                </a:solidFill>
              </a:rPr>
              <a:t>Ko tad tu lūdz?" </a:t>
            </a:r>
            <a:r>
              <a:rPr lang="lv-LV" sz="2800" dirty="0" smtClean="0"/>
              <a:t>Bet es lūdzu debesu Dievu</a:t>
            </a:r>
          </a:p>
          <a:p>
            <a:pPr marL="0" indent="0">
              <a:buNone/>
            </a:pPr>
            <a:r>
              <a:rPr lang="lv-LV" sz="2800" dirty="0" smtClean="0"/>
              <a:t>5 un sacīju ķēniņam: "Ja tas ķēniņam šķiet labi un tavs kalps ir patīkams tavā priekšā, tad </a:t>
            </a:r>
            <a:r>
              <a:rPr lang="lv-LV" sz="2800" b="1" dirty="0" smtClean="0">
                <a:solidFill>
                  <a:srgbClr val="FFFF00"/>
                </a:solidFill>
              </a:rPr>
              <a:t>es lūdzu, ka tu sūti mani uz Jūdu, uz manu tēvu kapu pilsētu, lai es to atkal uzceļu</a:t>
            </a:r>
            <a:r>
              <a:rPr lang="lv-LV" sz="2800" dirty="0" smtClean="0"/>
              <a:t>."</a:t>
            </a:r>
          </a:p>
        </p:txBody>
      </p:sp>
      <p:pic>
        <p:nvPicPr>
          <p:cNvPr id="6146" name="Picture 2" descr="Image result for nehemiah"/>
          <p:cNvPicPr>
            <a:picLocks noChangeAspect="1" noChangeArrowheads="1"/>
          </p:cNvPicPr>
          <p:nvPr/>
        </p:nvPicPr>
        <p:blipFill>
          <a:blip r:embed="rId2"/>
          <a:srcRect/>
          <a:stretch>
            <a:fillRect/>
          </a:stretch>
        </p:blipFill>
        <p:spPr bwMode="auto">
          <a:xfrm>
            <a:off x="4413473" y="1012231"/>
            <a:ext cx="4549322" cy="5456808"/>
          </a:xfrm>
          <a:prstGeom prst="rect">
            <a:avLst/>
          </a:prstGeom>
          <a:ln>
            <a:noFill/>
          </a:ln>
          <a:effectLst>
            <a:softEdge rad="112500"/>
          </a:effectLst>
        </p:spPr>
      </p:pic>
    </p:spTree>
    <p:extLst>
      <p:ext uri="{BB962C8B-B14F-4D97-AF65-F5344CB8AC3E}">
        <p14:creationId xmlns="" xmlns:p14="http://schemas.microsoft.com/office/powerpoint/2010/main" val="2907015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6146"/>
                                        </p:tgtEl>
                                        <p:attrNameLst>
                                          <p:attrName>style.visibility</p:attrName>
                                        </p:attrNameLst>
                                      </p:cBhvr>
                                      <p:to>
                                        <p:strVal val="visible"/>
                                      </p:to>
                                    </p:set>
                                    <p:animEffect transition="in" filter="fade">
                                      <p:cBhvr>
                                        <p:cTn id="10" dur="2000"/>
                                        <p:tgtEl>
                                          <p:spTgt spid="6146"/>
                                        </p:tgtEl>
                                      </p:cBhvr>
                                    </p:animEffect>
                                  </p:childTnLst>
                                </p:cTn>
                              </p:par>
                            </p:childTnLst>
                          </p:cTn>
                        </p:par>
                        <p:par>
                          <p:cTn id="11" fill="hold">
                            <p:stCondLst>
                              <p:cond delay="2000"/>
                            </p:stCondLst>
                            <p:childTnLst>
                              <p:par>
                                <p:cTn id="12" presetID="2" presetClass="entr" presetSubtype="4"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1663" y="3"/>
            <a:ext cx="8231484" cy="1326321"/>
          </a:xfrm>
        </p:spPr>
        <p:txBody>
          <a:bodyPr>
            <a:normAutofit fontScale="90000"/>
          </a:bodyPr>
          <a:lstStyle/>
          <a:p>
            <a:r>
              <a:rPr lang="lv-LV" dirty="0" smtClean="0"/>
              <a:t>7</a:t>
            </a:r>
            <a:r>
              <a:rPr lang="ru-RU" dirty="0" smtClean="0"/>
              <a:t>.</a:t>
            </a:r>
            <a:r>
              <a:rPr lang="lv-LV" dirty="0" smtClean="0"/>
              <a:t>Skaidra vīzija/redzējums un </a:t>
            </a:r>
            <a:br>
              <a:rPr lang="lv-LV" dirty="0" smtClean="0"/>
            </a:br>
            <a:r>
              <a:rPr lang="lv-LV" dirty="0" smtClean="0"/>
              <a:t>Liela drosme (Neh.2:6-8)</a:t>
            </a:r>
            <a:endParaRPr lang="ru-RU" dirty="0"/>
          </a:p>
        </p:txBody>
      </p:sp>
      <p:sp>
        <p:nvSpPr>
          <p:cNvPr id="3" name="Объект 2"/>
          <p:cNvSpPr>
            <a:spLocks noGrp="1"/>
          </p:cNvSpPr>
          <p:nvPr>
            <p:ph idx="1"/>
          </p:nvPr>
        </p:nvSpPr>
        <p:spPr>
          <a:xfrm>
            <a:off x="0" y="971531"/>
            <a:ext cx="5917332" cy="3695136"/>
          </a:xfrm>
        </p:spPr>
        <p:txBody>
          <a:bodyPr>
            <a:noAutofit/>
          </a:bodyPr>
          <a:lstStyle/>
          <a:p>
            <a:pPr>
              <a:buNone/>
            </a:pPr>
            <a:r>
              <a:rPr lang="lv-LV" sz="2200" dirty="0" smtClean="0"/>
              <a:t>6 Un ķēniņš sacīja man, un ķēniņiene sēdēja viņam blakus: "Cik ilgi būs tavs ceļojums, un kad tu atgriezīsies?" Un ķēniņam labpatika mani sūtīt, un es minēju viņam laiku</a:t>
            </a:r>
          </a:p>
          <a:p>
            <a:pPr>
              <a:buNone/>
            </a:pPr>
            <a:r>
              <a:rPr lang="lv-LV" sz="2200" dirty="0" smtClean="0"/>
              <a:t>7 un sacīju ķēniņam: "Ja tas ķēniņam labpatīk, lai viņš dod man līdzi </a:t>
            </a:r>
            <a:r>
              <a:rPr lang="lv-LV" sz="2200" b="1" dirty="0" smtClean="0">
                <a:solidFill>
                  <a:srgbClr val="FFFF00"/>
                </a:solidFill>
              </a:rPr>
              <a:t>vēstules Aiz-Eifratas pārvaldniekiem</a:t>
            </a:r>
            <a:r>
              <a:rPr lang="lv-LV" sz="2200" dirty="0" smtClean="0"/>
              <a:t>, ka viņi mani laiž cauri līdz </a:t>
            </a:r>
            <a:r>
              <a:rPr lang="lv-LV" sz="2200" dirty="0" err="1" smtClean="0"/>
              <a:t>Jūdai</a:t>
            </a:r>
            <a:r>
              <a:rPr lang="lv-LV" sz="2200" dirty="0" smtClean="0"/>
              <a:t>,</a:t>
            </a:r>
          </a:p>
          <a:p>
            <a:pPr>
              <a:buNone/>
            </a:pPr>
            <a:r>
              <a:rPr lang="lv-LV" sz="2200" dirty="0" smtClean="0"/>
              <a:t>8 bez tam vēl kādu </a:t>
            </a:r>
            <a:r>
              <a:rPr lang="lv-LV" sz="2200" b="1" dirty="0" smtClean="0">
                <a:solidFill>
                  <a:srgbClr val="FFFF00"/>
                </a:solidFill>
              </a:rPr>
              <a:t>vēstuli ķēniņa mežu kungam </a:t>
            </a:r>
            <a:r>
              <a:rPr lang="lv-LV" sz="2200" b="1" dirty="0" err="1" smtClean="0">
                <a:solidFill>
                  <a:srgbClr val="FFFF00"/>
                </a:solidFill>
              </a:rPr>
              <a:t>Asafam</a:t>
            </a:r>
            <a:r>
              <a:rPr lang="lv-LV" sz="2200" b="1" dirty="0" smtClean="0">
                <a:solidFill>
                  <a:srgbClr val="FFFF00"/>
                </a:solidFill>
              </a:rPr>
              <a:t>, lai viņš dotu man kokus </a:t>
            </a:r>
            <a:r>
              <a:rPr lang="lv-LV" sz="2200" dirty="0" smtClean="0"/>
              <a:t>baļķiem</a:t>
            </a:r>
            <a:r>
              <a:rPr lang="lv-LV" sz="2200" b="1" dirty="0" smtClean="0">
                <a:solidFill>
                  <a:srgbClr val="FFFF00"/>
                </a:solidFill>
              </a:rPr>
              <a:t> </a:t>
            </a:r>
            <a:r>
              <a:rPr lang="lv-LV" sz="2200" dirty="0" smtClean="0"/>
              <a:t>Tempļa </a:t>
            </a:r>
            <a:r>
              <a:rPr lang="lv-LV" sz="2200" b="1" dirty="0" smtClean="0">
                <a:solidFill>
                  <a:srgbClr val="FFFF00"/>
                </a:solidFill>
              </a:rPr>
              <a:t>cietokšņa vārtiem un pilsētas mūriem</a:t>
            </a:r>
            <a:r>
              <a:rPr lang="lv-LV" sz="2200" dirty="0" smtClean="0"/>
              <a:t>, un </a:t>
            </a:r>
            <a:r>
              <a:rPr lang="lv-LV" sz="2200" b="1" dirty="0" smtClean="0">
                <a:solidFill>
                  <a:srgbClr val="FFFF00"/>
                </a:solidFill>
              </a:rPr>
              <a:t>mājai, kur es pats dzīvošu</a:t>
            </a:r>
            <a:r>
              <a:rPr lang="lv-LV" sz="2200" dirty="0" smtClean="0"/>
              <a:t>." Un ķēniņš mani uzklausīja, tādēļ ka mana </a:t>
            </a:r>
            <a:r>
              <a:rPr lang="lv-LV" sz="2200" b="1" dirty="0" smtClean="0">
                <a:solidFill>
                  <a:srgbClr val="FFFF00"/>
                </a:solidFill>
              </a:rPr>
              <a:t>Dieva žēlīgā roka bija pār mani</a:t>
            </a:r>
            <a:r>
              <a:rPr lang="lv-LV" sz="2200" dirty="0" smtClean="0"/>
              <a:t>.</a:t>
            </a:r>
          </a:p>
        </p:txBody>
      </p:sp>
      <p:pic>
        <p:nvPicPr>
          <p:cNvPr id="5122" name="Picture 2" descr="Image result for nehemiah with king"/>
          <p:cNvPicPr>
            <a:picLocks noChangeAspect="1" noChangeArrowheads="1"/>
          </p:cNvPicPr>
          <p:nvPr/>
        </p:nvPicPr>
        <p:blipFill>
          <a:blip r:embed="rId2"/>
          <a:srcRect/>
          <a:stretch>
            <a:fillRect/>
          </a:stretch>
        </p:blipFill>
        <p:spPr bwMode="auto">
          <a:xfrm>
            <a:off x="5859995" y="1285187"/>
            <a:ext cx="3161896" cy="5061022"/>
          </a:xfrm>
          <a:prstGeom prst="rect">
            <a:avLst/>
          </a:prstGeom>
          <a:ln>
            <a:noFill/>
          </a:ln>
          <a:effectLst>
            <a:softEdge rad="112500"/>
          </a:effectLst>
        </p:spPr>
      </p:pic>
    </p:spTree>
    <p:extLst>
      <p:ext uri="{BB962C8B-B14F-4D97-AF65-F5344CB8AC3E}">
        <p14:creationId xmlns:p14="http://schemas.microsoft.com/office/powerpoint/2010/main" xmlns="" val="2907015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5122"/>
                                        </p:tgtEl>
                                        <p:attrNameLst>
                                          <p:attrName>style.visibility</p:attrName>
                                        </p:attrNameLst>
                                      </p:cBhvr>
                                      <p:to>
                                        <p:strVal val="visible"/>
                                      </p:to>
                                    </p:set>
                                    <p:animEffect transition="in" filter="fade">
                                      <p:cBhvr>
                                        <p:cTn id="10" dur="2000"/>
                                        <p:tgtEl>
                                          <p:spTgt spid="5122"/>
                                        </p:tgtEl>
                                      </p:cBhvr>
                                    </p:animEffect>
                                  </p:childTnLst>
                                </p:cTn>
                              </p:par>
                            </p:childTnLst>
                          </p:cTn>
                        </p:par>
                        <p:par>
                          <p:cTn id="11" fill="hold">
                            <p:stCondLst>
                              <p:cond delay="2000"/>
                            </p:stCondLst>
                            <p:childTnLst>
                              <p:par>
                                <p:cTn id="12" presetID="2" presetClass="entr" presetSubtype="4"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grpId="0" nodeType="after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
            <a:ext cx="9145587" cy="1326321"/>
          </a:xfrm>
        </p:spPr>
        <p:txBody>
          <a:bodyPr>
            <a:normAutofit fontScale="90000"/>
          </a:bodyPr>
          <a:lstStyle/>
          <a:p>
            <a:r>
              <a:rPr lang="lv-LV" dirty="0" smtClean="0"/>
              <a:t>8. Dieva dāvanas </a:t>
            </a:r>
            <a:r>
              <a:rPr lang="lv-LV" dirty="0" err="1" smtClean="0"/>
              <a:t>nehemijā</a:t>
            </a:r>
            <a:r>
              <a:rPr lang="lv-LV" dirty="0" smtClean="0"/>
              <a:t>: plānot, aicināt un vadīt (Neh.2:11-18)</a:t>
            </a:r>
            <a:endParaRPr lang="ru-RU" dirty="0"/>
          </a:p>
        </p:txBody>
      </p:sp>
      <p:sp>
        <p:nvSpPr>
          <p:cNvPr id="3" name="Объект 2"/>
          <p:cNvSpPr>
            <a:spLocks noGrp="1"/>
          </p:cNvSpPr>
          <p:nvPr>
            <p:ph idx="1"/>
          </p:nvPr>
        </p:nvSpPr>
        <p:spPr>
          <a:xfrm>
            <a:off x="1" y="1067195"/>
            <a:ext cx="7320412" cy="6043052"/>
          </a:xfrm>
        </p:spPr>
        <p:txBody>
          <a:bodyPr>
            <a:normAutofit fontScale="92500" lnSpcReduction="20000"/>
          </a:bodyPr>
          <a:lstStyle/>
          <a:p>
            <a:pPr marL="0" indent="0">
              <a:buNone/>
            </a:pPr>
            <a:r>
              <a:rPr lang="lv-LV" sz="1900" dirty="0" smtClean="0"/>
              <a:t>11 Tā es nonācu </a:t>
            </a:r>
            <a:r>
              <a:rPr lang="lv-LV" sz="1900" dirty="0" err="1" smtClean="0"/>
              <a:t>Jeruzālemē</a:t>
            </a:r>
            <a:r>
              <a:rPr lang="lv-LV" sz="1900" dirty="0" smtClean="0"/>
              <a:t> un sabiju tur </a:t>
            </a:r>
            <a:r>
              <a:rPr lang="lv-LV" sz="1900" b="1" dirty="0" smtClean="0">
                <a:solidFill>
                  <a:srgbClr val="FFFF00"/>
                </a:solidFill>
              </a:rPr>
              <a:t>trīs dienas</a:t>
            </a:r>
            <a:r>
              <a:rPr lang="lv-LV" sz="1900" dirty="0" smtClean="0"/>
              <a:t>. 12 Tad es naktī piecēlos, es un daži vīri līdz ar mani, un es </a:t>
            </a:r>
            <a:r>
              <a:rPr lang="lv-LV" sz="1900" b="1" dirty="0" smtClean="0">
                <a:solidFill>
                  <a:srgbClr val="FFFF00"/>
                </a:solidFill>
              </a:rPr>
              <a:t>nestāstīju nevienam</a:t>
            </a:r>
            <a:r>
              <a:rPr lang="lv-LV" sz="1900" dirty="0" smtClean="0"/>
              <a:t>, ko mans Dievs ir ielicis manā sirdī, lai darītu </a:t>
            </a:r>
            <a:r>
              <a:rPr lang="lv-LV" sz="1900" b="1" dirty="0" err="1" smtClean="0">
                <a:solidFill>
                  <a:srgbClr val="FFFF00"/>
                </a:solidFill>
              </a:rPr>
              <a:t>Jeruzālemes</a:t>
            </a:r>
            <a:r>
              <a:rPr lang="lv-LV" sz="1900" b="1" dirty="0" smtClean="0">
                <a:solidFill>
                  <a:srgbClr val="FFFF00"/>
                </a:solidFill>
              </a:rPr>
              <a:t> labā</a:t>
            </a:r>
            <a:r>
              <a:rPr lang="lv-LV" sz="1900" dirty="0" smtClean="0"/>
              <a:t>. Neviena cita lopa nebija pie manis, izņemot to, uz kura es jāju. 13 Un es </a:t>
            </a:r>
            <a:r>
              <a:rPr lang="lv-LV" sz="1900" b="1" dirty="0" smtClean="0">
                <a:solidFill>
                  <a:srgbClr val="FFFF00"/>
                </a:solidFill>
              </a:rPr>
              <a:t>izgāju naktī </a:t>
            </a:r>
            <a:r>
              <a:rPr lang="lv-LV" sz="1900" dirty="0" smtClean="0"/>
              <a:t>pa Ielejas vārtiem virzienā uz Pūķa avotu līdz Mēslu vārtiem; es tad </a:t>
            </a:r>
            <a:r>
              <a:rPr lang="lv-LV" sz="1900" b="1" dirty="0" smtClean="0">
                <a:solidFill>
                  <a:srgbClr val="FFFF00"/>
                </a:solidFill>
              </a:rPr>
              <a:t>apskatīju arī </a:t>
            </a:r>
            <a:r>
              <a:rPr lang="lv-LV" sz="1900" b="1" dirty="0" err="1" smtClean="0">
                <a:solidFill>
                  <a:srgbClr val="FFFF00"/>
                </a:solidFill>
              </a:rPr>
              <a:t>Jeruzālemes</a:t>
            </a:r>
            <a:r>
              <a:rPr lang="lv-LV" sz="1900" b="1" dirty="0" smtClean="0">
                <a:solidFill>
                  <a:srgbClr val="FFFF00"/>
                </a:solidFill>
              </a:rPr>
              <a:t> mūrus</a:t>
            </a:r>
            <a:r>
              <a:rPr lang="lv-LV" sz="1900" dirty="0" smtClean="0"/>
              <a:t>, kas bija noārdīti; tās vārti bija </a:t>
            </a:r>
            <a:r>
              <a:rPr lang="lv-LV" sz="1900" b="1" dirty="0" smtClean="0">
                <a:solidFill>
                  <a:srgbClr val="FFFF00"/>
                </a:solidFill>
              </a:rPr>
              <a:t>iznīcināti ar uguni</a:t>
            </a:r>
            <a:r>
              <a:rPr lang="lv-LV" sz="1900" dirty="0" smtClean="0"/>
              <a:t>. 14 Un es devos tālāk līdz Avota vārtiem un līdz Ķēniņa dīķim, bet tur nebija vietas, lai lops, uz kura es jāju, izsprauktos cauri. 15 Un es kāpu augšā kājām pa gravu naktī un pārbaudīju mūri; tad es griezos atpakaļ un nokļuvu atkal mājās pa Ielejas vārtiem. 16 </a:t>
            </a:r>
            <a:r>
              <a:rPr lang="lv-LV" sz="1900" b="1" dirty="0" smtClean="0">
                <a:solidFill>
                  <a:srgbClr val="FFFF00"/>
                </a:solidFill>
              </a:rPr>
              <a:t>Bet ļaužu priekšnieki nezināja, kurp es biju gājis </a:t>
            </a:r>
            <a:r>
              <a:rPr lang="lv-LV" sz="1900" dirty="0" smtClean="0"/>
              <a:t>un ko es biju darījis. Līdz tam es vēl neko nebiju ziņojis </a:t>
            </a:r>
            <a:r>
              <a:rPr lang="lv-LV" sz="1900" b="1" dirty="0" smtClean="0">
                <a:solidFill>
                  <a:srgbClr val="FFFF00"/>
                </a:solidFill>
              </a:rPr>
              <a:t>jūdiem, viņu priesteriem, dižciltīgajiem, priekšniekiem un pārējiem</a:t>
            </a:r>
            <a:r>
              <a:rPr lang="lv-LV" sz="1900" dirty="0" smtClean="0"/>
              <a:t>, kam būtu jārūpējas par celšanas darbiem. 17 Tagad nu es sacīju viņiem: "</a:t>
            </a:r>
            <a:r>
              <a:rPr lang="lv-LV" sz="1900" b="1" dirty="0" smtClean="0">
                <a:solidFill>
                  <a:srgbClr val="FFFF00"/>
                </a:solidFill>
              </a:rPr>
              <a:t>Jūs redzat nelaimi</a:t>
            </a:r>
            <a:r>
              <a:rPr lang="lv-LV" sz="1900" dirty="0" smtClean="0"/>
              <a:t>, kādā mēs esam, ka </a:t>
            </a:r>
            <a:r>
              <a:rPr lang="lv-LV" sz="1900" dirty="0" err="1" smtClean="0"/>
              <a:t>Jeruzāleme</a:t>
            </a:r>
            <a:r>
              <a:rPr lang="lv-LV" sz="1900" dirty="0" smtClean="0"/>
              <a:t> ir izpostīta un tās vārti sadedzināti ugunī. </a:t>
            </a:r>
            <a:r>
              <a:rPr lang="lv-LV" sz="1900" b="1" dirty="0" smtClean="0">
                <a:solidFill>
                  <a:srgbClr val="FFFF00"/>
                </a:solidFill>
              </a:rPr>
              <a:t>Nāciet, un uzcelsim atkal </a:t>
            </a:r>
            <a:r>
              <a:rPr lang="lv-LV" sz="1900" b="1" dirty="0" err="1" smtClean="0">
                <a:solidFill>
                  <a:srgbClr val="FFFF00"/>
                </a:solidFill>
              </a:rPr>
              <a:t>Jeruzālemes</a:t>
            </a:r>
            <a:r>
              <a:rPr lang="lv-LV" sz="1900" b="1" dirty="0" smtClean="0">
                <a:solidFill>
                  <a:srgbClr val="FFFF00"/>
                </a:solidFill>
              </a:rPr>
              <a:t> mūrus, lai mēs vairs ilgāk nebūtu par apsmieklu</a:t>
            </a:r>
            <a:r>
              <a:rPr lang="lv-LV" sz="1900" dirty="0" smtClean="0"/>
              <a:t>!“ 18 Un es </a:t>
            </a:r>
            <a:r>
              <a:rPr lang="lv-LV" sz="1900" b="1" dirty="0" smtClean="0">
                <a:solidFill>
                  <a:srgbClr val="FFFF00"/>
                </a:solidFill>
              </a:rPr>
              <a:t>stāstīju viņiem par sava Dieva roku, kas labvēlīga bijusi pār mani</a:t>
            </a:r>
            <a:r>
              <a:rPr lang="lv-LV" sz="1900" dirty="0" smtClean="0"/>
              <a:t>, un arī par ķēniņa vārdiem, ko viņš bija man teicis. Un viņi sacīja: "</a:t>
            </a:r>
            <a:r>
              <a:rPr lang="lv-LV" sz="1900" b="1" dirty="0" smtClean="0">
                <a:solidFill>
                  <a:srgbClr val="FFFF00"/>
                </a:solidFill>
              </a:rPr>
              <a:t>Celsimies un celsim</a:t>
            </a:r>
            <a:r>
              <a:rPr lang="lv-LV" sz="1900" dirty="0" smtClean="0"/>
              <a:t>!" Tā viņi stiprināja savas rokas labajam darbam.</a:t>
            </a:r>
          </a:p>
        </p:txBody>
      </p:sp>
      <p:pic>
        <p:nvPicPr>
          <p:cNvPr id="12290" name="Picture 2" descr="Image result for nehemiah"/>
          <p:cNvPicPr>
            <a:picLocks noChangeAspect="1" noChangeArrowheads="1"/>
          </p:cNvPicPr>
          <p:nvPr/>
        </p:nvPicPr>
        <p:blipFill>
          <a:blip r:embed="rId2"/>
          <a:srcRect l="9729" r="46038"/>
          <a:stretch>
            <a:fillRect/>
          </a:stretch>
        </p:blipFill>
        <p:spPr bwMode="auto">
          <a:xfrm flipH="1">
            <a:off x="7308586" y="1210920"/>
            <a:ext cx="1837002" cy="4807743"/>
          </a:xfrm>
          <a:prstGeom prst="rect">
            <a:avLst/>
          </a:prstGeom>
          <a:ln>
            <a:noFill/>
          </a:ln>
          <a:effectLst>
            <a:softEdge rad="112500"/>
          </a:effectLst>
        </p:spPr>
      </p:pic>
    </p:spTree>
    <p:extLst>
      <p:ext uri="{BB962C8B-B14F-4D97-AF65-F5344CB8AC3E}">
        <p14:creationId xmlns:p14="http://schemas.microsoft.com/office/powerpoint/2010/main" xmlns="" val="2438473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290"/>
                                        </p:tgtEl>
                                        <p:attrNameLst>
                                          <p:attrName>style.visibility</p:attrName>
                                        </p:attrNameLst>
                                      </p:cBhvr>
                                      <p:to>
                                        <p:strVal val="visible"/>
                                      </p:to>
                                    </p:set>
                                    <p:animEffect transition="in" filter="fade">
                                      <p:cBhvr>
                                        <p:cTn id="11" dur="2000"/>
                                        <p:tgtEl>
                                          <p:spTgt spid="12290"/>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Дамаск</Template>
  <TotalTime>10056</TotalTime>
  <Words>1150</Words>
  <Application>Microsoft Office PowerPoint</Application>
  <PresentationFormat>Custom</PresentationFormat>
  <Paragraphs>37</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Damask</vt:lpstr>
      <vt:lpstr>Nehemijas gRāmata</vt:lpstr>
      <vt:lpstr>1.Situācijas redzējums (Neh.1:1-5)</vt:lpstr>
      <vt:lpstr>2.grēksūdze (Neh.1:6-7)</vt:lpstr>
      <vt:lpstr>3.Pamats Dieva vārdā (Neh.1:8-10)</vt:lpstr>
      <vt:lpstr>4.Rīcība: lūgšana (Neh.1:11)</vt:lpstr>
      <vt:lpstr>5.Rūpes un līdzjūtība (Neh.2:2-3)</vt:lpstr>
      <vt:lpstr>6.Skaidra Misija (Neh.2:4-5)</vt:lpstr>
      <vt:lpstr>7.Skaidra vīzija/redzējums un  Liela drosme (Neh.2:6-8)</vt:lpstr>
      <vt:lpstr>8. Dieva dāvanas nehemijā: plānot, aicināt un vadīt (Neh.2:11-18)</vt:lpstr>
      <vt:lpstr>9. Dažādi šķēršļi</vt:lpstr>
      <vt:lpstr>10. Tautas grēku nožēla, apņemšanās dzīvot pēc baušļiem (Neh.8)</vt:lpstr>
      <vt:lpstr>11. Kopīgs prieks par sasniegto rezultātu (Neh.12:27-47)</vt:lpstr>
      <vt:lpstr>Dieva gribas atpazīšana: Mēs esam dieva žēlastības namturi</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Иван</dc:creator>
  <cp:lastModifiedBy>Rob</cp:lastModifiedBy>
  <cp:revision>69</cp:revision>
  <dcterms:created xsi:type="dcterms:W3CDTF">2018-02-13T09:24:52Z</dcterms:created>
  <dcterms:modified xsi:type="dcterms:W3CDTF">2021-10-24T14:21:59Z</dcterms:modified>
</cp:coreProperties>
</file>