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82" r:id="rId2"/>
    <p:sldId id="281" r:id="rId3"/>
    <p:sldId id="288" r:id="rId4"/>
    <p:sldId id="289" r:id="rId5"/>
    <p:sldId id="294" r:id="rId6"/>
    <p:sldId id="261" r:id="rId7"/>
    <p:sldId id="283" r:id="rId8"/>
    <p:sldId id="284" r:id="rId9"/>
    <p:sldId id="285" r:id="rId10"/>
    <p:sldId id="287" r:id="rId11"/>
    <p:sldId id="295" r:id="rId12"/>
    <p:sldId id="286" r:id="rId13"/>
    <p:sldId id="279" r:id="rId14"/>
    <p:sldId id="293" r:id="rId15"/>
    <p:sldId id="291" r:id="rId16"/>
    <p:sldId id="292" r:id="rId17"/>
    <p:sldId id="290" r:id="rId18"/>
    <p:sldId id="272" r:id="rId19"/>
  </p:sldIdLst>
  <p:sldSz cx="9144000" cy="6858000" type="screen4x3"/>
  <p:notesSz cx="6797675" cy="9926638"/>
  <p:defaultTextStyle>
    <a:defPPr>
      <a:defRPr lang="lv-LV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20"/>
    <p:restoredTop sz="94660"/>
  </p:normalViewPr>
  <p:slideViewPr>
    <p:cSldViewPr>
      <p:cViewPr>
        <p:scale>
          <a:sx n="80" d="100"/>
          <a:sy n="80" d="100"/>
        </p:scale>
        <p:origin x="-528" y="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2921" tIns="46461" rIns="92921" bIns="46461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2921" tIns="46461" rIns="92921" bIns="46461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3EF983FC-C4BF-4F7C-9D40-CF2294EF524F}" type="datetimeFigureOut">
              <a:rPr lang="en-US"/>
              <a:pPr>
                <a:defRPr/>
              </a:pPr>
              <a:t>7/8/2022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21" tIns="46461" rIns="92921" bIns="46461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2921" tIns="46461" rIns="92921" bIns="46461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2921" tIns="46461" rIns="92921" bIns="46461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2921" tIns="46461" rIns="92921" bIns="46461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40847E63-47B2-40B9-9C30-AA62598884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8A96C8-9076-4A47-9D31-6337A4B65B52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871B0C-0EFC-4B36-8A75-4D321E9542C0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47706D-70F8-40F4-ABB2-9C7B9865FA70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4189BE-0D62-4CDF-AFE5-241C9CEC956C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FF828C-7E15-4A8C-9BE2-BD2F22869EBF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DD839A-A3D7-4503-B53D-AC72DD72B8B4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85B43D-C1AB-42D9-80E6-F1EF001C7F19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CDF58E-FD3A-4CD7-9959-DD45F665EAF8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682460-2AD7-412F-B40E-27EAED140C8C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C947C7-FE3D-4DC3-9D15-E5912D2C5845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343B13-06BF-4D8D-BA8D-715E9115236C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lv-LV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lv-LV" smtClean="0"/>
              <a:t>Click to edit Master text styles</a:t>
            </a:r>
          </a:p>
          <a:p>
            <a:pPr lvl="1"/>
            <a:r>
              <a:rPr lang="lv-LV" smtClean="0"/>
              <a:t>Second level</a:t>
            </a:r>
          </a:p>
          <a:p>
            <a:pPr lvl="2"/>
            <a:r>
              <a:rPr lang="lv-LV" smtClean="0"/>
              <a:t>Third level</a:t>
            </a:r>
          </a:p>
          <a:p>
            <a:pPr lvl="3"/>
            <a:r>
              <a:rPr lang="lv-LV" smtClean="0"/>
              <a:t>Fourth level</a:t>
            </a:r>
          </a:p>
          <a:p>
            <a:pPr lvl="4"/>
            <a:r>
              <a:rPr lang="lv-LV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D6834BF6-97C3-4284-BD6E-75F354DF03E0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249237" y="71414"/>
            <a:ext cx="8894763" cy="1071563"/>
          </a:xfrm>
        </p:spPr>
        <p:txBody>
          <a:bodyPr/>
          <a:lstStyle/>
          <a:p>
            <a:pPr eaLnBrk="1" hangingPunct="1"/>
            <a:r>
              <a:rPr lang="lv-LV" sz="3600" b="1" dirty="0" smtClean="0"/>
              <a:t>Lk.5:1-11 </a:t>
            </a:r>
            <a:r>
              <a:rPr lang="lv-LV" sz="3600" b="1" dirty="0" smtClean="0"/>
              <a:t>Cilvēku zvejnieki</a:t>
            </a:r>
            <a:endParaRPr lang="lv-LV" sz="3600" b="1" dirty="0" smtClean="0"/>
          </a:p>
        </p:txBody>
      </p:sp>
      <p:pic>
        <p:nvPicPr>
          <p:cNvPr id="2051" name="Picture 3" descr="DOVE0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73025"/>
            <a:ext cx="485775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Text Box 6"/>
          <p:cNvSpPr txBox="1">
            <a:spLocks noChangeArrowheads="1"/>
          </p:cNvSpPr>
          <p:nvPr/>
        </p:nvSpPr>
        <p:spPr bwMode="auto">
          <a:xfrm>
            <a:off x="7429500" y="0"/>
            <a:ext cx="17145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lv-LV" sz="2000" dirty="0" smtClean="0"/>
              <a:t>10.jūl.2022.</a:t>
            </a:r>
            <a:endParaRPr lang="lv-LV" sz="2000" dirty="0"/>
          </a:p>
        </p:txBody>
      </p:sp>
      <p:sp>
        <p:nvSpPr>
          <p:cNvPr id="2053" name="Rectangle 3"/>
          <p:cNvSpPr>
            <a:spLocks noChangeArrowheads="1"/>
          </p:cNvSpPr>
          <p:nvPr/>
        </p:nvSpPr>
        <p:spPr bwMode="auto">
          <a:xfrm>
            <a:off x="5580063" y="857232"/>
            <a:ext cx="35639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lv-LV" sz="2000" b="1" dirty="0">
                <a:latin typeface="Verdana" pitchFamily="34" charset="0"/>
              </a:rPr>
              <a:t>māc. Roberts Otomers</a:t>
            </a:r>
          </a:p>
        </p:txBody>
      </p:sp>
      <p:sp>
        <p:nvSpPr>
          <p:cNvPr id="205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9B85932-CD11-4957-B062-D30D0B383F5F}" type="slidenum">
              <a:rPr lang="lv-LV" smtClean="0"/>
              <a:pPr/>
              <a:t>1</a:t>
            </a:fld>
            <a:endParaRPr lang="lv-LV" smtClean="0"/>
          </a:p>
        </p:txBody>
      </p:sp>
      <p:pic>
        <p:nvPicPr>
          <p:cNvPr id="8" name="Picture 2" descr="Attēlu rezultāti vaicājumam “fishers of men”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295" y="1357298"/>
            <a:ext cx="8624741" cy="550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ttēlu rezultāti vaicājumam “fishers of men”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643182"/>
            <a:ext cx="8715376" cy="4214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1081088"/>
          </a:xfrm>
        </p:spPr>
        <p:txBody>
          <a:bodyPr/>
          <a:lstStyle/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lv-LV" sz="2800" i="1" dirty="0" smtClean="0"/>
              <a:t>10 Un Jēzus sacīja Sīmanim: "Nebīsties, no šī brīža tu būsi cilvēku zvejnieks.”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857232"/>
            <a:ext cx="91440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lv-LV" sz="2800" i="1" dirty="0" smtClean="0"/>
              <a:t>Cilvēku zvejnieki </a:t>
            </a:r>
            <a:r>
              <a:rPr lang="lv-LV" sz="2800" dirty="0" smtClean="0"/>
              <a:t>– te ir </a:t>
            </a:r>
            <a:r>
              <a:rPr lang="lv-LV" sz="2800" b="1" dirty="0" smtClean="0"/>
              <a:t>saistība</a:t>
            </a:r>
            <a:r>
              <a:rPr lang="lv-LV" sz="2800" dirty="0" smtClean="0"/>
              <a:t> ar iepriekšējo profesiju</a:t>
            </a:r>
          </a:p>
          <a:p>
            <a:pPr>
              <a:buFontTx/>
              <a:buChar char="•"/>
            </a:pPr>
            <a:r>
              <a:rPr lang="lv-LV" sz="2800" b="1" dirty="0" smtClean="0"/>
              <a:t>Jēzus</a:t>
            </a:r>
            <a:r>
              <a:rPr lang="lv-LV" sz="2800" dirty="0" smtClean="0"/>
              <a:t> </a:t>
            </a:r>
            <a:r>
              <a:rPr lang="lv-LV" sz="2800" dirty="0" smtClean="0"/>
              <a:t>pats </a:t>
            </a:r>
            <a:r>
              <a:rPr lang="lv-LV" sz="2800" b="1" dirty="0" smtClean="0"/>
              <a:t>parāda</a:t>
            </a:r>
            <a:r>
              <a:rPr lang="lv-LV" sz="2800" dirty="0" smtClean="0"/>
              <a:t>, ka </a:t>
            </a:r>
            <a:r>
              <a:rPr lang="lv-LV" sz="2800" b="1" dirty="0" smtClean="0"/>
              <a:t>svarīga</a:t>
            </a:r>
            <a:r>
              <a:rPr lang="lv-LV" sz="2800" dirty="0" smtClean="0"/>
              <a:t> ir ne tikai </a:t>
            </a:r>
            <a:r>
              <a:rPr lang="lv-LV" sz="2800" b="1" dirty="0" smtClean="0"/>
              <a:t>sludināšana</a:t>
            </a:r>
            <a:r>
              <a:rPr lang="lv-LV" sz="2800" dirty="0" smtClean="0"/>
              <a:t>, bet arī </a:t>
            </a:r>
            <a:r>
              <a:rPr lang="lv-LV" sz="2800" b="1" dirty="0" smtClean="0"/>
              <a:t>personīga</a:t>
            </a:r>
            <a:r>
              <a:rPr lang="lv-LV" sz="2800" dirty="0" smtClean="0"/>
              <a:t> </a:t>
            </a:r>
            <a:r>
              <a:rPr lang="lv-LV" sz="2800" b="1" dirty="0" smtClean="0"/>
              <a:t>aicināšana.</a:t>
            </a:r>
            <a:endParaRPr lang="lv-LV" sz="2800" dirty="0" smtClean="0"/>
          </a:p>
          <a:p>
            <a:pPr>
              <a:buFontTx/>
              <a:buChar char="•"/>
            </a:pPr>
            <a:r>
              <a:rPr lang="lv-LV" sz="2800" dirty="0" smtClean="0"/>
              <a:t>Tas ir </a:t>
            </a:r>
            <a:r>
              <a:rPr lang="lv-LV" sz="2800" b="1" dirty="0" smtClean="0"/>
              <a:t>aicinājums</a:t>
            </a:r>
            <a:r>
              <a:rPr lang="lv-LV" sz="2800" dirty="0" smtClean="0"/>
              <a:t> ne tikai apustuļiem, bet </a:t>
            </a:r>
            <a:r>
              <a:rPr lang="lv-LV" sz="2800" b="1" dirty="0" smtClean="0"/>
              <a:t>arī mums!</a:t>
            </a:r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813D975-61E8-48D5-8201-6762D198C839}" type="slidenum">
              <a:rPr lang="lv-LV" smtClean="0"/>
              <a:pPr/>
              <a:t>10</a:t>
            </a:fld>
            <a:endParaRPr lang="lv-LV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0"/>
            <a:ext cx="8229600" cy="850900"/>
          </a:xfrm>
        </p:spPr>
        <p:txBody>
          <a:bodyPr/>
          <a:lstStyle/>
          <a:p>
            <a:pPr eaLnBrk="1" hangingPunct="1"/>
            <a:r>
              <a:rPr lang="lv-LV" b="1" dirty="0" smtClean="0">
                <a:solidFill>
                  <a:schemeClr val="tx1"/>
                </a:solidFill>
              </a:rPr>
              <a:t>Sludināšana un aicināšana</a:t>
            </a:r>
            <a:endParaRPr lang="lv-LV" b="1" dirty="0" smtClean="0">
              <a:solidFill>
                <a:schemeClr val="tx1"/>
              </a:solidFill>
            </a:endParaRPr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77B8CB4-B3CC-4BE6-911F-03045F64076D}" type="slidenum">
              <a:rPr lang="lv-LV" smtClean="0"/>
              <a:pPr/>
              <a:t>11</a:t>
            </a:fld>
            <a:endParaRPr lang="lv-LV" smtClean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836712"/>
            <a:ext cx="9144000" cy="1523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lv-LV" sz="3100" dirty="0" smtClean="0"/>
              <a:t>Reizēm </a:t>
            </a:r>
            <a:r>
              <a:rPr lang="lv-LV" sz="3100" b="1" dirty="0" smtClean="0"/>
              <a:t>cilvēkiem</a:t>
            </a:r>
            <a:r>
              <a:rPr lang="lv-LV" sz="3100" dirty="0" smtClean="0"/>
              <a:t> ar </a:t>
            </a:r>
            <a:r>
              <a:rPr lang="lv-LV" sz="3100" b="1" dirty="0" smtClean="0"/>
              <a:t>sadzirdēto vēsti </a:t>
            </a:r>
            <a:r>
              <a:rPr lang="lv-LV" sz="3100" dirty="0" smtClean="0"/>
              <a:t>vien </a:t>
            </a:r>
            <a:r>
              <a:rPr lang="lv-LV" sz="3100" b="1" dirty="0" smtClean="0"/>
              <a:t>nepietiek. </a:t>
            </a:r>
            <a:r>
              <a:rPr lang="lv-LV" sz="3100" dirty="0" smtClean="0"/>
              <a:t>Viņiem ir </a:t>
            </a:r>
            <a:r>
              <a:rPr lang="lv-LV" sz="3100" b="1" dirty="0" smtClean="0"/>
              <a:t>nepieciešams</a:t>
            </a:r>
            <a:r>
              <a:rPr lang="lv-LV" sz="3100" dirty="0" smtClean="0"/>
              <a:t> vēl arī </a:t>
            </a:r>
            <a:r>
              <a:rPr lang="lv-LV" sz="3100" b="1" dirty="0" smtClean="0"/>
              <a:t>personīgs uzaicinājums</a:t>
            </a:r>
            <a:r>
              <a:rPr lang="lv-LV" sz="3100" dirty="0" smtClean="0"/>
              <a:t>!</a:t>
            </a:r>
            <a:endParaRPr lang="lv-LV" sz="3100" dirty="0"/>
          </a:p>
        </p:txBody>
      </p:sp>
      <p:sp>
        <p:nvSpPr>
          <p:cNvPr id="31748" name="AutoShape 4" descr="jesus sits talks with teenager - Catholicireland.netCatholicireland.ne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373568"/>
            <a:ext cx="7056784" cy="4295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1081088"/>
          </a:xfrm>
        </p:spPr>
        <p:txBody>
          <a:bodyPr/>
          <a:lstStyle/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lv-LV" sz="2800" i="1" dirty="0" smtClean="0"/>
              <a:t>11 Izvilkuši laivas krastā, tie pameta visu sekoja Viņam.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500042"/>
            <a:ext cx="9144000" cy="3000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lv-LV" sz="2700" dirty="0" smtClean="0"/>
              <a:t>Te ir </a:t>
            </a:r>
            <a:r>
              <a:rPr lang="lv-LV" sz="2700" b="1" dirty="0" smtClean="0"/>
              <a:t>lielākais brīnums </a:t>
            </a:r>
            <a:r>
              <a:rPr lang="lv-LV" sz="2700" dirty="0" smtClean="0"/>
              <a:t>no visiem!</a:t>
            </a:r>
          </a:p>
          <a:p>
            <a:pPr>
              <a:buFontTx/>
              <a:buChar char="•"/>
            </a:pPr>
            <a:r>
              <a:rPr lang="lv-LV" sz="2700" dirty="0" smtClean="0"/>
              <a:t>Kas </a:t>
            </a:r>
            <a:r>
              <a:rPr lang="lv-LV" sz="2700" dirty="0" smtClean="0"/>
              <a:t>bija </a:t>
            </a:r>
            <a:r>
              <a:rPr lang="lv-LV" sz="2700" b="1" dirty="0" smtClean="0"/>
              <a:t>Jēzū tāds</a:t>
            </a:r>
            <a:r>
              <a:rPr lang="lv-LV" sz="2700" dirty="0" smtClean="0"/>
              <a:t>, ka viņi bija </a:t>
            </a:r>
            <a:r>
              <a:rPr lang="lv-LV" sz="2700" b="1" dirty="0" smtClean="0"/>
              <a:t>gatavi</a:t>
            </a:r>
            <a:r>
              <a:rPr lang="lv-LV" sz="2700" dirty="0" smtClean="0"/>
              <a:t> Viņam tā </a:t>
            </a:r>
            <a:r>
              <a:rPr lang="lv-LV" sz="2700" b="1" dirty="0" smtClean="0"/>
              <a:t>sekot</a:t>
            </a:r>
            <a:r>
              <a:rPr lang="lv-LV" sz="2700" dirty="0" smtClean="0"/>
              <a:t>?</a:t>
            </a:r>
          </a:p>
          <a:p>
            <a:pPr>
              <a:buFontTx/>
              <a:buChar char="•"/>
            </a:pPr>
            <a:r>
              <a:rPr lang="lv-LV" sz="2700" b="1" dirty="0" smtClean="0"/>
              <a:t>Tam</a:t>
            </a:r>
            <a:r>
              <a:rPr lang="lv-LV" sz="2700" dirty="0" smtClean="0"/>
              <a:t> </a:t>
            </a:r>
            <a:r>
              <a:rPr lang="lv-LV" sz="2700" b="1" dirty="0" smtClean="0"/>
              <a:t>viennozīmīgi</a:t>
            </a:r>
            <a:r>
              <a:rPr lang="lv-LV" sz="2700" dirty="0" smtClean="0"/>
              <a:t> ir jābūt kaut kam Jēzus </a:t>
            </a:r>
            <a:r>
              <a:rPr lang="lv-LV" sz="2700" b="1" dirty="0" smtClean="0"/>
              <a:t>personībā</a:t>
            </a:r>
            <a:r>
              <a:rPr lang="lv-LV" sz="2700" dirty="0" smtClean="0"/>
              <a:t>. </a:t>
            </a:r>
          </a:p>
          <a:p>
            <a:pPr>
              <a:buFontTx/>
              <a:buChar char="•"/>
            </a:pPr>
            <a:r>
              <a:rPr lang="lv-LV" sz="2700" b="1" dirty="0" smtClean="0"/>
              <a:t>Vienreizēja </a:t>
            </a:r>
            <a:r>
              <a:rPr lang="lv-LV" sz="2700" b="1" dirty="0" smtClean="0"/>
              <a:t>iespēja</a:t>
            </a:r>
            <a:r>
              <a:rPr lang="lv-LV" sz="2700" dirty="0" smtClean="0"/>
              <a:t> viņu dzīvē, kādas </a:t>
            </a:r>
            <a:r>
              <a:rPr lang="lv-LV" sz="2700" b="1" dirty="0" smtClean="0"/>
              <a:t>otras vairs nebūs!</a:t>
            </a:r>
            <a:r>
              <a:rPr lang="lv-LV" sz="2700" dirty="0" smtClean="0"/>
              <a:t> </a:t>
            </a:r>
          </a:p>
          <a:p>
            <a:pPr>
              <a:buFontTx/>
              <a:buChar char="•"/>
            </a:pPr>
            <a:r>
              <a:rPr lang="lv-LV" sz="2700" b="1" dirty="0" smtClean="0"/>
              <a:t>Jēzus</a:t>
            </a:r>
            <a:r>
              <a:rPr lang="lv-LV" sz="2700" dirty="0" smtClean="0"/>
              <a:t> ir īsts </a:t>
            </a:r>
            <a:r>
              <a:rPr lang="lv-LV" sz="2700" b="1" dirty="0" smtClean="0"/>
              <a:t>Meistars</a:t>
            </a:r>
            <a:r>
              <a:rPr lang="lv-LV" sz="2700" dirty="0" smtClean="0"/>
              <a:t>. Viņš saka: </a:t>
            </a:r>
            <a:r>
              <a:rPr lang="lv-LV" sz="2700" i="1" dirty="0" smtClean="0"/>
              <a:t>seko Man</a:t>
            </a:r>
            <a:r>
              <a:rPr lang="lv-LV" sz="2700" dirty="0" smtClean="0"/>
              <a:t>.</a:t>
            </a:r>
          </a:p>
          <a:p>
            <a:pPr>
              <a:buFontTx/>
              <a:buChar char="•"/>
            </a:pPr>
            <a:r>
              <a:rPr lang="lv-LV" sz="2700" dirty="0" smtClean="0"/>
              <a:t>Mums </a:t>
            </a:r>
            <a:r>
              <a:rPr lang="lv-LV" sz="2700" b="1" dirty="0" smtClean="0"/>
              <a:t>nav divritenis jāizgudro pa jaunu</a:t>
            </a:r>
            <a:r>
              <a:rPr lang="lv-LV" sz="2700" dirty="0" smtClean="0"/>
              <a:t>. </a:t>
            </a:r>
            <a:r>
              <a:rPr lang="lv-LV" sz="2700" b="1" dirty="0" smtClean="0"/>
              <a:t>Nav</a:t>
            </a:r>
            <a:r>
              <a:rPr lang="lv-LV" sz="2700" dirty="0" smtClean="0"/>
              <a:t> uz pasaules </a:t>
            </a:r>
            <a:r>
              <a:rPr lang="lv-LV" sz="2700" b="1" dirty="0" smtClean="0"/>
              <a:t>labāka cilvēku zvejnieka par Jēzu</a:t>
            </a:r>
            <a:r>
              <a:rPr lang="lv-LV" sz="2700" dirty="0" smtClean="0"/>
              <a:t>.</a:t>
            </a:r>
            <a:endParaRPr lang="lv-LV" sz="2700" dirty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813D975-61E8-48D5-8201-6762D198C839}" type="slidenum">
              <a:rPr lang="lv-LV" smtClean="0"/>
              <a:pPr/>
              <a:t>12</a:t>
            </a:fld>
            <a:endParaRPr lang="lv-LV" smtClean="0"/>
          </a:p>
        </p:txBody>
      </p:sp>
      <p:pic>
        <p:nvPicPr>
          <p:cNvPr id="4098" name="Picture 2" descr="Attēlu rezultāti vaicājumam “fishers of men”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01008"/>
            <a:ext cx="8429684" cy="3356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0"/>
            <a:ext cx="8229600" cy="850900"/>
          </a:xfrm>
        </p:spPr>
        <p:txBody>
          <a:bodyPr/>
          <a:lstStyle/>
          <a:p>
            <a:pPr eaLnBrk="1" hangingPunct="1"/>
            <a:r>
              <a:rPr lang="lv-LV" b="1" dirty="0" smtClean="0">
                <a:solidFill>
                  <a:schemeClr val="tx1"/>
                </a:solidFill>
              </a:rPr>
              <a:t>3 veidi kā ķert zivis</a:t>
            </a:r>
            <a:endParaRPr lang="lv-LV" b="1" dirty="0" smtClean="0">
              <a:solidFill>
                <a:schemeClr val="tx1"/>
              </a:solidFill>
            </a:endParaRPr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77B8CB4-B3CC-4BE6-911F-03045F64076D}" type="slidenum">
              <a:rPr lang="lv-LV" smtClean="0"/>
              <a:pPr/>
              <a:t>13</a:t>
            </a:fld>
            <a:endParaRPr lang="lv-LV" smtClean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88032" y="1188041"/>
            <a:ext cx="298782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lv-LV" sz="3200" b="1" dirty="0" smtClean="0"/>
              <a:t>Makšķerēšana</a:t>
            </a:r>
            <a:endParaRPr lang="lv-LV" sz="3200" b="1" dirty="0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5796136" y="1188041"/>
            <a:ext cx="23042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lv-LV" sz="3200" b="1" dirty="0" smtClean="0"/>
              <a:t>Zvejošana</a:t>
            </a:r>
            <a:endParaRPr lang="lv-LV" sz="3200" b="1" dirty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699792" y="2052137"/>
            <a:ext cx="288032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lv-LV" sz="3200" b="1" dirty="0" err="1" smtClean="0"/>
              <a:t>Apdūlināšana</a:t>
            </a:r>
            <a:endParaRPr lang="lv-LV" sz="3200" b="1" dirty="0"/>
          </a:p>
        </p:txBody>
      </p:sp>
      <p:sp>
        <p:nvSpPr>
          <p:cNvPr id="10" name="Parallelogram 9"/>
          <p:cNvSpPr/>
          <p:nvPr/>
        </p:nvSpPr>
        <p:spPr>
          <a:xfrm>
            <a:off x="179512" y="1916832"/>
            <a:ext cx="2448272" cy="4032448"/>
          </a:xfrm>
          <a:prstGeom prst="parallelogram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rapezoid 10"/>
          <p:cNvSpPr/>
          <p:nvPr/>
        </p:nvSpPr>
        <p:spPr>
          <a:xfrm>
            <a:off x="2483768" y="2780928"/>
            <a:ext cx="3528392" cy="3168352"/>
          </a:xfrm>
          <a:prstGeom prst="trapezoid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arallelogram 11"/>
          <p:cNvSpPr/>
          <p:nvPr/>
        </p:nvSpPr>
        <p:spPr>
          <a:xfrm flipH="1">
            <a:off x="5580112" y="1916832"/>
            <a:ext cx="3384376" cy="3960440"/>
          </a:xfrm>
          <a:prstGeom prst="parallelogram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0"/>
            <a:ext cx="8229600" cy="850900"/>
          </a:xfrm>
        </p:spPr>
        <p:txBody>
          <a:bodyPr/>
          <a:lstStyle/>
          <a:p>
            <a:pPr eaLnBrk="1" hangingPunct="1"/>
            <a:r>
              <a:rPr lang="lv-LV" b="1" dirty="0" smtClean="0">
                <a:solidFill>
                  <a:schemeClr val="tx1"/>
                </a:solidFill>
              </a:rPr>
              <a:t>Makšķerēšana</a:t>
            </a:r>
            <a:endParaRPr lang="lv-LV" b="1" dirty="0" smtClean="0">
              <a:solidFill>
                <a:schemeClr val="tx1"/>
              </a:solidFill>
            </a:endParaRPr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77B8CB4-B3CC-4BE6-911F-03045F64076D}" type="slidenum">
              <a:rPr lang="lv-LV" smtClean="0"/>
              <a:pPr/>
              <a:t>14</a:t>
            </a:fld>
            <a:endParaRPr lang="lv-LV" smtClean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836712"/>
            <a:ext cx="9144000" cy="56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lv-LV" sz="3100" dirty="0" smtClean="0"/>
              <a:t>Ir cilvēki, kas to stundām ilgi var darīt un nenogurst</a:t>
            </a:r>
            <a:endParaRPr lang="lv-LV" sz="3100" dirty="0"/>
          </a:p>
        </p:txBody>
      </p:sp>
      <p:pic>
        <p:nvPicPr>
          <p:cNvPr id="27650" name="Picture 2" descr="Kādi ir ieguvumi no makšķerēšanas?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533574"/>
            <a:ext cx="8371738" cy="53244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0"/>
            <a:ext cx="8229600" cy="850900"/>
          </a:xfrm>
        </p:spPr>
        <p:txBody>
          <a:bodyPr/>
          <a:lstStyle/>
          <a:p>
            <a:pPr eaLnBrk="1" hangingPunct="1"/>
            <a:r>
              <a:rPr lang="lv-LV" b="1" dirty="0" err="1" smtClean="0">
                <a:solidFill>
                  <a:schemeClr val="tx1"/>
                </a:solidFill>
              </a:rPr>
              <a:t>Apdūlināšana</a:t>
            </a:r>
            <a:endParaRPr lang="lv-LV" b="1" dirty="0" smtClean="0">
              <a:solidFill>
                <a:schemeClr val="tx1"/>
              </a:solidFill>
            </a:endParaRPr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77B8CB4-B3CC-4BE6-911F-03045F64076D}" type="slidenum">
              <a:rPr lang="lv-LV" smtClean="0"/>
              <a:pPr/>
              <a:t>15</a:t>
            </a:fld>
            <a:endParaRPr lang="lv-LV" smtClean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836712"/>
            <a:ext cx="9144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lv-LV" sz="2800" dirty="0" smtClean="0"/>
              <a:t>Reizēm ir kādi jauno kustību kristieši, kas grib zvejot ar negodīgām metodēm, cilvēkus </a:t>
            </a:r>
            <a:r>
              <a:rPr lang="lv-LV" sz="2800" dirty="0" err="1" smtClean="0"/>
              <a:t>apdūlinot</a:t>
            </a:r>
            <a:r>
              <a:rPr lang="lv-LV" sz="2800" dirty="0" smtClean="0"/>
              <a:t> un pēc tam ievilinot, un tas met ēnu uz visiem pārējiem kristiešiem. </a:t>
            </a:r>
            <a:endParaRPr lang="lv-LV" sz="2800" dirty="0"/>
          </a:p>
        </p:txBody>
      </p:sp>
      <p:sp>
        <p:nvSpPr>
          <p:cNvPr id="29698" name="AutoShape 2" descr="Riversdale Aquatic Services | High quality service using the latest  electric fishing equipmen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700" name="AutoShape 4" descr="Riversdale Aquatic Services | High quality service using the latest  electric fishing equipmen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970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276872"/>
            <a:ext cx="7704856" cy="4581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0"/>
            <a:ext cx="8229600" cy="850900"/>
          </a:xfrm>
        </p:spPr>
        <p:txBody>
          <a:bodyPr/>
          <a:lstStyle/>
          <a:p>
            <a:pPr eaLnBrk="1" hangingPunct="1"/>
            <a:r>
              <a:rPr lang="lv-LV" b="1" dirty="0" smtClean="0">
                <a:solidFill>
                  <a:schemeClr val="tx1"/>
                </a:solidFill>
              </a:rPr>
              <a:t>Zvejošana</a:t>
            </a:r>
            <a:endParaRPr lang="lv-LV" b="1" dirty="0" smtClean="0">
              <a:solidFill>
                <a:schemeClr val="tx1"/>
              </a:solidFill>
            </a:endParaRPr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77B8CB4-B3CC-4BE6-911F-03045F64076D}" type="slidenum">
              <a:rPr lang="lv-LV" smtClean="0"/>
              <a:pPr/>
              <a:t>16</a:t>
            </a:fld>
            <a:endParaRPr lang="lv-LV" smtClean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764704"/>
            <a:ext cx="9144000" cy="2646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lv-LV" sz="2600" dirty="0" smtClean="0"/>
              <a:t>Arī mēs esam aicināti būt par godīgiem cilvēku zvejniekiem.</a:t>
            </a:r>
          </a:p>
          <a:p>
            <a:r>
              <a:rPr lang="lv-LV" sz="2600" dirty="0" smtClean="0"/>
              <a:t>Tas ir Jēzus dots aicinājums – būt par cilvēku zvejniekiem</a:t>
            </a:r>
            <a:r>
              <a:rPr lang="lv-LV" sz="2800" dirty="0" smtClean="0"/>
              <a:t>.</a:t>
            </a:r>
          </a:p>
          <a:p>
            <a:r>
              <a:rPr lang="lv-LV" sz="2800" dirty="0" smtClean="0"/>
              <a:t>Kas ir </a:t>
            </a:r>
            <a:r>
              <a:rPr lang="lv-LV" sz="2800" b="1" dirty="0" smtClean="0"/>
              <a:t>mūsu atbildība</a:t>
            </a:r>
            <a:r>
              <a:rPr lang="lv-LV" sz="2800" dirty="0" smtClean="0"/>
              <a:t>?</a:t>
            </a:r>
          </a:p>
          <a:p>
            <a:pPr>
              <a:buFont typeface="Wingdings"/>
              <a:buChar char="à"/>
            </a:pPr>
            <a:r>
              <a:rPr lang="lv-LV" sz="2800" dirty="0" smtClean="0"/>
              <a:t>Paklausot Jēzum, izmest tīklus un atkal tos ievilkt.</a:t>
            </a:r>
          </a:p>
          <a:p>
            <a:pPr>
              <a:buFont typeface="Arial" pitchFamily="34" charset="0"/>
              <a:buChar char="•"/>
            </a:pPr>
            <a:r>
              <a:rPr lang="lv-LV" sz="2800" b="1" dirty="0" smtClean="0"/>
              <a:t>Izmest tīklu </a:t>
            </a:r>
            <a:r>
              <a:rPr lang="lv-LV" sz="2800" dirty="0" smtClean="0"/>
              <a:t>(liecinot un mācot Bībeles patiesības)</a:t>
            </a:r>
          </a:p>
          <a:p>
            <a:pPr>
              <a:buFont typeface="Arial" pitchFamily="34" charset="0"/>
              <a:buChar char="•"/>
            </a:pPr>
            <a:r>
              <a:rPr lang="lv-LV" sz="2800" b="1" dirty="0" smtClean="0"/>
              <a:t>Tīklus ievilkt </a:t>
            </a:r>
            <a:r>
              <a:rPr lang="lv-LV" sz="2800" dirty="0" smtClean="0"/>
              <a:t>(aicinot ļaudis nākt uz baznīcu)</a:t>
            </a:r>
            <a:endParaRPr lang="lv-LV" sz="2800" dirty="0"/>
          </a:p>
        </p:txBody>
      </p:sp>
      <p:pic>
        <p:nvPicPr>
          <p:cNvPr id="28674" name="Picture 2" descr="Commercial Fishing Net pictures | Curated Photography on EyeE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356992"/>
            <a:ext cx="8656284" cy="3501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0"/>
            <a:ext cx="8229600" cy="850900"/>
          </a:xfrm>
        </p:spPr>
        <p:txBody>
          <a:bodyPr/>
          <a:lstStyle/>
          <a:p>
            <a:pPr eaLnBrk="1" hangingPunct="1"/>
            <a:r>
              <a:rPr lang="lv-LV" b="1" smtClean="0">
                <a:solidFill>
                  <a:schemeClr val="tx1"/>
                </a:solidFill>
              </a:rPr>
              <a:t>Kopsavilkums</a:t>
            </a:r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77B8CB4-B3CC-4BE6-911F-03045F64076D}" type="slidenum">
              <a:rPr lang="lv-LV" smtClean="0"/>
              <a:pPr/>
              <a:t>17</a:t>
            </a:fld>
            <a:endParaRPr lang="lv-LV" smtClean="0"/>
          </a:p>
        </p:txBody>
      </p:sp>
      <p:pic>
        <p:nvPicPr>
          <p:cNvPr id="3074" name="Picture 2" descr="Attēlu rezultāti vaicājumam “fishers of men”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822681"/>
            <a:ext cx="8339488" cy="30353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" y="785794"/>
            <a:ext cx="91440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Char char="•"/>
            </a:pPr>
            <a:r>
              <a:rPr lang="lv-LV" sz="2400" dirty="0"/>
              <a:t>Mūsu </a:t>
            </a:r>
            <a:r>
              <a:rPr lang="lv-LV" sz="2400" b="1" dirty="0"/>
              <a:t>meistars</a:t>
            </a:r>
            <a:r>
              <a:rPr lang="lv-LV" sz="2400" dirty="0"/>
              <a:t> Jēzus </a:t>
            </a:r>
            <a:r>
              <a:rPr lang="lv-LV" sz="2400" b="1" dirty="0"/>
              <a:t>Kristus</a:t>
            </a:r>
            <a:r>
              <a:rPr lang="lv-LV" sz="2400" dirty="0"/>
              <a:t> jau pašā savas </a:t>
            </a:r>
            <a:r>
              <a:rPr lang="lv-LV" sz="2400" b="1" dirty="0"/>
              <a:t>kalpošanas</a:t>
            </a:r>
            <a:r>
              <a:rPr lang="lv-LV" sz="2400" dirty="0"/>
              <a:t> </a:t>
            </a:r>
            <a:r>
              <a:rPr lang="lv-LV" sz="2400" b="1" dirty="0"/>
              <a:t>sākumā</a:t>
            </a:r>
            <a:r>
              <a:rPr lang="lv-LV" sz="2400" dirty="0"/>
              <a:t> ļoti </a:t>
            </a:r>
            <a:r>
              <a:rPr lang="lv-LV" sz="2400" b="1" dirty="0"/>
              <a:t>izteikti</a:t>
            </a:r>
            <a:r>
              <a:rPr lang="lv-LV" sz="2400" dirty="0"/>
              <a:t> </a:t>
            </a:r>
            <a:r>
              <a:rPr lang="lv-LV" sz="2400" b="1" dirty="0"/>
              <a:t>parāda</a:t>
            </a:r>
            <a:r>
              <a:rPr lang="lv-LV" sz="2400" dirty="0"/>
              <a:t> mums visu Kristīgās </a:t>
            </a:r>
            <a:r>
              <a:rPr lang="lv-LV" sz="2400" b="1" dirty="0"/>
              <a:t>Baznīcas būtību</a:t>
            </a:r>
            <a:r>
              <a:rPr lang="lv-LV" sz="2400" dirty="0"/>
              <a:t> </a:t>
            </a:r>
            <a:r>
              <a:rPr lang="lv-LV" sz="2400" dirty="0" smtClean="0"/>
              <a:t>– </a:t>
            </a:r>
            <a:r>
              <a:rPr lang="lv-LV" sz="2400" b="1" dirty="0" smtClean="0"/>
              <a:t>aicināt jaunus Kristus mācekļus.</a:t>
            </a:r>
            <a:r>
              <a:rPr lang="lv-LV" sz="2400" dirty="0" smtClean="0"/>
              <a:t> </a:t>
            </a:r>
            <a:endParaRPr lang="en-US" sz="2400" dirty="0"/>
          </a:p>
          <a:p>
            <a:pPr>
              <a:buFont typeface="Arial" charset="0"/>
              <a:buChar char="•"/>
            </a:pPr>
            <a:r>
              <a:rPr lang="lv-LV" sz="2400" dirty="0"/>
              <a:t>Jēzus nāk, </a:t>
            </a:r>
            <a:r>
              <a:rPr lang="lv-LV" sz="2400" b="1" dirty="0"/>
              <a:t>aicina parastus zvejniekus</a:t>
            </a:r>
            <a:r>
              <a:rPr lang="lv-LV" sz="2400" dirty="0"/>
              <a:t>, lai tie </a:t>
            </a:r>
            <a:r>
              <a:rPr lang="lv-LV" sz="2400" b="1" dirty="0"/>
              <a:t>kļūtu par</a:t>
            </a:r>
            <a:r>
              <a:rPr lang="lv-LV" sz="2400" dirty="0"/>
              <a:t> Viņa </a:t>
            </a:r>
            <a:r>
              <a:rPr lang="lv-LV" sz="2400" b="1" dirty="0"/>
              <a:t>mācekļiem.</a:t>
            </a:r>
            <a:r>
              <a:rPr lang="lv-LV" sz="2400" dirty="0"/>
              <a:t> </a:t>
            </a:r>
          </a:p>
          <a:p>
            <a:pPr>
              <a:buFont typeface="Arial" charset="0"/>
              <a:buChar char="•"/>
            </a:pPr>
            <a:r>
              <a:rPr lang="lv-LV" sz="2400" b="1" dirty="0"/>
              <a:t>Meistars</a:t>
            </a:r>
            <a:r>
              <a:rPr lang="lv-LV" sz="2400" dirty="0"/>
              <a:t> </a:t>
            </a:r>
            <a:r>
              <a:rPr lang="lv-LV" sz="2400" b="1" dirty="0"/>
              <a:t>rāda arī mums</a:t>
            </a:r>
            <a:r>
              <a:rPr lang="lv-LV" sz="2400" dirty="0"/>
              <a:t>, </a:t>
            </a:r>
            <a:r>
              <a:rPr lang="lv-LV" sz="2400" b="1" dirty="0"/>
              <a:t>kā</a:t>
            </a:r>
            <a:r>
              <a:rPr lang="lv-LV" sz="2400" dirty="0"/>
              <a:t> mums </a:t>
            </a:r>
            <a:r>
              <a:rPr lang="lv-LV" sz="2400" b="1" dirty="0" smtClean="0"/>
              <a:t>aicināt</a:t>
            </a:r>
            <a:r>
              <a:rPr lang="lv-LV" sz="2400" dirty="0" smtClean="0"/>
              <a:t> </a:t>
            </a:r>
            <a:r>
              <a:rPr lang="lv-LV" sz="2400" dirty="0"/>
              <a:t>jaunus </a:t>
            </a:r>
            <a:r>
              <a:rPr lang="lv-LV" sz="2400" b="1" dirty="0"/>
              <a:t>mācekļus</a:t>
            </a:r>
            <a:r>
              <a:rPr lang="lv-LV" sz="2400" dirty="0"/>
              <a:t> caur Savu </a:t>
            </a:r>
            <a:r>
              <a:rPr lang="lv-LV" sz="2400" b="1" dirty="0" smtClean="0"/>
              <a:t>priekšzīmi</a:t>
            </a:r>
            <a:r>
              <a:rPr lang="lv-LV" sz="2400" dirty="0" smtClean="0"/>
              <a:t>, katram </a:t>
            </a:r>
            <a:r>
              <a:rPr lang="lv-LV" sz="2400" b="1" dirty="0" smtClean="0"/>
              <a:t>pieejot individuāli </a:t>
            </a:r>
            <a:r>
              <a:rPr lang="lv-LV" sz="2400" dirty="0" smtClean="0"/>
              <a:t>viņa </a:t>
            </a:r>
            <a:r>
              <a:rPr lang="lv-LV" sz="2400" b="1" dirty="0" smtClean="0"/>
              <a:t>vajadzībās</a:t>
            </a:r>
            <a:r>
              <a:rPr lang="lv-LV" sz="2400" dirty="0" smtClean="0"/>
              <a:t>.</a:t>
            </a:r>
            <a:r>
              <a:rPr lang="lv-LV" sz="2400" b="1" dirty="0" smtClean="0"/>
              <a:t> </a:t>
            </a:r>
            <a:r>
              <a:rPr lang="lv-LV" sz="2400" dirty="0"/>
              <a:t>Āmen</a:t>
            </a:r>
            <a:endParaRPr lang="lv-LV" sz="3200" dirty="0"/>
          </a:p>
          <a:p>
            <a:pPr>
              <a:buFontTx/>
              <a:buChar char="•"/>
            </a:pPr>
            <a:endParaRPr lang="lv-LV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BIBLE0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0188" y="765175"/>
            <a:ext cx="5103812" cy="609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" y="2924175"/>
            <a:ext cx="5184775" cy="1143000"/>
          </a:xfrm>
        </p:spPr>
        <p:txBody>
          <a:bodyPr/>
          <a:lstStyle/>
          <a:p>
            <a:pPr eaLnBrk="1" hangingPunct="1"/>
            <a:r>
              <a:rPr lang="lv-LV" sz="5400" smtClean="0"/>
              <a:t>Un Dieva miers, kas ir augstāks par visu saprašanu lai pasargā jūsu sirdis un jūsu domas. </a:t>
            </a:r>
            <a:r>
              <a:rPr lang="lv-LV" sz="5400" b="1" smtClean="0"/>
              <a:t>Āmen</a:t>
            </a:r>
            <a:br>
              <a:rPr lang="lv-LV" sz="5400" b="1" smtClean="0"/>
            </a:br>
            <a:endParaRPr lang="lv-LV" sz="5400" b="1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948A3B6-03F9-4D4B-AFCD-FAE86AB3ABA3}" type="slidenum">
              <a:rPr lang="lv-LV" smtClean="0"/>
              <a:pPr/>
              <a:t>18</a:t>
            </a:fld>
            <a:endParaRPr lang="lv-LV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-17"/>
            <a:ext cx="8964612" cy="1071563"/>
          </a:xfrm>
        </p:spPr>
        <p:txBody>
          <a:bodyPr/>
          <a:lstStyle/>
          <a:p>
            <a:pPr eaLnBrk="1" hangingPunct="1"/>
            <a:r>
              <a:rPr lang="lv-LV" sz="3600" b="1" dirty="0" smtClean="0"/>
              <a:t>Lk.5:1-11 </a:t>
            </a:r>
            <a:r>
              <a:rPr lang="lv-LV" sz="3600" b="1" dirty="0" smtClean="0"/>
              <a:t>Cilvēku zvejnieki</a:t>
            </a:r>
            <a:endParaRPr lang="lv-LV" sz="3600" b="1" dirty="0" smtClean="0"/>
          </a:p>
        </p:txBody>
      </p:sp>
      <p:pic>
        <p:nvPicPr>
          <p:cNvPr id="3075" name="Picture 3" descr="DOVE0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776" y="72554"/>
            <a:ext cx="485776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373C76A-A643-4B96-9DD0-A5192EF45F74}" type="slidenum">
              <a:rPr lang="lv-LV" smtClean="0"/>
              <a:pPr/>
              <a:t>2</a:t>
            </a:fld>
            <a:endParaRPr lang="lv-LV" smtClean="0"/>
          </a:p>
        </p:txBody>
      </p:sp>
      <p:sp>
        <p:nvSpPr>
          <p:cNvPr id="3077" name="Rectangle 6"/>
          <p:cNvSpPr>
            <a:spLocks noChangeArrowheads="1"/>
          </p:cNvSpPr>
          <p:nvPr/>
        </p:nvSpPr>
        <p:spPr bwMode="auto">
          <a:xfrm>
            <a:off x="0" y="785794"/>
            <a:ext cx="9144000" cy="5847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lv-LV" sz="2200" i="1" dirty="0" smtClean="0"/>
              <a:t>1 Un notika, kad ļaudis spiedās pie Jēzus, lai dzirdētu Dieva vārdu, tad Viņš, stāvēdams </a:t>
            </a:r>
            <a:r>
              <a:rPr lang="lv-LV" sz="2200" i="1" dirty="0" err="1" smtClean="0"/>
              <a:t>Ģenecaretes</a:t>
            </a:r>
            <a:r>
              <a:rPr lang="lv-LV" sz="2200" i="1" dirty="0" smtClean="0"/>
              <a:t> ezera krastā 2 ieraudzīja divas laivas ezera malā, un zvejnieki, no tām izkāpuši, mazgāja tīklus. 3 Iekāpis laivā, kas piederēja Sīmanim, Viņš lūdza tam atirt laivu mazliet no krasta; apsēdies Viņš no laivas mācīja ļaudis. 4 Un, beidzis runāt, Viņš sacīja Sīmanim: "Airē uz dziļumu un izmet tīklus zvejai." 5 Sīmanis atbildēja: "Meistar [Mācītāj], mēs visu nakti esam pūlējušies un nekā neesam noķēruši. Bet es izmetīšu tīklus Tavā vārdā." 6 Tā izdarījuši, viņi noķēra milzum daudz zivju, tā ka viņu tīkli saplīsa. 7 Un tie māja saviem biedriem otrā laivā, lai tie nāktu viņiem palīgā. Tie atnāca un piepildīja abas laivas tik pilnas, ka tās gandrīz grima. 8 To redzēdams, Sīmanis Pēteris nokrita Jēzus priekšā uz ceļiem un sacīja: "Kungs, ej no manis prom, jo es esmu grēcīgs cilvēks." 9 Sīmani un visus, kas bija ar viņu, bija pārņēmušas bailes lielā zivju loma dēļ; 10 arī Jēkabu un Jāni, </a:t>
            </a:r>
            <a:r>
              <a:rPr lang="lv-LV" sz="2200" i="1" dirty="0" err="1" smtClean="0"/>
              <a:t>Cebedeja</a:t>
            </a:r>
            <a:r>
              <a:rPr lang="lv-LV" sz="2200" i="1" dirty="0" smtClean="0"/>
              <a:t> dēlus, kas bija Sīmaņa darba biedri. Un Jēzus sacīja Sīmanim: "Nebīsties, no šī brīža tu būsi cilvēku zvejnieks."11 Izvilkuši laivas krastā, tie pameta visu sekoja Viņam.</a:t>
            </a:r>
            <a:endParaRPr lang="en-US" sz="2200" dirty="0"/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7429500" y="0"/>
            <a:ext cx="1714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lv-LV" sz="2000" dirty="0" smtClean="0"/>
              <a:t>10.jūl.2022.</a:t>
            </a:r>
            <a:endParaRPr lang="lv-LV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-17"/>
            <a:ext cx="8964612" cy="1071563"/>
          </a:xfrm>
        </p:spPr>
        <p:txBody>
          <a:bodyPr/>
          <a:lstStyle/>
          <a:p>
            <a:pPr eaLnBrk="1" hangingPunct="1"/>
            <a:r>
              <a:rPr lang="lv-LV" sz="3600" b="1" dirty="0" smtClean="0"/>
              <a:t>Vai mēs esam cilvēku zvejnieki?</a:t>
            </a:r>
            <a:endParaRPr lang="lv-LV" sz="3600" b="1" dirty="0" smtClean="0"/>
          </a:p>
        </p:txBody>
      </p:sp>
      <p:pic>
        <p:nvPicPr>
          <p:cNvPr id="3075" name="Picture 3" descr="DOVE0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776" y="72554"/>
            <a:ext cx="485776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373C76A-A643-4B96-9DD0-A5192EF45F74}" type="slidenum">
              <a:rPr lang="lv-LV" smtClean="0"/>
              <a:pPr/>
              <a:t>3</a:t>
            </a:fld>
            <a:endParaRPr lang="lv-LV" smtClean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836712"/>
            <a:ext cx="9144000" cy="2785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lv-LV" sz="2500" dirty="0" smtClean="0"/>
              <a:t>Bieži vien tas no </a:t>
            </a:r>
            <a:r>
              <a:rPr lang="lv-LV" sz="2500" b="1" dirty="0" smtClean="0"/>
              <a:t>masu medijiem </a:t>
            </a:r>
            <a:r>
              <a:rPr lang="lv-LV" sz="2500" dirty="0" smtClean="0"/>
              <a:t>tiek pasniegts, kā kaut kas </a:t>
            </a:r>
            <a:r>
              <a:rPr lang="lv-LV" sz="2500" b="1" dirty="0" smtClean="0"/>
              <a:t>negatīvs</a:t>
            </a:r>
            <a:r>
              <a:rPr lang="lv-LV" sz="2500" dirty="0" smtClean="0"/>
              <a:t>, ka </a:t>
            </a:r>
            <a:r>
              <a:rPr lang="lv-LV" sz="2500" b="1" dirty="0" smtClean="0"/>
              <a:t>baznīca</a:t>
            </a:r>
            <a:r>
              <a:rPr lang="lv-LV" sz="2500" dirty="0" smtClean="0"/>
              <a:t> tikai vēlas </a:t>
            </a:r>
            <a:r>
              <a:rPr lang="lv-LV" sz="2500" b="1" dirty="0" smtClean="0"/>
              <a:t>piesaistīt jaunus draudzes locekļus</a:t>
            </a:r>
            <a:r>
              <a:rPr lang="lv-LV" sz="2500" dirty="0" smtClean="0"/>
              <a:t>.</a:t>
            </a:r>
          </a:p>
          <a:p>
            <a:pPr>
              <a:buFontTx/>
              <a:buChar char="•"/>
            </a:pPr>
            <a:r>
              <a:rPr lang="lv-LV" sz="2500" dirty="0" smtClean="0"/>
              <a:t>Kad mediji runā par dažādiem </a:t>
            </a:r>
            <a:r>
              <a:rPr lang="lv-LV" sz="2500" b="1" dirty="0" smtClean="0"/>
              <a:t>uzņēmumiem</a:t>
            </a:r>
            <a:r>
              <a:rPr lang="lv-LV" sz="2500" dirty="0" smtClean="0"/>
              <a:t>, ka tie grib piesaistīt </a:t>
            </a:r>
            <a:r>
              <a:rPr lang="lv-LV" sz="2500" b="1" dirty="0" smtClean="0"/>
              <a:t>jaunus klientus</a:t>
            </a:r>
            <a:r>
              <a:rPr lang="lv-LV" sz="2500" dirty="0" smtClean="0"/>
              <a:t>, tas tiek </a:t>
            </a:r>
            <a:r>
              <a:rPr lang="lv-LV" sz="2500" b="1" dirty="0" smtClean="0"/>
              <a:t>uztverts normāli</a:t>
            </a:r>
            <a:r>
              <a:rPr lang="lv-LV" sz="2500" dirty="0" smtClean="0"/>
              <a:t>, bet kad runa par </a:t>
            </a:r>
            <a:r>
              <a:rPr lang="lv-LV" sz="2500" b="1" dirty="0" smtClean="0"/>
              <a:t>baznīcu</a:t>
            </a:r>
            <a:r>
              <a:rPr lang="lv-LV" sz="2500" dirty="0" smtClean="0"/>
              <a:t>, bieži tas tiek </a:t>
            </a:r>
            <a:r>
              <a:rPr lang="lv-LV" sz="2500" b="1" dirty="0" smtClean="0"/>
              <a:t>pasniegts negatīvā veidā</a:t>
            </a:r>
            <a:r>
              <a:rPr lang="lv-LV" sz="2500" dirty="0" smtClean="0"/>
              <a:t>.</a:t>
            </a:r>
          </a:p>
          <a:p>
            <a:pPr>
              <a:buFontTx/>
              <a:buChar char="•"/>
            </a:pPr>
            <a:r>
              <a:rPr lang="lv-LV" sz="2500" dirty="0" smtClean="0"/>
              <a:t>Vai mēs, </a:t>
            </a:r>
            <a:r>
              <a:rPr lang="lv-LV" sz="2500" b="1" dirty="0" smtClean="0"/>
              <a:t>baznīcas locekļi</a:t>
            </a:r>
            <a:r>
              <a:rPr lang="lv-LV" sz="2500" dirty="0" smtClean="0"/>
              <a:t>, esam </a:t>
            </a:r>
            <a:r>
              <a:rPr lang="lv-LV" sz="2500" b="1" dirty="0" smtClean="0"/>
              <a:t>cilvēku zvejnieki</a:t>
            </a:r>
            <a:r>
              <a:rPr lang="lv-LV" sz="2500" dirty="0" smtClean="0"/>
              <a:t>? </a:t>
            </a:r>
            <a:r>
              <a:rPr lang="lv-LV" sz="2500" dirty="0" smtClean="0">
                <a:sym typeface="Wingdings" pitchFamily="2" charset="2"/>
              </a:rPr>
              <a:t></a:t>
            </a:r>
            <a:r>
              <a:rPr lang="lv-LV" sz="2500" b="1" dirty="0" smtClean="0">
                <a:sym typeface="Wingdings" pitchFamily="2" charset="2"/>
              </a:rPr>
              <a:t>Jā</a:t>
            </a:r>
            <a:endParaRPr lang="lv-LV" sz="2500" b="1" dirty="0"/>
          </a:p>
        </p:txBody>
      </p:sp>
      <p:pic>
        <p:nvPicPr>
          <p:cNvPr id="2" name="Picture 2" descr="10 Reasons to Go to Church (Even When You Don't Feel Like It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516160"/>
            <a:ext cx="7475984" cy="33418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-17"/>
            <a:ext cx="8964612" cy="1071563"/>
          </a:xfrm>
        </p:spPr>
        <p:txBody>
          <a:bodyPr/>
          <a:lstStyle/>
          <a:p>
            <a:pPr eaLnBrk="1" hangingPunct="1"/>
            <a:r>
              <a:rPr lang="lv-LV" sz="3600" b="1" dirty="0" smtClean="0"/>
              <a:t>Kāpēc mēs esam cilvēku zvejnieki?</a:t>
            </a:r>
            <a:endParaRPr lang="lv-LV" sz="3600" b="1" dirty="0" smtClean="0"/>
          </a:p>
        </p:txBody>
      </p:sp>
      <p:pic>
        <p:nvPicPr>
          <p:cNvPr id="3075" name="Picture 3" descr="DOVE0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44624"/>
            <a:ext cx="485776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373C76A-A643-4B96-9DD0-A5192EF45F74}" type="slidenum">
              <a:rPr lang="lv-LV" smtClean="0"/>
              <a:pPr/>
              <a:t>4</a:t>
            </a:fld>
            <a:endParaRPr lang="lv-LV" smtClean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1268760"/>
            <a:ext cx="5508104" cy="5478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lv-LV" sz="2500" dirty="0" smtClean="0"/>
              <a:t>Bieži viens cilvēkos tiek </a:t>
            </a:r>
            <a:r>
              <a:rPr lang="lv-LV" sz="2500" b="1" dirty="0" smtClean="0"/>
              <a:t>sētas</a:t>
            </a:r>
            <a:r>
              <a:rPr lang="lv-LV" sz="2500" dirty="0" smtClean="0"/>
              <a:t> kādas </a:t>
            </a:r>
            <a:r>
              <a:rPr lang="lv-LV" sz="2500" b="1" dirty="0" smtClean="0"/>
              <a:t>negatīvas aizdomas </a:t>
            </a:r>
            <a:r>
              <a:rPr lang="lv-LV" sz="2500" dirty="0" smtClean="0"/>
              <a:t>par to, ka Baznīcai ir vajadzīgi vairāk cilvēki, lai no viņiem </a:t>
            </a:r>
            <a:r>
              <a:rPr lang="lv-LV" sz="2500" b="1" dirty="0" smtClean="0"/>
              <a:t>“izkāstu” vairāk naudas</a:t>
            </a:r>
            <a:r>
              <a:rPr lang="lv-LV" sz="2500" dirty="0" smtClean="0"/>
              <a:t>.</a:t>
            </a:r>
          </a:p>
          <a:p>
            <a:pPr>
              <a:buFontTx/>
              <a:buChar char="•"/>
            </a:pPr>
            <a:endParaRPr lang="lv-LV" sz="2500" dirty="0" smtClean="0"/>
          </a:p>
          <a:p>
            <a:pPr>
              <a:buFontTx/>
              <a:buChar char="•"/>
            </a:pPr>
            <a:r>
              <a:rPr lang="lv-LV" sz="2500" dirty="0" smtClean="0"/>
              <a:t>Grūti cilvēkiem ir noticēt </a:t>
            </a:r>
            <a:r>
              <a:rPr lang="lv-LV" sz="2500" b="1" dirty="0" smtClean="0"/>
              <a:t>nesavtīgam labumam</a:t>
            </a:r>
            <a:r>
              <a:rPr lang="lv-LV" sz="2500" dirty="0" smtClean="0"/>
              <a:t>. Bieži cilvēkiem liekas – tur ir jābūt kādam </a:t>
            </a:r>
            <a:r>
              <a:rPr lang="lv-LV" sz="2500" b="1" dirty="0" smtClean="0"/>
              <a:t>slēptam pašlabumam</a:t>
            </a:r>
            <a:r>
              <a:rPr lang="lv-LV" sz="2500" dirty="0" smtClean="0"/>
              <a:t>.</a:t>
            </a:r>
          </a:p>
          <a:p>
            <a:pPr>
              <a:buFontTx/>
              <a:buChar char="•"/>
            </a:pPr>
            <a:endParaRPr lang="lv-LV" sz="2500" dirty="0" smtClean="0"/>
          </a:p>
          <a:p>
            <a:pPr>
              <a:buFontTx/>
              <a:buChar char="•"/>
            </a:pPr>
            <a:r>
              <a:rPr lang="lv-LV" sz="2500" dirty="0" smtClean="0"/>
              <a:t>Tas </a:t>
            </a:r>
            <a:r>
              <a:rPr lang="lv-LV" sz="2500" b="1" dirty="0" smtClean="0"/>
              <a:t>nav mūsu </a:t>
            </a:r>
            <a:r>
              <a:rPr lang="lv-LV" sz="2500" dirty="0" smtClean="0"/>
              <a:t>(baznīcas cilvēku) </a:t>
            </a:r>
            <a:r>
              <a:rPr lang="lv-LV" sz="2500" b="1" dirty="0" smtClean="0"/>
              <a:t>izdomājums</a:t>
            </a:r>
            <a:r>
              <a:rPr lang="lv-LV" sz="2500" dirty="0" smtClean="0"/>
              <a:t> – aicināt jaunus cilvēkus, tas ir paša </a:t>
            </a:r>
            <a:r>
              <a:rPr lang="lv-LV" sz="2500" b="1" dirty="0" smtClean="0"/>
              <a:t>Jēz</a:t>
            </a:r>
            <a:r>
              <a:rPr lang="lv-LV" sz="2500" b="1" dirty="0" smtClean="0"/>
              <a:t>us dots uzdevums</a:t>
            </a:r>
            <a:r>
              <a:rPr lang="lv-LV" sz="2500" dirty="0" smtClean="0"/>
              <a:t>.</a:t>
            </a:r>
          </a:p>
        </p:txBody>
      </p:sp>
      <p:pic>
        <p:nvPicPr>
          <p:cNvPr id="2050" name="Picture 2" descr="Reviews | Answers in Genesis"/>
          <p:cNvPicPr>
            <a:picLocks noChangeAspect="1" noChangeArrowheads="1"/>
          </p:cNvPicPr>
          <p:nvPr/>
        </p:nvPicPr>
        <p:blipFill>
          <a:blip r:embed="rId3" cstate="print"/>
          <a:srcRect l="45359" r="7391"/>
          <a:stretch>
            <a:fillRect/>
          </a:stretch>
        </p:blipFill>
        <p:spPr bwMode="auto">
          <a:xfrm>
            <a:off x="5508104" y="1196752"/>
            <a:ext cx="3634924" cy="5112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-17"/>
            <a:ext cx="8964612" cy="1071563"/>
          </a:xfrm>
        </p:spPr>
        <p:txBody>
          <a:bodyPr/>
          <a:lstStyle/>
          <a:p>
            <a:pPr eaLnBrk="1" hangingPunct="1"/>
            <a:r>
              <a:rPr lang="lv-LV" sz="3600" b="1" dirty="0" smtClean="0"/>
              <a:t>Kāpēc mēs esam cilvēku zvejnieki?</a:t>
            </a:r>
            <a:endParaRPr lang="lv-LV" sz="3600" b="1" dirty="0" smtClean="0"/>
          </a:p>
        </p:txBody>
      </p:sp>
      <p:sp>
        <p:nvSpPr>
          <p:cNvPr id="307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373C76A-A643-4B96-9DD0-A5192EF45F74}" type="slidenum">
              <a:rPr lang="lv-LV" smtClean="0"/>
              <a:pPr/>
              <a:t>5</a:t>
            </a:fld>
            <a:endParaRPr lang="lv-LV" smtClean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908720"/>
            <a:ext cx="91440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lv-LV" sz="2500" dirty="0" smtClean="0"/>
              <a:t>Kur </a:t>
            </a:r>
            <a:r>
              <a:rPr lang="lv-LV" sz="2500" b="1" dirty="0" smtClean="0"/>
              <a:t>Jēzus</a:t>
            </a:r>
            <a:r>
              <a:rPr lang="lv-LV" sz="2500" dirty="0" smtClean="0"/>
              <a:t> ir </a:t>
            </a:r>
            <a:r>
              <a:rPr lang="lv-LV" sz="2500" b="1" dirty="0" smtClean="0"/>
              <a:t>pieskāries cilvēka sirdij</a:t>
            </a:r>
            <a:r>
              <a:rPr lang="lv-LV" sz="2500" dirty="0" smtClean="0"/>
              <a:t>, darījis cilvēka sirdi </a:t>
            </a:r>
            <a:r>
              <a:rPr lang="lv-LV" sz="2500" b="1" dirty="0" smtClean="0"/>
              <a:t>ticīgu</a:t>
            </a:r>
            <a:r>
              <a:rPr lang="lv-LV" sz="2500" dirty="0" smtClean="0"/>
              <a:t>, tur tā sirds grib </a:t>
            </a:r>
            <a:r>
              <a:rPr lang="lv-LV" sz="2500" b="1" dirty="0" smtClean="0"/>
              <a:t>palīdzēt</a:t>
            </a:r>
            <a:r>
              <a:rPr lang="lv-LV" sz="2500" dirty="0" smtClean="0"/>
              <a:t> arī citiem </a:t>
            </a:r>
            <a:r>
              <a:rPr lang="lv-LV" sz="2500" b="1" dirty="0" smtClean="0"/>
              <a:t>cilvēkiem</a:t>
            </a:r>
            <a:r>
              <a:rPr lang="lv-LV" sz="2500" dirty="0" smtClean="0"/>
              <a:t>, lai tie </a:t>
            </a:r>
            <a:r>
              <a:rPr lang="lv-LV" sz="2500" b="1" dirty="0" smtClean="0"/>
              <a:t>mantotu debesu valstību </a:t>
            </a:r>
            <a:r>
              <a:rPr lang="lv-LV" sz="2500" dirty="0" smtClean="0"/>
              <a:t>un </a:t>
            </a:r>
            <a:r>
              <a:rPr lang="lv-LV" sz="2500" b="1" dirty="0" smtClean="0"/>
              <a:t>piedzīvotu citādu dzīves svētību</a:t>
            </a:r>
            <a:r>
              <a:rPr lang="lv-LV" sz="2500" dirty="0" smtClean="0"/>
              <a:t>.</a:t>
            </a:r>
            <a:endParaRPr lang="lv-LV" sz="2500" dirty="0"/>
          </a:p>
        </p:txBody>
      </p:sp>
      <p:pic>
        <p:nvPicPr>
          <p:cNvPr id="30722" name="Picture 2" descr="AMTC Extend A Helping 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708920"/>
            <a:ext cx="8731438" cy="4149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3" descr="DOVE0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776" y="72554"/>
            <a:ext cx="485776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1081088"/>
          </a:xfrm>
        </p:spPr>
        <p:txBody>
          <a:bodyPr/>
          <a:lstStyle/>
          <a:p>
            <a:pPr marL="0" indent="0" algn="just">
              <a:lnSpc>
                <a:spcPct val="80000"/>
              </a:lnSpc>
              <a:buFontTx/>
              <a:buNone/>
            </a:pPr>
            <a:r>
              <a:rPr lang="lv-LV" sz="2800" i="1" dirty="0" smtClean="0"/>
              <a:t>1 Un notika, kad ļaudis spiedās pie Jēzus, lai dzirdētu Dieva vārdu, tad Viņš, stāvēdams </a:t>
            </a:r>
            <a:r>
              <a:rPr lang="lv-LV" sz="2800" i="1" dirty="0" err="1" smtClean="0"/>
              <a:t>Ģenecaretes</a:t>
            </a:r>
            <a:r>
              <a:rPr lang="lv-LV" sz="2800" i="1" dirty="0" smtClean="0"/>
              <a:t> ezera krastā 2 ieraudzīja divas laivas ezera malā, un zvejnieki, no tām izkāpuši, mazgāja tīklus. 3 Iekāpis laivā, kas piederēja Sīmanim, Viņš lūdza tam atirt laivu mazliet no krasta; apsēdies Viņš no laivas mācīja ļaudis.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72008" y="2337842"/>
            <a:ext cx="4427984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lv-LV" sz="2800" b="1" dirty="0" smtClean="0"/>
              <a:t>Jēzus ienāk</a:t>
            </a:r>
            <a:r>
              <a:rPr lang="lv-LV" sz="2800" dirty="0" smtClean="0"/>
              <a:t> šo zvejnieku </a:t>
            </a:r>
            <a:r>
              <a:rPr lang="lv-LV" sz="2800" b="1" dirty="0" smtClean="0"/>
              <a:t>ikdienas darba </a:t>
            </a:r>
            <a:r>
              <a:rPr lang="lv-LV" sz="2800" b="1" dirty="0" smtClean="0"/>
              <a:t>rutīnā </a:t>
            </a:r>
            <a:r>
              <a:rPr lang="lv-LV" sz="2800" dirty="0" smtClean="0"/>
              <a:t>un redz</a:t>
            </a:r>
            <a:r>
              <a:rPr lang="lv-LV" sz="2800" dirty="0" smtClean="0"/>
              <a:t>, ka </a:t>
            </a:r>
            <a:r>
              <a:rPr lang="lv-LV" sz="2800" b="1" dirty="0" smtClean="0"/>
              <a:t>zvejniekiem</a:t>
            </a:r>
            <a:r>
              <a:rPr lang="lv-LV" sz="2800" dirty="0" smtClean="0"/>
              <a:t> tai dienā </a:t>
            </a:r>
            <a:r>
              <a:rPr lang="lv-LV" sz="2800" b="1" dirty="0" smtClean="0"/>
              <a:t>nav</a:t>
            </a:r>
            <a:r>
              <a:rPr lang="lv-LV" sz="2800" dirty="0" smtClean="0"/>
              <a:t> īpaši labi </a:t>
            </a:r>
            <a:r>
              <a:rPr lang="lv-LV" sz="2800" b="1" dirty="0" smtClean="0"/>
              <a:t>veicies</a:t>
            </a:r>
            <a:r>
              <a:rPr lang="lv-LV" sz="2800" dirty="0" smtClean="0"/>
              <a:t> un Viņš </a:t>
            </a:r>
            <a:r>
              <a:rPr lang="lv-LV" sz="2800" b="1" dirty="0" smtClean="0"/>
              <a:t>aicina </a:t>
            </a:r>
            <a:r>
              <a:rPr lang="lv-LV" sz="2800" dirty="0" smtClean="0"/>
              <a:t>vēl vienreiz zvejniekus </a:t>
            </a:r>
            <a:r>
              <a:rPr lang="lv-LV" sz="2800" b="1" dirty="0" smtClean="0"/>
              <a:t>airēt </a:t>
            </a:r>
            <a:r>
              <a:rPr lang="lv-LV" sz="2800" b="1" dirty="0" smtClean="0"/>
              <a:t>dziļumā</a:t>
            </a:r>
            <a:r>
              <a:rPr lang="lv-LV" sz="2800" dirty="0" smtClean="0"/>
              <a:t> un tur </a:t>
            </a:r>
            <a:r>
              <a:rPr lang="lv-LV" sz="2800" b="1" dirty="0" smtClean="0"/>
              <a:t>sludina</a:t>
            </a:r>
            <a:r>
              <a:rPr lang="lv-LV" sz="2800" dirty="0" smtClean="0"/>
              <a:t> un </a:t>
            </a:r>
            <a:r>
              <a:rPr lang="lv-LV" sz="2800" b="1" dirty="0" smtClean="0"/>
              <a:t>māca</a:t>
            </a:r>
            <a:r>
              <a:rPr lang="lv-LV" sz="2800" dirty="0" smtClean="0"/>
              <a:t> </a:t>
            </a:r>
            <a:r>
              <a:rPr lang="lv-LV" sz="2800" dirty="0" smtClean="0"/>
              <a:t>par debesu valstību.</a:t>
            </a:r>
            <a:endParaRPr lang="lv-LV" sz="2800" dirty="0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A884830-771A-45FF-82CE-3697B98331E5}" type="slidenum">
              <a:rPr lang="lv-LV" smtClean="0"/>
              <a:pPr/>
              <a:t>6</a:t>
            </a:fld>
            <a:endParaRPr lang="lv-LV" smtClean="0"/>
          </a:p>
        </p:txBody>
      </p:sp>
      <p:sp>
        <p:nvSpPr>
          <p:cNvPr id="11266" name="AutoShape 2" descr="Jesus Preaching From the Boat Wallpaper Mural by Magic Mural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/>
          <a:srcRect b="3874"/>
          <a:stretch>
            <a:fillRect/>
          </a:stretch>
        </p:blipFill>
        <p:spPr bwMode="auto">
          <a:xfrm>
            <a:off x="4716016" y="2132856"/>
            <a:ext cx="4427984" cy="4680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1081088"/>
          </a:xfrm>
        </p:spPr>
        <p:txBody>
          <a:bodyPr/>
          <a:lstStyle/>
          <a:p>
            <a:pPr marL="0" indent="0" algn="just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lv-LV" sz="2800" i="1" dirty="0" smtClean="0"/>
              <a:t>4 Un, beidzis runāt, Viņš sacīja Sīmanim: "Airē uz dziļumu un izmet tīklus zvejai." 5 Sīmanis atbildēja: "Meistar [Mācītāj], mēs visu nakti esam pūlējušies un nekā neesam noķēruši. Bet es izmetīšu tīklus Tavā vārdā."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1697038"/>
            <a:ext cx="5143504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lv-LV" sz="2800" b="1" dirty="0" smtClean="0"/>
              <a:t>Sīmanis</a:t>
            </a:r>
            <a:r>
              <a:rPr lang="lv-LV" sz="2800" dirty="0" smtClean="0"/>
              <a:t>: mēs jau visu nakti esam pūlējušies, un nekā neesam dabūjuši, </a:t>
            </a:r>
            <a:r>
              <a:rPr lang="lv-LV" sz="2800" b="1" dirty="0" smtClean="0"/>
              <a:t>nav vērts</a:t>
            </a:r>
            <a:r>
              <a:rPr lang="lv-LV" sz="2800" dirty="0" smtClean="0"/>
              <a:t> vēl tur </a:t>
            </a:r>
            <a:r>
              <a:rPr lang="lv-LV" sz="2800" b="1" dirty="0" smtClean="0"/>
              <a:t>pūlēties.</a:t>
            </a:r>
            <a:r>
              <a:rPr lang="lv-LV" sz="2800" dirty="0" smtClean="0"/>
              <a:t> </a:t>
            </a:r>
          </a:p>
          <a:p>
            <a:pPr>
              <a:buFontTx/>
              <a:buChar char="•"/>
            </a:pPr>
            <a:r>
              <a:rPr lang="lv-LV" sz="2800" dirty="0" smtClean="0"/>
              <a:t>Bieži vien te cilvēki </a:t>
            </a:r>
            <a:r>
              <a:rPr lang="lv-LV" sz="2800" b="1" dirty="0" smtClean="0"/>
              <a:t>Pēteri</a:t>
            </a:r>
            <a:r>
              <a:rPr lang="lv-LV" sz="2800" dirty="0" smtClean="0"/>
              <a:t> </a:t>
            </a:r>
            <a:r>
              <a:rPr lang="lv-LV" sz="2800" b="1" dirty="0" smtClean="0"/>
              <a:t>saredz</a:t>
            </a:r>
            <a:r>
              <a:rPr lang="lv-LV" sz="2800" dirty="0" smtClean="0"/>
              <a:t>, kā ļoti </a:t>
            </a:r>
            <a:r>
              <a:rPr lang="lv-LV" sz="2800" b="1" dirty="0" smtClean="0"/>
              <a:t>ticīgu</a:t>
            </a:r>
            <a:r>
              <a:rPr lang="lv-LV" sz="2800" dirty="0" smtClean="0"/>
              <a:t>. Bet viņš ir </a:t>
            </a:r>
            <a:r>
              <a:rPr lang="lv-LV" sz="2800" b="1" dirty="0" smtClean="0"/>
              <a:t>tāds pats cilvēks, kā mēs</a:t>
            </a:r>
            <a:r>
              <a:rPr lang="lv-LV" sz="2800" dirty="0" smtClean="0"/>
              <a:t>.</a:t>
            </a:r>
          </a:p>
          <a:p>
            <a:pPr>
              <a:buFontTx/>
              <a:buChar char="•"/>
            </a:pPr>
            <a:r>
              <a:rPr lang="lv-LV" sz="2800" b="1" dirty="0" smtClean="0"/>
              <a:t>Pēteris</a:t>
            </a:r>
            <a:r>
              <a:rPr lang="lv-LV" sz="2800" dirty="0" smtClean="0"/>
              <a:t> ir </a:t>
            </a:r>
            <a:r>
              <a:rPr lang="lv-LV" sz="2800" b="1" dirty="0" smtClean="0"/>
              <a:t>pārguris</a:t>
            </a:r>
            <a:r>
              <a:rPr lang="lv-LV" sz="2800" dirty="0" smtClean="0"/>
              <a:t> un viņam liekas </a:t>
            </a:r>
            <a:r>
              <a:rPr lang="lv-LV" sz="2800" b="1" dirty="0" smtClean="0"/>
              <a:t>neiespējami</a:t>
            </a:r>
            <a:r>
              <a:rPr lang="lv-LV" sz="2800" dirty="0" smtClean="0"/>
              <a:t> tur vēl ko </a:t>
            </a:r>
            <a:r>
              <a:rPr lang="lv-LV" sz="2800" b="1" dirty="0" smtClean="0"/>
              <a:t>noķert</a:t>
            </a:r>
            <a:r>
              <a:rPr lang="lv-LV" sz="2800" dirty="0" smtClean="0"/>
              <a:t>.</a:t>
            </a:r>
          </a:p>
          <a:p>
            <a:pPr>
              <a:buFontTx/>
              <a:buChar char="•"/>
            </a:pPr>
            <a:r>
              <a:rPr lang="lv-LV" sz="2800" dirty="0" smtClean="0"/>
              <a:t>Viņš saka: </a:t>
            </a:r>
            <a:r>
              <a:rPr lang="lv-LV" sz="2800" i="1" dirty="0" smtClean="0"/>
              <a:t>Uz tavu atbildību</a:t>
            </a:r>
            <a:r>
              <a:rPr lang="lv-LV" sz="2800" dirty="0" smtClean="0"/>
              <a:t>!</a:t>
            </a:r>
            <a:endParaRPr lang="lv-LV" sz="2800" dirty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8CC7F9D-64C0-41D0-BF12-D268895AA74B}" type="slidenum">
              <a:rPr lang="lv-LV" smtClean="0"/>
              <a:pPr/>
              <a:t>7</a:t>
            </a:fld>
            <a:endParaRPr lang="lv-LV" smtClean="0"/>
          </a:p>
        </p:txBody>
      </p:sp>
      <p:pic>
        <p:nvPicPr>
          <p:cNvPr id="6" name="Picture 2" descr="Attēlu rezultāti vaicājumam “fishers of men”"/>
          <p:cNvPicPr>
            <a:picLocks noChangeAspect="1" noChangeArrowheads="1"/>
          </p:cNvPicPr>
          <p:nvPr/>
        </p:nvPicPr>
        <p:blipFill>
          <a:blip r:embed="rId2" cstate="print"/>
          <a:srcRect l="34926" r="15441"/>
          <a:stretch>
            <a:fillRect/>
          </a:stretch>
        </p:blipFill>
        <p:spPr bwMode="auto">
          <a:xfrm>
            <a:off x="5072066" y="1714488"/>
            <a:ext cx="4091858" cy="5000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parablesforkids.com/images/fishing_net.gif"/>
          <p:cNvPicPr>
            <a:picLocks noChangeAspect="1" noChangeArrowheads="1"/>
          </p:cNvPicPr>
          <p:nvPr/>
        </p:nvPicPr>
        <p:blipFill>
          <a:blip r:embed="rId2" cstate="print"/>
          <a:srcRect r="10483"/>
          <a:stretch>
            <a:fillRect/>
          </a:stretch>
        </p:blipFill>
        <p:spPr bwMode="auto">
          <a:xfrm>
            <a:off x="5643570" y="1071546"/>
            <a:ext cx="3571900" cy="57864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1081088"/>
          </a:xfrm>
        </p:spPr>
        <p:txBody>
          <a:bodyPr/>
          <a:lstStyle/>
          <a:p>
            <a:pPr marL="0" indent="0" algn="just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lv-LV" sz="2800" i="1" dirty="0" smtClean="0"/>
              <a:t>6 Tā izdarījuši, viņi noķēra milzum daudz zivju, tā ka viņu tīkli saplīsa. 7 Un tie māja saviem biedriem otrā laivā, lai tie nāktu viņiem palīgā. Tie atnāca un piepildīja abas laivas tik pilnas, ka tās gandrīz grima.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1340768"/>
            <a:ext cx="5715008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lv-LV" sz="2800" dirty="0" smtClean="0"/>
              <a:t>Zvejnieki </a:t>
            </a:r>
            <a:r>
              <a:rPr lang="lv-LV" sz="2800" b="1" dirty="0" smtClean="0"/>
              <a:t>izmet tīklus</a:t>
            </a:r>
            <a:r>
              <a:rPr lang="lv-LV" sz="2800" dirty="0" smtClean="0"/>
              <a:t>, un notiek </a:t>
            </a:r>
            <a:r>
              <a:rPr lang="lv-LV" sz="2800" b="1" dirty="0" smtClean="0"/>
              <a:t>brīnums</a:t>
            </a:r>
            <a:r>
              <a:rPr lang="lv-LV" sz="2800" dirty="0" smtClean="0"/>
              <a:t>: </a:t>
            </a:r>
            <a:r>
              <a:rPr lang="lv-LV" sz="2800" b="1" dirty="0" smtClean="0"/>
              <a:t>tīkli ir pilni</a:t>
            </a:r>
            <a:r>
              <a:rPr lang="lv-LV" sz="2800" dirty="0" smtClean="0"/>
              <a:t> ar zivīm</a:t>
            </a:r>
            <a:r>
              <a:rPr lang="lv-LV" sz="2800" dirty="0" smtClean="0"/>
              <a:t>, </a:t>
            </a:r>
            <a:r>
              <a:rPr lang="lv-LV" sz="2800" dirty="0" smtClean="0"/>
              <a:t>ka tās gandrīz vai </a:t>
            </a:r>
            <a:r>
              <a:rPr lang="lv-LV" sz="2800" dirty="0" smtClean="0"/>
              <a:t>nenogrimst, un tie sauc biedrus no otras laivas palīgā.</a:t>
            </a:r>
          </a:p>
          <a:p>
            <a:pPr>
              <a:buFontTx/>
              <a:buChar char="•"/>
            </a:pPr>
            <a:endParaRPr lang="lv-LV" sz="2000" dirty="0" smtClean="0"/>
          </a:p>
          <a:p>
            <a:pPr>
              <a:buFontTx/>
              <a:buChar char="•"/>
            </a:pPr>
            <a:r>
              <a:rPr lang="lv-LV" sz="2800" b="1" dirty="0" smtClean="0"/>
              <a:t>Kā tas var būt? </a:t>
            </a:r>
            <a:r>
              <a:rPr lang="lv-LV" sz="2800" dirty="0" smtClean="0"/>
              <a:t>Profesionāli zvejnieki visu nakti neko nav noķēruši.</a:t>
            </a:r>
          </a:p>
          <a:p>
            <a:pPr>
              <a:buFontTx/>
              <a:buChar char="•"/>
            </a:pPr>
            <a:endParaRPr lang="lv-LV" sz="2000" dirty="0" smtClean="0"/>
          </a:p>
          <a:p>
            <a:r>
              <a:rPr lang="lv-LV" sz="2800" dirty="0" smtClean="0">
                <a:sym typeface="Wingdings" pitchFamily="2" charset="2"/>
              </a:rPr>
              <a:t>Tā ir </a:t>
            </a:r>
            <a:r>
              <a:rPr lang="lv-LV" sz="2800" b="1" dirty="0" smtClean="0">
                <a:sym typeface="Wingdings" pitchFamily="2" charset="2"/>
              </a:rPr>
              <a:t>norāde</a:t>
            </a:r>
            <a:r>
              <a:rPr lang="lv-LV" sz="2800" dirty="0" smtClean="0">
                <a:sym typeface="Wingdings" pitchFamily="2" charset="2"/>
              </a:rPr>
              <a:t> tam, kādi </a:t>
            </a:r>
            <a:r>
              <a:rPr lang="lv-LV" sz="2800" b="1" dirty="0" smtClean="0">
                <a:sym typeface="Wingdings" pitchFamily="2" charset="2"/>
              </a:rPr>
              <a:t>augļi</a:t>
            </a:r>
            <a:r>
              <a:rPr lang="lv-LV" sz="2800" dirty="0" smtClean="0">
                <a:sym typeface="Wingdings" pitchFamily="2" charset="2"/>
              </a:rPr>
              <a:t> būs no </a:t>
            </a:r>
            <a:r>
              <a:rPr lang="lv-LV" sz="2800" b="1" dirty="0" smtClean="0">
                <a:sym typeface="Wingdings" pitchFamily="2" charset="2"/>
              </a:rPr>
              <a:t>Dieva vārda sludināšanas </a:t>
            </a:r>
            <a:r>
              <a:rPr lang="lv-LV" sz="2800" dirty="0" smtClean="0">
                <a:sym typeface="Wingdings" pitchFamily="2" charset="2"/>
              </a:rPr>
              <a:t>līdz pat </a:t>
            </a:r>
            <a:r>
              <a:rPr lang="lv-LV" sz="2800" b="1" dirty="0" smtClean="0">
                <a:sym typeface="Wingdings" pitchFamily="2" charset="2"/>
              </a:rPr>
              <a:t>pasaules galam</a:t>
            </a:r>
            <a:r>
              <a:rPr lang="lv-LV" sz="2800" dirty="0" smtClean="0">
                <a:sym typeface="Wingdings" pitchFamily="2" charset="2"/>
              </a:rPr>
              <a:t>.</a:t>
            </a:r>
            <a:endParaRPr lang="lv-LV" sz="2800" dirty="0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005B80C-BEDF-4746-885B-CD180E22A792}" type="slidenum">
              <a:rPr lang="lv-LV" smtClean="0"/>
              <a:pPr/>
              <a:t>8</a:t>
            </a:fld>
            <a:endParaRPr lang="lv-LV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1081088"/>
          </a:xfrm>
        </p:spPr>
        <p:txBody>
          <a:bodyPr/>
          <a:lstStyle/>
          <a:p>
            <a:pPr marL="0" indent="0" algn="just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lv-LV" sz="2800" i="1" dirty="0" smtClean="0"/>
              <a:t>8 To redzēdams, Sīmanis Pēteris nokrita Jēzus priekšā uz ceļiem un sacīja: "Kungs, ej no manis prom, jo es esmu grēcīgs cilvēks." 9 Sīmani un visus, kas bija ar viņu, bija pārņēmušas bailes lielā zivju loma dēļ; 10 arī Jēkabu un Jāni, </a:t>
            </a:r>
            <a:r>
              <a:rPr lang="lv-LV" sz="2800" i="1" dirty="0" err="1" smtClean="0"/>
              <a:t>Cebedeja</a:t>
            </a:r>
            <a:r>
              <a:rPr lang="lv-LV" sz="2800" i="1" dirty="0" smtClean="0"/>
              <a:t> dēlus, kas bija Sīmaņa darba biedri.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2357430"/>
            <a:ext cx="5500694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lv-LV" sz="2800" b="1" dirty="0" smtClean="0"/>
              <a:t>Kas Viņš tāds ir !?</a:t>
            </a:r>
          </a:p>
          <a:p>
            <a:pPr>
              <a:buFontTx/>
              <a:buChar char="•"/>
            </a:pPr>
            <a:r>
              <a:rPr lang="lv-LV" sz="2800" b="1" dirty="0" smtClean="0"/>
              <a:t>Pēteris</a:t>
            </a:r>
            <a:r>
              <a:rPr lang="lv-LV" sz="2800" dirty="0" smtClean="0"/>
              <a:t> </a:t>
            </a:r>
            <a:r>
              <a:rPr lang="lv-LV" sz="2800" dirty="0" smtClean="0"/>
              <a:t>ir pilnībā </a:t>
            </a:r>
            <a:r>
              <a:rPr lang="lv-LV" sz="2800" b="1" dirty="0" smtClean="0"/>
              <a:t>pārsteigts</a:t>
            </a:r>
            <a:r>
              <a:rPr lang="lv-LV" sz="2800" dirty="0" smtClean="0"/>
              <a:t>, Viņš saprot, ka </a:t>
            </a:r>
            <a:r>
              <a:rPr lang="lv-LV" sz="2800" b="1" dirty="0" smtClean="0"/>
              <a:t>tas,</a:t>
            </a:r>
            <a:r>
              <a:rPr lang="lv-LV" sz="2800" dirty="0" smtClean="0"/>
              <a:t> kas ir bijis viņu laivā, tas ir viens </a:t>
            </a:r>
            <a:r>
              <a:rPr lang="lv-LV" sz="2800" b="1" dirty="0" smtClean="0"/>
              <a:t>varens, svēts vīrs</a:t>
            </a:r>
            <a:r>
              <a:rPr lang="lv-LV" sz="2800" dirty="0" smtClean="0"/>
              <a:t>. </a:t>
            </a:r>
          </a:p>
          <a:p>
            <a:pPr>
              <a:buFontTx/>
              <a:buChar char="•"/>
            </a:pPr>
            <a:r>
              <a:rPr lang="lv-LV" sz="2800" dirty="0" smtClean="0"/>
              <a:t>Pēteris </a:t>
            </a:r>
            <a:r>
              <a:rPr lang="lv-LV" sz="2800" b="1" dirty="0" smtClean="0"/>
              <a:t>krīt Jēzus priekšā ceļos un atzīst savu grēcīgumu!</a:t>
            </a:r>
            <a:endParaRPr lang="lv-LV" sz="2800" dirty="0"/>
          </a:p>
          <a:p>
            <a:pPr>
              <a:buFontTx/>
              <a:buChar char="•"/>
            </a:pPr>
            <a:r>
              <a:rPr lang="lv-LV" sz="2800" dirty="0" smtClean="0"/>
              <a:t>Vai </a:t>
            </a:r>
            <a:r>
              <a:rPr lang="lv-LV" sz="2800" dirty="0" smtClean="0"/>
              <a:t>arī mums ir kas </a:t>
            </a:r>
            <a:r>
              <a:rPr lang="lv-LV" sz="2800" b="1" dirty="0" smtClean="0"/>
              <a:t>grēcīgs</a:t>
            </a:r>
            <a:r>
              <a:rPr lang="lv-LV" sz="2800" dirty="0" smtClean="0"/>
              <a:t> ko </a:t>
            </a:r>
            <a:r>
              <a:rPr lang="lv-LV" sz="2800" b="1" dirty="0" smtClean="0"/>
              <a:t>atzīt Jēzus priekšā</a:t>
            </a:r>
            <a:r>
              <a:rPr lang="lv-LV" sz="2800" dirty="0" smtClean="0"/>
              <a:t>?</a:t>
            </a:r>
            <a:endParaRPr lang="lv-LV" sz="2800" dirty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9FDED5A-73EA-479E-89EB-9D29A271FCAB}" type="slidenum">
              <a:rPr lang="lv-LV" smtClean="0"/>
              <a:pPr/>
              <a:t>9</a:t>
            </a:fld>
            <a:endParaRPr lang="lv-LV" smtClean="0"/>
          </a:p>
        </p:txBody>
      </p:sp>
      <p:pic>
        <p:nvPicPr>
          <p:cNvPr id="5122" name="Picture 2" descr="Saistīts attēls"/>
          <p:cNvPicPr>
            <a:picLocks noChangeAspect="1" noChangeArrowheads="1"/>
          </p:cNvPicPr>
          <p:nvPr/>
        </p:nvPicPr>
        <p:blipFill>
          <a:blip r:embed="rId2" cstate="print"/>
          <a:srcRect l="31000" r="4499"/>
          <a:stretch>
            <a:fillRect/>
          </a:stretch>
        </p:blipFill>
        <p:spPr bwMode="auto">
          <a:xfrm>
            <a:off x="5429256" y="2071678"/>
            <a:ext cx="3714744" cy="4643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uild="p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5330</TotalTime>
  <Words>1208</Words>
  <Application>Microsoft Office PowerPoint</Application>
  <PresentationFormat>On-screen Show (4:3)</PresentationFormat>
  <Paragraphs>87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Default Design</vt:lpstr>
      <vt:lpstr>Lk.5:1-11 Cilvēku zvejnieki</vt:lpstr>
      <vt:lpstr>Lk.5:1-11 Cilvēku zvejnieki</vt:lpstr>
      <vt:lpstr>Vai mēs esam cilvēku zvejnieki?</vt:lpstr>
      <vt:lpstr>Kāpēc mēs esam cilvēku zvejnieki?</vt:lpstr>
      <vt:lpstr>Kāpēc mēs esam cilvēku zvejnieki?</vt:lpstr>
      <vt:lpstr>Slide 6</vt:lpstr>
      <vt:lpstr>Slide 7</vt:lpstr>
      <vt:lpstr>Slide 8</vt:lpstr>
      <vt:lpstr>Slide 9</vt:lpstr>
      <vt:lpstr>Slide 10</vt:lpstr>
      <vt:lpstr>Sludināšana un aicināšana</vt:lpstr>
      <vt:lpstr>Slide 12</vt:lpstr>
      <vt:lpstr>3 veidi kā ķert zivis</vt:lpstr>
      <vt:lpstr>Makšķerēšana</vt:lpstr>
      <vt:lpstr>Apdūlināšana</vt:lpstr>
      <vt:lpstr>Zvejošana</vt:lpstr>
      <vt:lpstr>Kopsavilkums</vt:lpstr>
      <vt:lpstr>Un Dieva miers, kas ir augstāks par visu saprašanu lai pasargā jūsu sirdis un jūsu domas. Āmen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Roberts Otomers</dc:title>
  <dc:creator>RobertsO</dc:creator>
  <cp:lastModifiedBy>Rob</cp:lastModifiedBy>
  <cp:revision>100</cp:revision>
  <dcterms:created xsi:type="dcterms:W3CDTF">2010-10-07T14:46:11Z</dcterms:created>
  <dcterms:modified xsi:type="dcterms:W3CDTF">2022-07-11T10:05:22Z</dcterms:modified>
</cp:coreProperties>
</file>