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58" r:id="rId3"/>
    <p:sldId id="285" r:id="rId4"/>
    <p:sldId id="274" r:id="rId5"/>
    <p:sldId id="290" r:id="rId6"/>
    <p:sldId id="291" r:id="rId7"/>
    <p:sldId id="293" r:id="rId8"/>
    <p:sldId id="292" r:id="rId9"/>
    <p:sldId id="289" r:id="rId10"/>
    <p:sldId id="294" r:id="rId11"/>
    <p:sldId id="295" r:id="rId12"/>
    <p:sldId id="297" r:id="rId13"/>
    <p:sldId id="296"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0" d="100"/>
        <a:sy n="6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C306F17-C626-4AA8-9E9D-CF629C3322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9FED6B-58F4-4F00-9FA7-702B93E355A8}"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C23E5E1-4428-4484-9B9D-DCDFBDF0F2E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AF090F-BFFC-4539-A546-80742F93E66A}"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9984DC-5C5C-4F68-9D12-4C3518E3FCA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26C9D9F-CDC9-4477-A5A2-E44C038A1805}"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C8C292-FD4F-4C4C-8094-1F6E6201861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7612727-BFD7-4D1D-8A8C-B2414143F18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EE35B1E-F364-470A-A771-8F74917132C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C925C6A-BA15-45B1-A2F9-1868AFC8896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7E7672-6669-41D4-AD9C-7F2C3193FD8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200"/>
            </a:gs>
            <a:gs pos="45000">
              <a:srgbClr val="FF7A00"/>
            </a:gs>
            <a:gs pos="70000">
              <a:srgbClr val="FF0300"/>
            </a:gs>
            <a:gs pos="100000">
              <a:srgbClr val="4D0808"/>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202A503-F25F-461C-86A3-F6022CB23C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Ap.d.2 Vasarsvētki</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23.mai.2021.</a:t>
            </a:r>
            <a:endParaRPr lang="lv-LV" sz="2000" dirty="0"/>
          </a:p>
        </p:txBody>
      </p:sp>
      <p:sp>
        <p:nvSpPr>
          <p:cNvPr id="2054" name="Text Box 6"/>
          <p:cNvSpPr txBox="1">
            <a:spLocks noChangeArrowheads="1"/>
          </p:cNvSpPr>
          <p:nvPr/>
        </p:nvSpPr>
        <p:spPr bwMode="auto">
          <a:xfrm>
            <a:off x="6286500" y="785813"/>
            <a:ext cx="2857500"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7" name="Picture 2" descr="Att&amp;emacr;lu rezult&amp;amacr;ti vaic&amp;amacr;jumam “pentecost”"/>
          <p:cNvPicPr>
            <a:picLocks noChangeAspect="1" noChangeArrowheads="1"/>
          </p:cNvPicPr>
          <p:nvPr/>
        </p:nvPicPr>
        <p:blipFill>
          <a:blip r:embed="rId3" cstate="print"/>
          <a:srcRect/>
          <a:stretch>
            <a:fillRect/>
          </a:stretch>
        </p:blipFill>
        <p:spPr bwMode="auto">
          <a:xfrm>
            <a:off x="0" y="1196752"/>
            <a:ext cx="9148427" cy="56612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7" descr="http://t3.gstatic.com/images?q=tbn:ANd9GcTWLj_7tsg2ScyVU_EX0_k-1HoiDkvM__IYRupZ6SQ3XBikg_VtEA"/>
          <p:cNvPicPr>
            <a:picLocks noChangeAspect="1" noChangeArrowheads="1"/>
          </p:cNvPicPr>
          <p:nvPr/>
        </p:nvPicPr>
        <p:blipFill>
          <a:blip r:embed="rId2" cstate="print"/>
          <a:srcRect/>
          <a:stretch>
            <a:fillRect/>
          </a:stretch>
        </p:blipFill>
        <p:spPr bwMode="auto">
          <a:xfrm>
            <a:off x="6516217" y="1944457"/>
            <a:ext cx="2627784" cy="4436871"/>
          </a:xfrm>
          <a:prstGeom prst="ellipse">
            <a:avLst/>
          </a:prstGeom>
          <a:ln>
            <a:noFill/>
          </a:ln>
          <a:effectLst>
            <a:softEdge rad="112500"/>
          </a:effectLst>
        </p:spPr>
      </p:pic>
      <p:sp>
        <p:nvSpPr>
          <p:cNvPr id="7" name="Rectangle 6"/>
          <p:cNvSpPr>
            <a:spLocks noChangeArrowheads="1"/>
          </p:cNvSpPr>
          <p:nvPr/>
        </p:nvSpPr>
        <p:spPr bwMode="auto">
          <a:xfrm>
            <a:off x="0" y="692696"/>
            <a:ext cx="7236296" cy="6555641"/>
          </a:xfrm>
          <a:prstGeom prst="rect">
            <a:avLst/>
          </a:prstGeom>
          <a:noFill/>
          <a:ln w="9525">
            <a:noFill/>
            <a:miter lim="800000"/>
            <a:headEnd/>
            <a:tailEnd/>
          </a:ln>
        </p:spPr>
        <p:txBody>
          <a:bodyPr wrap="square">
            <a:spAutoFit/>
          </a:bodyPr>
          <a:lstStyle/>
          <a:p>
            <a:pPr>
              <a:buFontTx/>
              <a:buChar char="•"/>
            </a:pPr>
            <a:r>
              <a:rPr lang="lv-LV" sz="3000" b="1" dirty="0" smtClean="0"/>
              <a:t>Svētais Gars </a:t>
            </a:r>
            <a:r>
              <a:rPr lang="lv-LV" sz="3000" dirty="0" smtClean="0"/>
              <a:t>rada </a:t>
            </a:r>
            <a:r>
              <a:rPr lang="lv-LV" sz="3000" b="1" dirty="0" smtClean="0"/>
              <a:t>ticību</a:t>
            </a:r>
            <a:r>
              <a:rPr lang="lv-LV" sz="3000" dirty="0" smtClean="0"/>
              <a:t> mūsu </a:t>
            </a:r>
            <a:r>
              <a:rPr lang="lv-LV" sz="3000" b="1" dirty="0" smtClean="0"/>
              <a:t>sirdīs</a:t>
            </a:r>
            <a:r>
              <a:rPr lang="lv-LV" sz="3000" dirty="0" smtClean="0"/>
              <a:t> un </a:t>
            </a:r>
            <a:r>
              <a:rPr lang="lv-LV" sz="3000" b="1" dirty="0" smtClean="0"/>
              <a:t>maina</a:t>
            </a:r>
            <a:r>
              <a:rPr lang="lv-LV" sz="3000" dirty="0" smtClean="0"/>
              <a:t> mūsu </a:t>
            </a:r>
            <a:r>
              <a:rPr lang="lv-LV" sz="3000" b="1" dirty="0" smtClean="0"/>
              <a:t>skatu uz Dievu</a:t>
            </a:r>
            <a:r>
              <a:rPr lang="lv-LV" sz="3000" dirty="0" smtClean="0"/>
              <a:t>!</a:t>
            </a:r>
          </a:p>
          <a:p>
            <a:pPr>
              <a:buFontTx/>
              <a:buChar char="•"/>
            </a:pPr>
            <a:r>
              <a:rPr lang="lv-LV" sz="3000" b="1" dirty="0" smtClean="0"/>
              <a:t>Neticīga sirds </a:t>
            </a:r>
            <a:r>
              <a:rPr lang="lv-LV" sz="3000" dirty="0" smtClean="0"/>
              <a:t>bez </a:t>
            </a:r>
            <a:r>
              <a:rPr lang="lv-LV" sz="3000" dirty="0" err="1" smtClean="0"/>
              <a:t>Sv.Gara</a:t>
            </a:r>
            <a:r>
              <a:rPr lang="lv-LV" sz="3000" dirty="0" smtClean="0"/>
              <a:t> </a:t>
            </a:r>
            <a:r>
              <a:rPr lang="lv-LV" sz="3000" b="1" dirty="0" smtClean="0"/>
              <a:t>uzlūko Dievu greizi </a:t>
            </a:r>
            <a:r>
              <a:rPr lang="lv-LV" sz="3000" dirty="0" smtClean="0"/>
              <a:t>un domā, ka </a:t>
            </a:r>
            <a:r>
              <a:rPr lang="lv-LV" sz="3000" b="1" dirty="0" smtClean="0"/>
              <a:t>Dievs</a:t>
            </a:r>
            <a:r>
              <a:rPr lang="lv-LV" sz="3000" dirty="0" smtClean="0"/>
              <a:t> ir </a:t>
            </a:r>
            <a:r>
              <a:rPr lang="lv-LV" sz="3000" b="1" dirty="0" smtClean="0"/>
              <a:t>bargs</a:t>
            </a:r>
            <a:r>
              <a:rPr lang="lv-LV" sz="3000" dirty="0" smtClean="0"/>
              <a:t> </a:t>
            </a:r>
            <a:r>
              <a:rPr lang="lv-LV" sz="3000" b="1" dirty="0" smtClean="0"/>
              <a:t>soģis</a:t>
            </a:r>
            <a:r>
              <a:rPr lang="lv-LV" sz="3000" dirty="0" smtClean="0"/>
              <a:t>, kas grib mums </a:t>
            </a:r>
            <a:r>
              <a:rPr lang="lv-LV" sz="3000" b="1" dirty="0" smtClean="0"/>
              <a:t>atņemt visu labo </a:t>
            </a:r>
            <a:r>
              <a:rPr lang="lv-LV" sz="3000" dirty="0" smtClean="0"/>
              <a:t>ar </a:t>
            </a:r>
            <a:r>
              <a:rPr lang="lv-LV" sz="3000" b="1" dirty="0" smtClean="0"/>
              <a:t>saviem baušļiem</a:t>
            </a:r>
            <a:r>
              <a:rPr lang="lv-LV" sz="3000" dirty="0" smtClean="0"/>
              <a:t>.</a:t>
            </a:r>
          </a:p>
          <a:p>
            <a:pPr>
              <a:buFontTx/>
              <a:buChar char="•"/>
            </a:pPr>
            <a:r>
              <a:rPr lang="lv-LV" sz="3000" dirty="0" smtClean="0"/>
              <a:t>Bet kad </a:t>
            </a:r>
            <a:r>
              <a:rPr lang="lv-LV" sz="3000" b="1" dirty="0" err="1" smtClean="0"/>
              <a:t>Sv.Gars</a:t>
            </a:r>
            <a:r>
              <a:rPr lang="lv-LV" sz="3000" dirty="0" smtClean="0"/>
              <a:t>, viņš mums atklāj  </a:t>
            </a:r>
            <a:r>
              <a:rPr lang="lv-LV" sz="3000" b="1" dirty="0" smtClean="0"/>
              <a:t>Dieva mīlestību</a:t>
            </a:r>
            <a:r>
              <a:rPr lang="lv-LV" sz="3000" dirty="0" smtClean="0"/>
              <a:t> un </a:t>
            </a:r>
            <a:r>
              <a:rPr lang="lv-LV" sz="3000" b="1" dirty="0" smtClean="0"/>
              <a:t>piedošanu</a:t>
            </a:r>
            <a:r>
              <a:rPr lang="lv-LV" sz="3000" dirty="0" smtClean="0"/>
              <a:t>.</a:t>
            </a:r>
          </a:p>
          <a:p>
            <a:pPr>
              <a:buFontTx/>
              <a:buChar char="•"/>
            </a:pPr>
            <a:r>
              <a:rPr lang="lv-LV" sz="3000" b="1" dirty="0" err="1" smtClean="0"/>
              <a:t>Sv.Gars</a:t>
            </a:r>
            <a:r>
              <a:rPr lang="lv-LV" sz="3000" dirty="0" smtClean="0"/>
              <a:t> rāda mums uz </a:t>
            </a:r>
            <a:r>
              <a:rPr lang="lv-LV" sz="3000" b="1" dirty="0" smtClean="0"/>
              <a:t>Kristu</a:t>
            </a:r>
            <a:r>
              <a:rPr lang="lv-LV" sz="3000" dirty="0" smtClean="0"/>
              <a:t>, kā uz </a:t>
            </a:r>
            <a:r>
              <a:rPr lang="lv-LV" sz="3000" b="1" dirty="0" smtClean="0"/>
              <a:t>dārgumu lādi </a:t>
            </a:r>
            <a:r>
              <a:rPr lang="lv-LV" sz="3000" dirty="0" smtClean="0"/>
              <a:t>no kuras nāk mūsu </a:t>
            </a:r>
            <a:r>
              <a:rPr lang="lv-LV" sz="3000" b="1" dirty="0" smtClean="0"/>
              <a:t>bagātība</a:t>
            </a:r>
            <a:r>
              <a:rPr lang="lv-LV" sz="3000" dirty="0" smtClean="0"/>
              <a:t> un </a:t>
            </a:r>
            <a:r>
              <a:rPr lang="lv-LV" sz="3000" b="1" dirty="0" smtClean="0"/>
              <a:t>labklājība</a:t>
            </a:r>
            <a:r>
              <a:rPr lang="lv-LV" sz="3000" dirty="0" smtClean="0"/>
              <a:t>. Sv. Gars mums rāda: arī </a:t>
            </a:r>
            <a:r>
              <a:rPr lang="lv-LV" sz="3000" b="1" dirty="0" smtClean="0"/>
              <a:t>es</a:t>
            </a:r>
            <a:r>
              <a:rPr lang="lv-LV" sz="3000" dirty="0" smtClean="0"/>
              <a:t> esmu </a:t>
            </a:r>
            <a:r>
              <a:rPr lang="lv-LV" sz="3000" b="1" dirty="0" smtClean="0"/>
              <a:t>viens no tiem</a:t>
            </a:r>
            <a:r>
              <a:rPr lang="lv-LV" sz="3000" dirty="0" smtClean="0"/>
              <a:t>, kam </a:t>
            </a:r>
            <a:r>
              <a:rPr lang="lv-LV" sz="3000" b="1" dirty="0" smtClean="0"/>
              <a:t>jāiemanto Dieva dārgumi.</a:t>
            </a:r>
            <a:endParaRPr lang="lv-LV" sz="3000" b="1" dirty="0" smtClean="0"/>
          </a:p>
          <a:p>
            <a:pPr>
              <a:buFontTx/>
              <a:buChar char="•"/>
            </a:pPr>
            <a:endParaRPr lang="lv-LV" sz="3000" dirty="0" smtClean="0"/>
          </a:p>
        </p:txBody>
      </p:sp>
      <p:sp>
        <p:nvSpPr>
          <p:cNvPr id="6"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000" b="1" kern="0" dirty="0" smtClean="0">
                <a:latin typeface="+mj-lt"/>
                <a:ea typeface="+mj-ea"/>
                <a:cs typeface="+mj-cs"/>
              </a:rPr>
              <a:t>Ticīga un Neticīga sirds</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2 skatījumi uz Bauslību:</a:t>
            </a:r>
          </a:p>
        </p:txBody>
      </p:sp>
      <p:sp>
        <p:nvSpPr>
          <p:cNvPr id="8" name="Rectangle 7"/>
          <p:cNvSpPr/>
          <p:nvPr/>
        </p:nvSpPr>
        <p:spPr>
          <a:xfrm>
            <a:off x="0" y="908720"/>
            <a:ext cx="4139952" cy="954107"/>
          </a:xfrm>
          <a:prstGeom prst="rect">
            <a:avLst/>
          </a:prstGeom>
        </p:spPr>
        <p:txBody>
          <a:bodyPr wrap="square">
            <a:spAutoFit/>
          </a:bodyPr>
          <a:lstStyle/>
          <a:p>
            <a:pPr>
              <a:buFont typeface="+mj-lt"/>
              <a:buAutoNum type="arabicPeriod"/>
            </a:pPr>
            <a:r>
              <a:rPr lang="lv-LV" sz="2800" b="1" dirty="0" smtClean="0"/>
              <a:t>Neticīga</a:t>
            </a:r>
            <a:r>
              <a:rPr lang="lv-LV" sz="2800" dirty="0" smtClean="0"/>
              <a:t> </a:t>
            </a:r>
            <a:r>
              <a:rPr lang="lv-LV" sz="2800" b="1" dirty="0" smtClean="0"/>
              <a:t>sirds</a:t>
            </a:r>
            <a:r>
              <a:rPr lang="lv-LV" sz="2800" dirty="0" smtClean="0"/>
              <a:t> redz to, kā </a:t>
            </a:r>
            <a:r>
              <a:rPr lang="lv-LV" sz="2800" b="1" dirty="0" smtClean="0"/>
              <a:t>ierobežojošu būri</a:t>
            </a:r>
            <a:r>
              <a:rPr lang="lv-LV" sz="2800" dirty="0" smtClean="0"/>
              <a:t>.</a:t>
            </a:r>
            <a:endParaRPr lang="lv-LV" sz="2800" dirty="0" smtClean="0"/>
          </a:p>
        </p:txBody>
      </p:sp>
      <p:sp>
        <p:nvSpPr>
          <p:cNvPr id="9" name="Rectangle 8"/>
          <p:cNvSpPr/>
          <p:nvPr/>
        </p:nvSpPr>
        <p:spPr>
          <a:xfrm>
            <a:off x="4572000" y="836712"/>
            <a:ext cx="4572000" cy="1384995"/>
          </a:xfrm>
          <a:prstGeom prst="rect">
            <a:avLst/>
          </a:prstGeom>
        </p:spPr>
        <p:txBody>
          <a:bodyPr>
            <a:spAutoFit/>
          </a:bodyPr>
          <a:lstStyle/>
          <a:p>
            <a:pPr>
              <a:buFont typeface="+mj-lt"/>
              <a:buAutoNum type="arabicPeriod" startAt="2"/>
            </a:pPr>
            <a:r>
              <a:rPr lang="lv-LV" sz="2800" b="1" dirty="0" err="1" smtClean="0"/>
              <a:t>Sv.Gara</a:t>
            </a:r>
            <a:r>
              <a:rPr lang="lv-LV" sz="2800" b="1" dirty="0" smtClean="0"/>
              <a:t> apgaismota sirds </a:t>
            </a:r>
            <a:r>
              <a:rPr lang="lv-LV" sz="2800" dirty="0" smtClean="0"/>
              <a:t>to redz kā </a:t>
            </a:r>
            <a:r>
              <a:rPr lang="lv-LV" sz="2800" b="1" dirty="0" smtClean="0"/>
              <a:t>ceļvedi</a:t>
            </a:r>
            <a:r>
              <a:rPr lang="lv-LV" sz="2800" dirty="0" smtClean="0"/>
              <a:t> uz </a:t>
            </a:r>
            <a:r>
              <a:rPr lang="lv-LV" sz="2800" b="1" dirty="0" smtClean="0"/>
              <a:t>Dieva svētītu dzīvi</a:t>
            </a:r>
            <a:endParaRPr lang="lv-LV" sz="2800" b="1" dirty="0"/>
          </a:p>
        </p:txBody>
      </p:sp>
      <p:pic>
        <p:nvPicPr>
          <p:cNvPr id="26626" name="Picture 2" descr="Independence in cage! – Site Title"/>
          <p:cNvPicPr>
            <a:picLocks noChangeAspect="1" noChangeArrowheads="1"/>
          </p:cNvPicPr>
          <p:nvPr/>
        </p:nvPicPr>
        <p:blipFill>
          <a:blip r:embed="rId2" cstate="print"/>
          <a:srcRect l="48863"/>
          <a:stretch>
            <a:fillRect/>
          </a:stretch>
        </p:blipFill>
        <p:spPr bwMode="auto">
          <a:xfrm>
            <a:off x="323528" y="1844824"/>
            <a:ext cx="3346252" cy="4824536"/>
          </a:xfrm>
          <a:prstGeom prst="rect">
            <a:avLst/>
          </a:prstGeom>
          <a:ln>
            <a:noFill/>
          </a:ln>
          <a:effectLst>
            <a:softEdge rad="112500"/>
          </a:effectLst>
        </p:spPr>
      </p:pic>
      <p:pic>
        <p:nvPicPr>
          <p:cNvPr id="26628" name="Picture 4" descr="ONE WAY | Meme on ME.ME"/>
          <p:cNvPicPr>
            <a:picLocks noChangeAspect="1" noChangeArrowheads="1"/>
          </p:cNvPicPr>
          <p:nvPr/>
        </p:nvPicPr>
        <p:blipFill>
          <a:blip r:embed="rId3" cstate="print"/>
          <a:srcRect b="5242"/>
          <a:stretch>
            <a:fillRect/>
          </a:stretch>
        </p:blipFill>
        <p:spPr bwMode="auto">
          <a:xfrm>
            <a:off x="4479253" y="2420888"/>
            <a:ext cx="4485235" cy="41044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6626"/>
                                        </p:tgtEl>
                                        <p:attrNameLst>
                                          <p:attrName>style.visibility</p:attrName>
                                        </p:attrNameLst>
                                      </p:cBhvr>
                                      <p:to>
                                        <p:strVal val="visible"/>
                                      </p:to>
                                    </p:set>
                                    <p:animEffect transition="in" filter="fade">
                                      <p:cBhvr>
                                        <p:cTn id="16" dur="2000"/>
                                        <p:tgtEl>
                                          <p:spTgt spid="2662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6628"/>
                                        </p:tgtEl>
                                        <p:attrNameLst>
                                          <p:attrName>style.visibility</p:attrName>
                                        </p:attrNameLst>
                                      </p:cBhvr>
                                      <p:to>
                                        <p:strVal val="visible"/>
                                      </p:to>
                                    </p:set>
                                    <p:animEffect transition="in" filter="fade">
                                      <p:cBhvr>
                                        <p:cTn id="24" dur="2000"/>
                                        <p:tgtEl>
                                          <p:spTgt spid="26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 name="Picture 2" descr="Att&amp;emacr;lu rezult&amp;amacr;ti vaic&amp;amacr;jumam “pentecost”"/>
          <p:cNvPicPr>
            <a:picLocks noChangeAspect="1" noChangeArrowheads="1"/>
          </p:cNvPicPr>
          <p:nvPr/>
        </p:nvPicPr>
        <p:blipFill>
          <a:blip r:embed="rId2" cstate="print"/>
          <a:srcRect/>
          <a:stretch>
            <a:fillRect/>
          </a:stretch>
        </p:blipFill>
        <p:spPr bwMode="auto">
          <a:xfrm>
            <a:off x="0" y="2852936"/>
            <a:ext cx="9148427" cy="4005064"/>
          </a:xfrm>
          <a:prstGeom prst="rect">
            <a:avLst/>
          </a:prstGeom>
          <a:ln>
            <a:noFill/>
          </a:ln>
          <a:effectLst>
            <a:softEdge rad="112500"/>
          </a:effectLst>
        </p:spPr>
      </p:pic>
      <p:sp>
        <p:nvSpPr>
          <p:cNvPr id="11267" name="Rectangle 3"/>
          <p:cNvSpPr>
            <a:spLocks noGrp="1" noChangeArrowheads="1"/>
          </p:cNvSpPr>
          <p:nvPr>
            <p:ph type="body" idx="4294967295"/>
          </p:nvPr>
        </p:nvSpPr>
        <p:spPr>
          <a:xfrm>
            <a:off x="-323850" y="0"/>
            <a:ext cx="9467850" cy="548680"/>
          </a:xfrm>
        </p:spPr>
        <p:txBody>
          <a:bodyPr/>
          <a:lstStyle/>
          <a:p>
            <a:pPr algn="just" eaLnBrk="1" hangingPunct="1">
              <a:lnSpc>
                <a:spcPct val="80000"/>
              </a:lnSpc>
              <a:buFontTx/>
              <a:buNone/>
            </a:pPr>
            <a:r>
              <a:rPr lang="lv-LV" sz="2800" i="1" dirty="0" smtClean="0"/>
              <a:t>   2.Kor.3:3 </a:t>
            </a:r>
            <a:r>
              <a:rPr lang="lv-LV" sz="2800" i="1" dirty="0" smtClean="0"/>
              <a:t>Ir skaidri redzams, ka esat Kristus vēstule, ko esam sastādījuši, rakstīta ne ar </a:t>
            </a:r>
            <a:r>
              <a:rPr lang="lv-LV" sz="2800" b="1" i="1" dirty="0" smtClean="0"/>
              <a:t>tinti</a:t>
            </a:r>
            <a:r>
              <a:rPr lang="lv-LV" sz="2800" i="1" dirty="0" smtClean="0"/>
              <a:t>, bet ar </a:t>
            </a:r>
            <a:r>
              <a:rPr lang="lv-LV" sz="2800" b="1" i="1" dirty="0" smtClean="0"/>
              <a:t>dzīvā Dieva Garu</a:t>
            </a:r>
            <a:r>
              <a:rPr lang="lv-LV" sz="2800" i="1" dirty="0" smtClean="0"/>
              <a:t>, ne uz </a:t>
            </a:r>
            <a:r>
              <a:rPr lang="lv-LV" sz="2800" b="1" i="1" dirty="0" smtClean="0"/>
              <a:t>akmens</a:t>
            </a:r>
            <a:r>
              <a:rPr lang="lv-LV" sz="2800" i="1" dirty="0" smtClean="0"/>
              <a:t>, bet uz </a:t>
            </a:r>
            <a:r>
              <a:rPr lang="lv-LV" sz="2800" b="1" i="1" dirty="0" smtClean="0"/>
              <a:t>sirds plāksnēm</a:t>
            </a:r>
            <a:r>
              <a:rPr lang="lv-LV" sz="2800" i="1" dirty="0" smtClean="0"/>
              <a:t>.</a:t>
            </a:r>
          </a:p>
          <a:p>
            <a:pPr algn="just" eaLnBrk="1" hangingPunct="1">
              <a:lnSpc>
                <a:spcPct val="80000"/>
              </a:lnSpc>
              <a:buFontTx/>
              <a:buNone/>
            </a:pPr>
            <a:endParaRPr lang="lv-LV" sz="2800" i="1" dirty="0" smtClean="0"/>
          </a:p>
        </p:txBody>
      </p:sp>
      <p:sp>
        <p:nvSpPr>
          <p:cNvPr id="6" name="Rectangle 5"/>
          <p:cNvSpPr/>
          <p:nvPr/>
        </p:nvSpPr>
        <p:spPr>
          <a:xfrm>
            <a:off x="0" y="1124744"/>
            <a:ext cx="9144000" cy="1815882"/>
          </a:xfrm>
          <a:prstGeom prst="rect">
            <a:avLst/>
          </a:prstGeom>
        </p:spPr>
        <p:txBody>
          <a:bodyPr wrap="square">
            <a:spAutoFit/>
          </a:bodyPr>
          <a:lstStyle/>
          <a:p>
            <a:pPr>
              <a:buFont typeface="Arial" pitchFamily="34" charset="0"/>
              <a:buChar char="•"/>
            </a:pPr>
            <a:r>
              <a:rPr lang="lv-LV" sz="2800" b="1" dirty="0" err="1" smtClean="0"/>
              <a:t>Sv.Gara</a:t>
            </a:r>
            <a:r>
              <a:rPr lang="lv-LV" sz="2800" b="1" dirty="0" smtClean="0"/>
              <a:t> darbs </a:t>
            </a:r>
            <a:r>
              <a:rPr lang="lv-LV" sz="2800" dirty="0" smtClean="0"/>
              <a:t>nav </a:t>
            </a:r>
            <a:r>
              <a:rPr lang="lv-LV" sz="2800" b="1" dirty="0" smtClean="0"/>
              <a:t>atnest jaunu bauslību</a:t>
            </a:r>
            <a:r>
              <a:rPr lang="lv-LV" sz="2800" dirty="0" smtClean="0"/>
              <a:t>, bet gan </a:t>
            </a:r>
            <a:r>
              <a:rPr lang="lv-LV" sz="2800" b="1" dirty="0" smtClean="0"/>
              <a:t>atnest ticību</a:t>
            </a:r>
            <a:r>
              <a:rPr lang="lv-LV" sz="2800" dirty="0" smtClean="0"/>
              <a:t>, kas </a:t>
            </a:r>
            <a:r>
              <a:rPr lang="lv-LV" sz="2800" b="1" dirty="0" smtClean="0"/>
              <a:t>maina skatu uz Dievu </a:t>
            </a:r>
            <a:r>
              <a:rPr lang="lv-LV" sz="2800" dirty="0" smtClean="0"/>
              <a:t>un </a:t>
            </a:r>
            <a:r>
              <a:rPr lang="lv-LV" sz="2800" b="1" dirty="0" smtClean="0"/>
              <a:t>bauslību</a:t>
            </a:r>
            <a:r>
              <a:rPr lang="lv-LV" sz="2800" dirty="0" smtClean="0"/>
              <a:t>. </a:t>
            </a:r>
          </a:p>
          <a:p>
            <a:pPr>
              <a:buFont typeface="Arial" pitchFamily="34" charset="0"/>
              <a:buChar char="•"/>
            </a:pPr>
            <a:r>
              <a:rPr lang="lv-LV" sz="2800" b="1" dirty="0" err="1" smtClean="0"/>
              <a:t>Sv.Gars</a:t>
            </a:r>
            <a:r>
              <a:rPr lang="lv-LV" sz="2800" b="1" dirty="0" smtClean="0"/>
              <a:t>  rāda uz Kristu </a:t>
            </a:r>
            <a:r>
              <a:rPr lang="lv-LV" sz="2800" dirty="0" smtClean="0"/>
              <a:t>un </a:t>
            </a:r>
            <a:r>
              <a:rPr lang="lv-LV" sz="2800" b="1" dirty="0" smtClean="0"/>
              <a:t>atbrīvo</a:t>
            </a:r>
            <a:r>
              <a:rPr lang="lv-LV" sz="2800" dirty="0" smtClean="0"/>
              <a:t> mūs no </a:t>
            </a:r>
            <a:r>
              <a:rPr lang="lv-LV" sz="2800" b="1" dirty="0" smtClean="0"/>
              <a:t>grēkiem</a:t>
            </a:r>
            <a:r>
              <a:rPr lang="lv-LV" sz="2800" dirty="0" smtClean="0"/>
              <a:t> un </a:t>
            </a:r>
            <a:r>
              <a:rPr lang="lv-LV" sz="2800" b="1" dirty="0" smtClean="0"/>
              <a:t>bailēm</a:t>
            </a:r>
            <a:r>
              <a:rPr lang="lv-LV" sz="2800" dirty="0" smtClean="0"/>
              <a:t> </a:t>
            </a:r>
            <a:r>
              <a:rPr lang="lv-LV" sz="2800" dirty="0" smtClean="0"/>
              <a:t>un iedvesmo jauniem svētīgiem darbiem.</a:t>
            </a:r>
            <a:endParaRPr lang="lv-LV" sz="2800" dirty="0"/>
          </a:p>
        </p:txBody>
      </p:sp>
      <p:pic>
        <p:nvPicPr>
          <p:cNvPr id="5"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63888" y="2708920"/>
            <a:ext cx="1387108" cy="12442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13</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800" b="1" dirty="0" smtClean="0">
                <a:solidFill>
                  <a:schemeClr val="tx1"/>
                </a:solidFill>
              </a:rPr>
              <a:t>Svētais Gars - Svētdarītājs</a:t>
            </a:r>
            <a:endParaRPr lang="en-US" sz="4800" b="1" dirty="0"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285720" y="2492896"/>
            <a:ext cx="8543985" cy="41508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34925" y="765175"/>
            <a:ext cx="9144000" cy="1643527"/>
          </a:xfrm>
          <a:prstGeom prst="rect">
            <a:avLst/>
          </a:prstGeom>
          <a:noFill/>
          <a:ln w="9525">
            <a:noFill/>
            <a:miter lim="800000"/>
            <a:headEnd/>
            <a:tailEnd/>
          </a:ln>
        </p:spPr>
        <p:txBody>
          <a:bodyPr>
            <a:spAutoFit/>
          </a:bodyPr>
          <a:lstStyle/>
          <a:p>
            <a:pPr>
              <a:lnSpc>
                <a:spcPct val="90000"/>
              </a:lnSpc>
            </a:pPr>
            <a:r>
              <a:rPr lang="lv-LV" sz="2800" dirty="0"/>
              <a:t>“</a:t>
            </a:r>
            <a:r>
              <a:rPr lang="lv-LV" sz="2800" i="1" dirty="0"/>
              <a:t>Ticība ir tik dzīva, darbīga, varena lieta, ka tā ne brīdi </a:t>
            </a:r>
            <a:r>
              <a:rPr lang="lv-LV" sz="2800" i="1" dirty="0" err="1"/>
              <a:t>nemitas</a:t>
            </a:r>
            <a:r>
              <a:rPr lang="lv-LV" sz="2800" i="1" dirty="0"/>
              <a:t> darīt labu; tā arī nejautā vai vajag darīt labus darbus. Pirms vēl jautāsi, tā jau dara šos darbus un turpina tos darīt bez mitas.</a:t>
            </a:r>
            <a:r>
              <a:rPr lang="lv-LV" sz="2800" dirty="0"/>
              <a:t>” (M.Luters</a:t>
            </a:r>
            <a:r>
              <a:rPr lang="lv-LV" sz="2800" dirty="0" smtClean="0"/>
              <a:t>)</a:t>
            </a:r>
            <a:endParaRPr lang="lv-LV"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5"/>
                                        </p:tgtEl>
                                        <p:attrNameLst>
                                          <p:attrName>style.visibility</p:attrName>
                                        </p:attrNameLst>
                                      </p:cBhvr>
                                      <p:to>
                                        <p:strVal val="visible"/>
                                      </p:to>
                                    </p:set>
                                    <p:animEffect transition="in" filter="fade">
                                      <p:cBhvr>
                                        <p:cTn id="12" dur="2000"/>
                                        <p:tgtEl>
                                          <p:spTgt spid="205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00013"/>
            <a:ext cx="9144000" cy="850901"/>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620713"/>
            <a:ext cx="5724128" cy="6494085"/>
          </a:xfrm>
          <a:prstGeom prst="rect">
            <a:avLst/>
          </a:prstGeom>
          <a:noFill/>
          <a:ln w="9525">
            <a:noFill/>
            <a:miter lim="800000"/>
            <a:headEnd/>
            <a:tailEnd/>
          </a:ln>
        </p:spPr>
        <p:txBody>
          <a:bodyPr wrap="square">
            <a:spAutoFit/>
          </a:bodyPr>
          <a:lstStyle/>
          <a:p>
            <a:pPr>
              <a:buFontTx/>
              <a:buChar char="•"/>
            </a:pPr>
            <a:r>
              <a:rPr lang="lv-LV" sz="3100" dirty="0" smtClean="0"/>
              <a:t>Sv.Gars ir </a:t>
            </a:r>
            <a:r>
              <a:rPr lang="lv-LV" sz="3100" b="1" dirty="0" smtClean="0"/>
              <a:t>neatsverama dāvana katram kristietim</a:t>
            </a:r>
            <a:r>
              <a:rPr lang="lv-LV" sz="3100" dirty="0" smtClean="0"/>
              <a:t>.</a:t>
            </a:r>
            <a:endParaRPr lang="lv-LV" sz="3100" dirty="0"/>
          </a:p>
          <a:p>
            <a:pPr>
              <a:buFontTx/>
              <a:buChar char="•"/>
            </a:pPr>
            <a:r>
              <a:rPr lang="lv-LV" sz="3100" b="1" dirty="0" smtClean="0"/>
              <a:t>Saņemsim </a:t>
            </a:r>
            <a:r>
              <a:rPr lang="lv-LV" sz="3100" b="1" dirty="0"/>
              <a:t>to pateicībā un </a:t>
            </a:r>
            <a:r>
              <a:rPr lang="lv-LV" sz="3100" b="1" dirty="0" smtClean="0"/>
              <a:t>ļausimies Viņa darbam mūsos</a:t>
            </a:r>
            <a:r>
              <a:rPr lang="lv-LV" sz="3100" dirty="0" smtClean="0"/>
              <a:t>. </a:t>
            </a:r>
            <a:endParaRPr lang="lv-LV" sz="3100" dirty="0"/>
          </a:p>
          <a:p>
            <a:pPr>
              <a:buFontTx/>
              <a:buChar char="•"/>
            </a:pPr>
            <a:r>
              <a:rPr lang="lv-LV" sz="3100" dirty="0"/>
              <a:t>Dienu no dienas Sv. Gars </a:t>
            </a:r>
            <a:r>
              <a:rPr lang="lv-LV" sz="3100" b="1" dirty="0"/>
              <a:t>dāvā </a:t>
            </a:r>
            <a:r>
              <a:rPr lang="lv-LV" sz="3100" b="1" dirty="0" smtClean="0"/>
              <a:t>ticību </a:t>
            </a:r>
            <a:r>
              <a:rPr lang="lv-LV" sz="3100" b="1" dirty="0"/>
              <a:t>uz evaņģēliju</a:t>
            </a:r>
            <a:r>
              <a:rPr lang="lv-LV" sz="3100" dirty="0"/>
              <a:t>, gan </a:t>
            </a:r>
            <a:r>
              <a:rPr lang="lv-LV" sz="3100" b="1" dirty="0"/>
              <a:t>mīlestību</a:t>
            </a:r>
            <a:r>
              <a:rPr lang="lv-LV" sz="3100" dirty="0"/>
              <a:t> uz Kristu, gan </a:t>
            </a:r>
            <a:r>
              <a:rPr lang="lv-LV" sz="3100" b="1" dirty="0"/>
              <a:t>prieku būt</a:t>
            </a:r>
            <a:r>
              <a:rPr lang="lv-LV" sz="3100" dirty="0"/>
              <a:t>, gan </a:t>
            </a:r>
            <a:r>
              <a:rPr lang="lv-LV" sz="3100" b="1" dirty="0"/>
              <a:t>mieru ar Dievu</a:t>
            </a:r>
            <a:r>
              <a:rPr lang="lv-LV" sz="3100" dirty="0"/>
              <a:t>, </a:t>
            </a:r>
            <a:r>
              <a:rPr lang="lv-LV" sz="3100" b="1" dirty="0"/>
              <a:t>cilvēkiem</a:t>
            </a:r>
            <a:r>
              <a:rPr lang="lv-LV" sz="3100" dirty="0"/>
              <a:t>, gan </a:t>
            </a:r>
            <a:r>
              <a:rPr lang="lv-LV" sz="3100" b="1" dirty="0"/>
              <a:t>visu</a:t>
            </a:r>
            <a:r>
              <a:rPr lang="lv-LV" sz="3100" dirty="0"/>
              <a:t>, kas vajadzīgs, </a:t>
            </a:r>
            <a:r>
              <a:rPr lang="lv-LV" sz="3100" b="1" dirty="0"/>
              <a:t>lai</a:t>
            </a:r>
            <a:r>
              <a:rPr lang="lv-LV" sz="3100" dirty="0"/>
              <a:t> mūsu </a:t>
            </a:r>
            <a:r>
              <a:rPr lang="lv-LV" sz="3100" b="1" dirty="0"/>
              <a:t>dvēsele būtu priecīga </a:t>
            </a:r>
            <a:r>
              <a:rPr lang="lv-LV" sz="3100" dirty="0"/>
              <a:t>un</a:t>
            </a:r>
            <a:r>
              <a:rPr lang="lv-LV" sz="3100" b="1" dirty="0"/>
              <a:t> laimīga</a:t>
            </a:r>
            <a:r>
              <a:rPr lang="lv-LV" sz="3100" dirty="0"/>
              <a:t>. Āmen</a:t>
            </a:r>
          </a:p>
        </p:txBody>
      </p:sp>
      <p:pic>
        <p:nvPicPr>
          <p:cNvPr id="4" name="Picture 5" descr="http://t0.gstatic.com/images?q=tbn:ANd9GcQ7-s37-lPjSMSdO7hsxrSUmLJSeSqO4ZPNmGO4aqrr0ttIuT_f"/>
          <p:cNvPicPr>
            <a:picLocks noChangeAspect="1" noChangeArrowheads="1"/>
          </p:cNvPicPr>
          <p:nvPr/>
        </p:nvPicPr>
        <p:blipFill>
          <a:blip r:embed="rId2" cstate="print"/>
          <a:srcRect r="12610"/>
          <a:stretch>
            <a:fillRect/>
          </a:stretch>
        </p:blipFill>
        <p:spPr bwMode="auto">
          <a:xfrm>
            <a:off x="5580112" y="620688"/>
            <a:ext cx="3563888" cy="58326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874713"/>
          </a:xfrm>
        </p:spPr>
        <p:txBody>
          <a:bodyPr/>
          <a:lstStyle/>
          <a:p>
            <a:pPr eaLnBrk="1" hangingPunct="1"/>
            <a:r>
              <a:rPr lang="lv-LV" sz="4000" b="1" dirty="0" smtClean="0">
                <a:solidFill>
                  <a:schemeClr val="tx1"/>
                </a:solidFill>
              </a:rPr>
              <a:t>Ap.d.2 Vasarsvētki</a:t>
            </a:r>
          </a:p>
        </p:txBody>
      </p:sp>
      <p:pic>
        <p:nvPicPr>
          <p:cNvPr id="3075"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69332"/>
          </a:xfrm>
          <a:prstGeom prst="rect">
            <a:avLst/>
          </a:prstGeom>
          <a:noFill/>
          <a:ln w="9525">
            <a:noFill/>
            <a:miter lim="800000"/>
            <a:headEnd/>
            <a:tailEnd/>
          </a:ln>
        </p:spPr>
        <p:txBody>
          <a:bodyPr>
            <a:spAutoFit/>
          </a:bodyPr>
          <a:lstStyle/>
          <a:p>
            <a:pPr>
              <a:spcBef>
                <a:spcPct val="50000"/>
              </a:spcBef>
            </a:pPr>
            <a:r>
              <a:rPr lang="lv-LV" dirty="0" smtClean="0"/>
              <a:t>23.mai.2021.</a:t>
            </a:r>
            <a:endParaRPr lang="lv-LV" dirty="0"/>
          </a:p>
        </p:txBody>
      </p:sp>
      <p:sp>
        <p:nvSpPr>
          <p:cNvPr id="3077" name="Rectangle 5"/>
          <p:cNvSpPr>
            <a:spLocks noChangeArrowheads="1"/>
          </p:cNvSpPr>
          <p:nvPr/>
        </p:nvSpPr>
        <p:spPr bwMode="auto">
          <a:xfrm>
            <a:off x="0" y="714375"/>
            <a:ext cx="9144000" cy="6001643"/>
          </a:xfrm>
          <a:prstGeom prst="rect">
            <a:avLst/>
          </a:prstGeom>
          <a:noFill/>
          <a:ln w="9525">
            <a:noFill/>
            <a:miter lim="800000"/>
            <a:headEnd/>
            <a:tailEnd/>
          </a:ln>
        </p:spPr>
        <p:txBody>
          <a:bodyPr>
            <a:spAutoFit/>
          </a:bodyPr>
          <a:lstStyle/>
          <a:p>
            <a:pPr algn="just"/>
            <a:r>
              <a:rPr lang="lv-LV" sz="2400" dirty="0"/>
              <a:t>1 Kad Vasarassvētku diena bija atnākusi, visi bija sapulcējušies vienā vietā; 2 un piepeši no debesīm nāca rūkoņa, it kā stiprs vējš pūstu, un piepildīja visu namu, kur tie sēdēja, 3 un viņiem parādījās it kā uguns mēles, kas sadalījās un nolaidās uz ikvienu no tiem, 4 un visi tika piepildīti ar Svēto Garu un sāka runāt citās valodās, kā Gars tiem deva izrunāt. 5 Bet Jeruzālemē dzīvoja jūdi, dievbijīgi vīri no visādām tautām zem debess; 6 kad šī balss atskanēja, ļaužu pulks sanāca kopā un izbijās, jo ikviens tos dzirdēja runājam savā valodā. 7 Tie sabijās un brīnīdamies sacīja: "Vai visi šie, kas runā, nav galilieši? 8 Kā tad mēs ikviens dzirdam savu dzimto valodu </a:t>
            </a:r>
            <a:r>
              <a:rPr lang="lv-LV" sz="2400" dirty="0" smtClean="0"/>
              <a:t>… 12 </a:t>
            </a:r>
            <a:r>
              <a:rPr lang="lv-LV" sz="2400" dirty="0"/>
              <a:t>Izbijušies un neziņā būdami, tie visi cits citam jautāja: "Kas tas ir?“ 13 Bet citi zobodamies sacīja: "Tie salda vīna pilni.“ 14 Bet Pēteris, nostājies ar tiem vienpadsmit, iesāka runāt un tiem sacīja: "Jūs, jūdi un visi, kas Jeruzālemē dzīvojat, lai tas jums ir zināms, un iegaumējiet manus vārdus; 15 šie nav piedzēruši, kā jums šķiet, jo ir tikai dienas trešā stunda, </a:t>
            </a:r>
            <a:r>
              <a:rPr lang="lv-LV" sz="2400" dirty="0" smtClean="0"/>
              <a:t>…</a:t>
            </a:r>
            <a:endParaRPr lang="lv-LV"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4099" name="Rectangle 5"/>
          <p:cNvSpPr>
            <a:spLocks noChangeArrowheads="1"/>
          </p:cNvSpPr>
          <p:nvPr/>
        </p:nvSpPr>
        <p:spPr bwMode="auto">
          <a:xfrm>
            <a:off x="0" y="642938"/>
            <a:ext cx="9144000" cy="6186309"/>
          </a:xfrm>
          <a:prstGeom prst="rect">
            <a:avLst/>
          </a:prstGeom>
          <a:noFill/>
          <a:ln w="9525">
            <a:noFill/>
            <a:miter lim="800000"/>
            <a:headEnd/>
            <a:tailEnd/>
          </a:ln>
        </p:spPr>
        <p:txBody>
          <a:bodyPr>
            <a:spAutoFit/>
          </a:bodyPr>
          <a:lstStyle/>
          <a:p>
            <a:pPr algn="just"/>
            <a:r>
              <a:rPr lang="lv-LV" sz="2200" dirty="0" smtClean="0"/>
              <a:t>22 </a:t>
            </a:r>
            <a:r>
              <a:rPr lang="lv-LV" sz="2200" dirty="0" err="1" smtClean="0"/>
              <a:t>Israēlieši</a:t>
            </a:r>
            <a:r>
              <a:rPr lang="lv-LV" sz="2200" dirty="0" smtClean="0"/>
              <a:t>, </a:t>
            </a:r>
            <a:r>
              <a:rPr lang="lv-LV" sz="2200" dirty="0" smtClean="0"/>
              <a:t>uzklausiet </a:t>
            </a:r>
            <a:r>
              <a:rPr lang="lv-LV" sz="2200" dirty="0" smtClean="0"/>
              <a:t>šos vārdus: </a:t>
            </a:r>
            <a:r>
              <a:rPr lang="lv-LV" sz="2200" dirty="0" err="1" smtClean="0"/>
              <a:t>Nacarieti</a:t>
            </a:r>
            <a:r>
              <a:rPr lang="lv-LV" sz="2200" dirty="0" smtClean="0"/>
              <a:t> Jēzu, šo vīru, Dievs jūsu priekšā apliecinājis ar vareniem darbiem, brīnumiem un zīmēm, ko Dievs darījis caur Viņu jūsu vidū, kā jūs paši zināt, 23 To Dievs pēc Sava lēmuma nodevis, un jūs Viņu ar noziedznieku rokām esat piekaluši pie krusta un nonāvējuši. 24 Viņu Dievs uzmodinājis, nāves sāpes raisīdams, jo nevarēja būt, ka nāve Viņu paturētu savā varā</a:t>
            </a:r>
            <a:r>
              <a:rPr lang="lv-LV" sz="2200" i="1" dirty="0" smtClean="0"/>
              <a:t>... </a:t>
            </a:r>
            <a:r>
              <a:rPr lang="lv-LV" sz="2200" dirty="0" smtClean="0"/>
              <a:t>36 </a:t>
            </a:r>
            <a:r>
              <a:rPr lang="lv-LV" sz="2200" dirty="0"/>
              <a:t>Tad lai viss </a:t>
            </a:r>
            <a:r>
              <a:rPr lang="lv-LV" sz="2200" dirty="0" err="1"/>
              <a:t>Israēla</a:t>
            </a:r>
            <a:r>
              <a:rPr lang="lv-LV" sz="2200" dirty="0"/>
              <a:t> nams zina un nešaubās, ka Dievs Viņu ir darījis par Kungu un Kristu, šo pašu Jēzu, ko jūs esat situši krustā.“ 37 Šie vārdi sāpīgi ķēra viņu sirdis, un tie sacīja uz Pēteri un citiem apustuļiem: "Brāļi, ko lai mēs darām?“ 38 Bet Pēteris tiem atbildēja: "Atgriezieties no grēkiem un liecieties kristīties ikviens Jēzus Kristus Vārdā, lai jūs dabūtu grēku piedošanu un saņemtu Svētā Gara dāvanu. 39 Jo šis solījums dots jums un jūsu bērniem un visiem, kas vēl ir tālu, ko Tas Kungs, mūsu Dievs, pieaicinās.“ 40 Un vēl ar daudz citiem vārdiem viņš liecināja un tos pamācīja, sacīdams: "Izglābieties no šīs samaitātās cilts!“  41 Kas viņa vārdus uzņēma, tos kristīja, un tanī dienā tiem pievienojās ap trīs tūkstoši dvēseļu; 42 un tie pastāvēja apustuļu mācībā un sadraudzībā, maizes laušanā un lūgšanās.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340768"/>
            <a:ext cx="9324528" cy="1938992"/>
          </a:xfrm>
          <a:prstGeom prst="rect">
            <a:avLst/>
          </a:prstGeom>
          <a:noFill/>
          <a:ln w="9525">
            <a:noFill/>
            <a:miter lim="800000"/>
            <a:headEnd/>
            <a:tailEnd/>
          </a:ln>
        </p:spPr>
        <p:txBody>
          <a:bodyPr wrap="square">
            <a:spAutoFit/>
          </a:bodyPr>
          <a:lstStyle/>
          <a:p>
            <a:pPr>
              <a:buFontTx/>
              <a:buChar char="•"/>
            </a:pPr>
            <a:r>
              <a:rPr lang="lv-LV" sz="3000" b="1" dirty="0" smtClean="0"/>
              <a:t>Jēzus krustā sišana </a:t>
            </a:r>
            <a:r>
              <a:rPr lang="lv-LV" sz="3000" dirty="0" smtClean="0"/>
              <a:t>un </a:t>
            </a:r>
            <a:r>
              <a:rPr lang="lv-LV" sz="3000" b="1" dirty="0" smtClean="0"/>
              <a:t>augšāmcelšanās</a:t>
            </a:r>
            <a:r>
              <a:rPr lang="lv-LV" sz="3000" dirty="0" smtClean="0"/>
              <a:t> notika </a:t>
            </a:r>
            <a:r>
              <a:rPr lang="lv-LV" sz="3000" b="1" dirty="0" smtClean="0"/>
              <a:t>jūdu </a:t>
            </a:r>
            <a:r>
              <a:rPr lang="lv-LV" sz="3000" b="1" dirty="0" err="1" smtClean="0"/>
              <a:t>Pashā</a:t>
            </a:r>
            <a:r>
              <a:rPr lang="lv-LV" sz="3000" b="1" dirty="0" smtClean="0"/>
              <a:t> svētku laikā</a:t>
            </a:r>
            <a:r>
              <a:rPr lang="lv-LV" sz="3000" dirty="0" smtClean="0"/>
              <a:t>, kad jūdi atceras un svin, </a:t>
            </a:r>
            <a:r>
              <a:rPr lang="lv-LV" sz="3000" b="1" dirty="0" smtClean="0"/>
              <a:t>jūdu tautas iziešanu no Ēģiptes</a:t>
            </a:r>
            <a:r>
              <a:rPr lang="lv-LV" sz="3000" dirty="0" smtClean="0"/>
              <a:t>. </a:t>
            </a:r>
          </a:p>
          <a:p>
            <a:pPr>
              <a:buFontTx/>
              <a:buChar char="•"/>
            </a:pPr>
            <a:r>
              <a:rPr lang="lv-LV" sz="3000" dirty="0" smtClean="0"/>
              <a:t>Jūdu </a:t>
            </a:r>
            <a:r>
              <a:rPr lang="lv-LV" sz="3000" b="1" i="1" dirty="0" err="1" smtClean="0"/>
              <a:t>Pessah</a:t>
            </a:r>
            <a:r>
              <a:rPr lang="lv-LV" sz="3000" dirty="0" smtClean="0"/>
              <a:t> vai angliski </a:t>
            </a:r>
            <a:r>
              <a:rPr lang="lv-LV" sz="3000" b="1" i="1" dirty="0" err="1" smtClean="0"/>
              <a:t>Passover</a:t>
            </a:r>
            <a:r>
              <a:rPr lang="lv-LV" sz="3000" dirty="0" smtClean="0"/>
              <a:t> – </a:t>
            </a:r>
            <a:r>
              <a:rPr lang="lv-LV" sz="3000" b="1" dirty="0" smtClean="0"/>
              <a:t>paiet garām</a:t>
            </a:r>
            <a:r>
              <a:rPr lang="lv-LV" sz="3000" dirty="0" smtClean="0"/>
              <a:t>.</a:t>
            </a:r>
            <a:endParaRPr lang="lv-LV" sz="3000" dirty="0"/>
          </a:p>
        </p:txBody>
      </p:sp>
      <p:pic>
        <p:nvPicPr>
          <p:cNvPr id="9218" name="Picture 2" descr="This is different from my normal posts, but it is absolutely worth taking  the time to read to the end! I do ever… | Bible stories for kids, 10  plagues, Bible images"/>
          <p:cNvPicPr>
            <a:picLocks noChangeAspect="1" noChangeArrowheads="1"/>
          </p:cNvPicPr>
          <p:nvPr/>
        </p:nvPicPr>
        <p:blipFill>
          <a:blip r:embed="rId2" cstate="print"/>
          <a:srcRect/>
          <a:stretch>
            <a:fillRect/>
          </a:stretch>
        </p:blipFill>
        <p:spPr bwMode="auto">
          <a:xfrm>
            <a:off x="3756252" y="3429000"/>
            <a:ext cx="5387748" cy="3429000"/>
          </a:xfrm>
          <a:prstGeom prst="rect">
            <a:avLst/>
          </a:prstGeom>
          <a:ln>
            <a:noFill/>
          </a:ln>
          <a:effectLst>
            <a:softEdge rad="112500"/>
          </a:effectLst>
        </p:spPr>
      </p:pic>
      <p:pic>
        <p:nvPicPr>
          <p:cNvPr id="9220" name="Picture 4" descr="Vakarēdiens”, 24.jūl.2019. (K.Zikmanis) – RĪGAS KRUSTA EVAŅĢĒLISKI  LUTERISKĀ DRAUDZE"/>
          <p:cNvPicPr>
            <a:picLocks noChangeAspect="1" noChangeArrowheads="1"/>
          </p:cNvPicPr>
          <p:nvPr/>
        </p:nvPicPr>
        <p:blipFill>
          <a:blip r:embed="rId3" cstate="print"/>
          <a:srcRect/>
          <a:stretch>
            <a:fillRect/>
          </a:stretch>
        </p:blipFill>
        <p:spPr bwMode="auto">
          <a:xfrm>
            <a:off x="0" y="3573016"/>
            <a:ext cx="3893456" cy="3024336"/>
          </a:xfrm>
          <a:prstGeom prst="rect">
            <a:avLst/>
          </a:prstGeom>
          <a:ln>
            <a:noFill/>
          </a:ln>
          <a:effectLst>
            <a:softEdge rad="112500"/>
          </a:effectLst>
        </p:spPr>
      </p:pic>
      <p:sp>
        <p:nvSpPr>
          <p:cNvPr id="8"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Jēzus augšāmcelšanās</a:t>
            </a:r>
            <a:r>
              <a:rPr kumimoji="0" lang="lv-LV" sz="4000" b="1" i="0" u="none" strike="noStrike" kern="0" cap="none" spc="0" normalizeH="0" noProof="0" dirty="0" smtClean="0">
                <a:ln>
                  <a:noFill/>
                </a:ln>
                <a:solidFill>
                  <a:schemeClr val="tx1"/>
                </a:solidFill>
                <a:effectLst/>
                <a:uLnTx/>
                <a:uFillTx/>
                <a:latin typeface="+mj-lt"/>
                <a:ea typeface="+mj-ea"/>
                <a:cs typeface="+mj-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lang="lv-LV" sz="4000" b="1" kern="0" noProof="0" dirty="0" smtClean="0">
                <a:latin typeface="+mj-lt"/>
                <a:ea typeface="+mj-ea"/>
                <a:cs typeface="+mj-cs"/>
              </a:rPr>
              <a:t>jūdu </a:t>
            </a:r>
            <a:r>
              <a:rPr lang="lv-LV" sz="4000" b="1" kern="0" noProof="0" dirty="0" err="1" smtClean="0">
                <a:latin typeface="+mj-lt"/>
                <a:ea typeface="+mj-ea"/>
                <a:cs typeface="+mj-cs"/>
              </a:rPr>
              <a:t>Pashā</a:t>
            </a:r>
            <a:r>
              <a:rPr lang="lv-LV" sz="4000" b="1" kern="0" noProof="0" dirty="0" smtClean="0">
                <a:latin typeface="+mj-lt"/>
                <a:ea typeface="+mj-ea"/>
                <a:cs typeface="+mj-cs"/>
              </a:rPr>
              <a:t> svētku laikā</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0"/>
                                        </p:tgtEl>
                                        <p:attrNameLst>
                                          <p:attrName>style.visibility</p:attrName>
                                        </p:attrNameLst>
                                      </p:cBhvr>
                                      <p:to>
                                        <p:strVal val="visible"/>
                                      </p:to>
                                    </p:set>
                                    <p:animEffect transition="in" filter="fade">
                                      <p:cBhvr>
                                        <p:cTn id="11" dur="2000"/>
                                        <p:tgtEl>
                                          <p:spTgt spid="922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9218"/>
                                        </p:tgtEl>
                                        <p:attrNameLst>
                                          <p:attrName>style.visibility</p:attrName>
                                        </p:attrNameLst>
                                      </p:cBhvr>
                                      <p:to>
                                        <p:strVal val="visible"/>
                                      </p:to>
                                    </p:set>
                                    <p:animEffect transition="in" filter="fade">
                                      <p:cBhvr>
                                        <p:cTn id="19" dur="2000"/>
                                        <p:tgtEl>
                                          <p:spTgt spid="9218"/>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836712"/>
            <a:ext cx="9467850" cy="548680"/>
          </a:xfrm>
        </p:spPr>
        <p:txBody>
          <a:bodyPr/>
          <a:lstStyle/>
          <a:p>
            <a:pPr algn="just" eaLnBrk="1" hangingPunct="1">
              <a:lnSpc>
                <a:spcPct val="80000"/>
              </a:lnSpc>
              <a:buFontTx/>
              <a:buNone/>
            </a:pPr>
            <a:r>
              <a:rPr lang="lv-LV" sz="2800" i="1" dirty="0" smtClean="0"/>
              <a:t>    1 Kad </a:t>
            </a:r>
            <a:r>
              <a:rPr lang="lv-LV" sz="2800" i="1" dirty="0" err="1" smtClean="0"/>
              <a:t>Vasarassvētku</a:t>
            </a:r>
            <a:r>
              <a:rPr lang="lv-LV" sz="2800" i="1" dirty="0" smtClean="0"/>
              <a:t> diena bija </a:t>
            </a:r>
            <a:r>
              <a:rPr lang="lv-LV" sz="2800" i="1" dirty="0" smtClean="0"/>
              <a:t>atnākusi...</a:t>
            </a:r>
            <a:endParaRPr lang="lv-LV" sz="5400" i="1" dirty="0" smtClean="0"/>
          </a:p>
        </p:txBody>
      </p:sp>
      <p:sp>
        <p:nvSpPr>
          <p:cNvPr id="7" name="Rectangle 6"/>
          <p:cNvSpPr>
            <a:spLocks noChangeArrowheads="1"/>
          </p:cNvSpPr>
          <p:nvPr/>
        </p:nvSpPr>
        <p:spPr bwMode="auto">
          <a:xfrm>
            <a:off x="0" y="1581174"/>
            <a:ext cx="6660232" cy="5232202"/>
          </a:xfrm>
          <a:prstGeom prst="rect">
            <a:avLst/>
          </a:prstGeom>
          <a:noFill/>
          <a:ln w="9525">
            <a:noFill/>
            <a:miter lim="800000"/>
            <a:headEnd/>
            <a:tailEnd/>
          </a:ln>
        </p:spPr>
        <p:txBody>
          <a:bodyPr wrap="square">
            <a:spAutoFit/>
          </a:bodyPr>
          <a:lstStyle/>
          <a:p>
            <a:pPr>
              <a:buFontTx/>
              <a:buChar char="•"/>
            </a:pPr>
            <a:r>
              <a:rPr lang="lv-LV" sz="3000" dirty="0" smtClean="0"/>
              <a:t>Jau bija </a:t>
            </a:r>
            <a:r>
              <a:rPr lang="lv-LV" sz="3000" b="1" dirty="0" smtClean="0"/>
              <a:t>jūdu svētki</a:t>
            </a:r>
            <a:r>
              <a:rPr lang="lv-LV" sz="3000" dirty="0" smtClean="0"/>
              <a:t>, kas tika svinēti.</a:t>
            </a:r>
          </a:p>
          <a:p>
            <a:pPr>
              <a:buFontTx/>
              <a:buChar char="•"/>
            </a:pPr>
            <a:r>
              <a:rPr lang="lv-LV" sz="3000" dirty="0" smtClean="0"/>
              <a:t>Skaitot no </a:t>
            </a:r>
            <a:r>
              <a:rPr lang="lv-LV" sz="3000" b="1" dirty="0" err="1" smtClean="0"/>
              <a:t>Pashā</a:t>
            </a:r>
            <a:r>
              <a:rPr lang="lv-LV" sz="3000" dirty="0" smtClean="0"/>
              <a:t> iziešanas dienas, pagāja </a:t>
            </a:r>
            <a:r>
              <a:rPr lang="lv-LV" sz="3000" b="1" dirty="0" smtClean="0"/>
              <a:t>50 dienas</a:t>
            </a:r>
            <a:r>
              <a:rPr lang="lv-LV" sz="3000" dirty="0" smtClean="0"/>
              <a:t>, līdz jūdi iedami     pa </a:t>
            </a:r>
            <a:r>
              <a:rPr lang="lv-LV" sz="3000" b="1" dirty="0" smtClean="0"/>
              <a:t>tuksnesi</a:t>
            </a:r>
            <a:r>
              <a:rPr lang="lv-LV" sz="3000" dirty="0" smtClean="0"/>
              <a:t>, nonāca pie </a:t>
            </a:r>
            <a:r>
              <a:rPr lang="lv-LV" sz="3000" b="1" dirty="0" smtClean="0"/>
              <a:t>Sinaja    kalna</a:t>
            </a:r>
            <a:r>
              <a:rPr lang="lv-LV" sz="3000" dirty="0" smtClean="0"/>
              <a:t>, kur viņiem </a:t>
            </a:r>
            <a:r>
              <a:rPr lang="lv-LV" sz="3000" b="1" dirty="0" smtClean="0"/>
              <a:t>Dievs</a:t>
            </a:r>
            <a:r>
              <a:rPr lang="lv-LV" sz="3000" dirty="0" smtClean="0"/>
              <a:t> ar </a:t>
            </a:r>
            <a:r>
              <a:rPr lang="lv-LV" sz="3000" b="1" dirty="0" smtClean="0"/>
              <a:t>Mozus</a:t>
            </a:r>
            <a:r>
              <a:rPr lang="lv-LV" sz="3000" dirty="0" smtClean="0"/>
              <a:t> starpniecību </a:t>
            </a:r>
            <a:r>
              <a:rPr lang="lv-LV" sz="3000" b="1" dirty="0" smtClean="0"/>
              <a:t>deva Bauslību</a:t>
            </a:r>
            <a:r>
              <a:rPr lang="lv-LV" sz="3000" dirty="0" smtClean="0"/>
              <a:t>.    </a:t>
            </a:r>
            <a:r>
              <a:rPr lang="lv-LV" sz="3000" b="1" dirty="0" smtClean="0"/>
              <a:t>Pieminot</a:t>
            </a:r>
            <a:r>
              <a:rPr lang="lv-LV" sz="3000" dirty="0" smtClean="0"/>
              <a:t> šo </a:t>
            </a:r>
            <a:r>
              <a:rPr lang="lv-LV" sz="3000" b="1" dirty="0" smtClean="0"/>
              <a:t>notikumu</a:t>
            </a:r>
            <a:r>
              <a:rPr lang="lv-LV" sz="3000" dirty="0" smtClean="0"/>
              <a:t>, jūdi </a:t>
            </a:r>
            <a:r>
              <a:rPr lang="lv-LV" sz="3000" b="1" dirty="0" smtClean="0"/>
              <a:t>svinēja</a:t>
            </a:r>
            <a:r>
              <a:rPr lang="lv-LV" sz="3000" dirty="0" smtClean="0"/>
              <a:t> </a:t>
            </a:r>
            <a:r>
              <a:rPr lang="lv-LV" sz="3000" b="1" dirty="0" smtClean="0"/>
              <a:t>Vasarsvētkus</a:t>
            </a:r>
            <a:r>
              <a:rPr lang="lv-LV" sz="3000" dirty="0" smtClean="0"/>
              <a:t>. </a:t>
            </a:r>
          </a:p>
          <a:p>
            <a:pPr>
              <a:buFontTx/>
              <a:buChar char="•"/>
            </a:pPr>
            <a:r>
              <a:rPr lang="lv-LV" sz="3000" b="1" dirty="0" smtClean="0"/>
              <a:t>Vasarsvētki</a:t>
            </a:r>
            <a:r>
              <a:rPr lang="lv-LV" sz="3000" dirty="0" smtClean="0"/>
              <a:t> – grieķiski/angliski: </a:t>
            </a:r>
            <a:r>
              <a:rPr lang="lv-LV" sz="3000" i="1" dirty="0" err="1" smtClean="0"/>
              <a:t>Pentecost</a:t>
            </a:r>
            <a:r>
              <a:rPr lang="lv-LV" sz="3000" dirty="0" smtClean="0"/>
              <a:t>, krieviski: </a:t>
            </a:r>
            <a:r>
              <a:rPr lang="ru-RU" sz="3200" dirty="0" smtClean="0"/>
              <a:t>Пятидесятница </a:t>
            </a:r>
            <a:r>
              <a:rPr lang="lv-LV" sz="3200" dirty="0" smtClean="0"/>
              <a:t>– 50. dienā.</a:t>
            </a:r>
            <a:endParaRPr lang="lv-LV" sz="3000" dirty="0"/>
          </a:p>
        </p:txBody>
      </p:sp>
      <p:sp>
        <p:nvSpPr>
          <p:cNvPr id="6"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Jūdu un Kristiešu Vasarsvētki</a:t>
            </a:r>
          </a:p>
        </p:txBody>
      </p:sp>
      <p:pic>
        <p:nvPicPr>
          <p:cNvPr id="25602" name="Picture 2" descr="Mozus biogrāfija ir īsa. Gans un ganāmpulks"/>
          <p:cNvPicPr>
            <a:picLocks noChangeAspect="1" noChangeArrowheads="1"/>
          </p:cNvPicPr>
          <p:nvPr/>
        </p:nvPicPr>
        <p:blipFill>
          <a:blip r:embed="rId2" cstate="print"/>
          <a:srcRect l="3378" r="2034" b="5634"/>
          <a:stretch>
            <a:fillRect/>
          </a:stretch>
        </p:blipFill>
        <p:spPr bwMode="auto">
          <a:xfrm>
            <a:off x="6228184" y="1988840"/>
            <a:ext cx="2915816" cy="38884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5602"/>
                                        </p:tgtEl>
                                        <p:attrNameLst>
                                          <p:attrName>style.visibility</p:attrName>
                                        </p:attrNameLst>
                                      </p:cBhvr>
                                      <p:to>
                                        <p:strVal val="visible"/>
                                      </p:to>
                                    </p:set>
                                    <p:animEffect transition="in" filter="fade">
                                      <p:cBhvr>
                                        <p:cTn id="16" dur="2000"/>
                                        <p:tgtEl>
                                          <p:spTgt spid="2560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9144000" cy="1015663"/>
          </a:xfrm>
          <a:prstGeom prst="rect">
            <a:avLst/>
          </a:prstGeom>
          <a:noFill/>
          <a:ln w="9525">
            <a:noFill/>
            <a:miter lim="800000"/>
            <a:headEnd/>
            <a:tailEnd/>
          </a:ln>
        </p:spPr>
        <p:txBody>
          <a:bodyPr wrap="square">
            <a:spAutoFit/>
          </a:bodyPr>
          <a:lstStyle/>
          <a:p>
            <a:pPr>
              <a:buFontTx/>
              <a:buChar char="•"/>
            </a:pPr>
            <a:r>
              <a:rPr lang="lv-LV" sz="3000" dirty="0" smtClean="0"/>
              <a:t>Kāda ir </a:t>
            </a:r>
            <a:r>
              <a:rPr lang="lv-LV" sz="3000" b="1" dirty="0" smtClean="0"/>
              <a:t>atšķirība</a:t>
            </a:r>
            <a:r>
              <a:rPr lang="lv-LV" sz="3000" dirty="0" smtClean="0"/>
              <a:t> starp </a:t>
            </a:r>
            <a:r>
              <a:rPr lang="lv-LV" sz="3000" b="1" dirty="0" smtClean="0"/>
              <a:t>jūdu</a:t>
            </a:r>
            <a:r>
              <a:rPr lang="lv-LV" sz="3000" dirty="0" smtClean="0"/>
              <a:t> un </a:t>
            </a:r>
            <a:r>
              <a:rPr lang="lv-LV" sz="3000" b="1" dirty="0" smtClean="0"/>
              <a:t>kristiešu</a:t>
            </a:r>
            <a:r>
              <a:rPr lang="lv-LV" sz="3000" dirty="0" smtClean="0"/>
              <a:t> svinētiem </a:t>
            </a:r>
            <a:r>
              <a:rPr lang="lv-LV" sz="3000" b="1" dirty="0" smtClean="0"/>
              <a:t>Vasarsvētkiem</a:t>
            </a:r>
            <a:r>
              <a:rPr lang="lv-LV" sz="3000" dirty="0" smtClean="0"/>
              <a:t>?</a:t>
            </a:r>
          </a:p>
        </p:txBody>
      </p:sp>
      <p:sp>
        <p:nvSpPr>
          <p:cNvPr id="6"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Jūdu un Kristiešu Vasarsvētki</a:t>
            </a:r>
          </a:p>
        </p:txBody>
      </p:sp>
      <p:pic>
        <p:nvPicPr>
          <p:cNvPr id="25602" name="Picture 2" descr="Mozus biogrāfija ir īsa. Gans un ganāmpulks"/>
          <p:cNvPicPr>
            <a:picLocks noChangeAspect="1" noChangeArrowheads="1"/>
          </p:cNvPicPr>
          <p:nvPr/>
        </p:nvPicPr>
        <p:blipFill>
          <a:blip r:embed="rId2" cstate="print"/>
          <a:srcRect l="3378" r="2034" b="5634"/>
          <a:stretch>
            <a:fillRect/>
          </a:stretch>
        </p:blipFill>
        <p:spPr bwMode="auto">
          <a:xfrm>
            <a:off x="539552" y="2969568"/>
            <a:ext cx="2915816" cy="3888432"/>
          </a:xfrm>
          <a:prstGeom prst="rect">
            <a:avLst/>
          </a:prstGeom>
          <a:ln>
            <a:noFill/>
          </a:ln>
          <a:effectLst>
            <a:softEdge rad="112500"/>
          </a:effectLst>
        </p:spPr>
      </p:pic>
      <p:sp>
        <p:nvSpPr>
          <p:cNvPr id="8" name="Rectangle 7"/>
          <p:cNvSpPr/>
          <p:nvPr/>
        </p:nvSpPr>
        <p:spPr>
          <a:xfrm>
            <a:off x="0" y="1700808"/>
            <a:ext cx="4139952" cy="1384995"/>
          </a:xfrm>
          <a:prstGeom prst="rect">
            <a:avLst/>
          </a:prstGeom>
        </p:spPr>
        <p:txBody>
          <a:bodyPr wrap="square">
            <a:spAutoFit/>
          </a:bodyPr>
          <a:lstStyle/>
          <a:p>
            <a:pPr>
              <a:buFont typeface="+mj-lt"/>
              <a:buAutoNum type="arabicPeriod"/>
            </a:pPr>
            <a:r>
              <a:rPr lang="lv-LV" sz="2800" dirty="0" smtClean="0"/>
              <a:t>Jūdi svin to, ka </a:t>
            </a:r>
            <a:r>
              <a:rPr lang="lv-LV" sz="2800" b="1" dirty="0" smtClean="0"/>
              <a:t>bauslība</a:t>
            </a:r>
            <a:r>
              <a:rPr lang="lv-LV" sz="2800" dirty="0" smtClean="0"/>
              <a:t> ir dota </a:t>
            </a:r>
            <a:r>
              <a:rPr lang="lv-LV" sz="2800" b="1" dirty="0" smtClean="0"/>
              <a:t>rakstītā viedā</a:t>
            </a:r>
            <a:r>
              <a:rPr lang="lv-LV" sz="2800" dirty="0" smtClean="0"/>
              <a:t> Sinaja kalnā.</a:t>
            </a:r>
            <a:endParaRPr lang="lv-LV" sz="2800" dirty="0" smtClean="0"/>
          </a:p>
        </p:txBody>
      </p:sp>
      <p:sp>
        <p:nvSpPr>
          <p:cNvPr id="9" name="Rectangle 8"/>
          <p:cNvSpPr/>
          <p:nvPr/>
        </p:nvSpPr>
        <p:spPr>
          <a:xfrm>
            <a:off x="4572000" y="1268760"/>
            <a:ext cx="4572000" cy="2246769"/>
          </a:xfrm>
          <a:prstGeom prst="rect">
            <a:avLst/>
          </a:prstGeom>
        </p:spPr>
        <p:txBody>
          <a:bodyPr>
            <a:spAutoFit/>
          </a:bodyPr>
          <a:lstStyle/>
          <a:p>
            <a:pPr>
              <a:buFont typeface="+mj-lt"/>
              <a:buAutoNum type="arabicPeriod" startAt="2"/>
            </a:pPr>
            <a:r>
              <a:rPr lang="lv-LV" sz="2800" dirty="0" smtClean="0"/>
              <a:t>Turpretī </a:t>
            </a:r>
            <a:r>
              <a:rPr lang="lv-LV" sz="2800" dirty="0" smtClean="0"/>
              <a:t>mēs, </a:t>
            </a:r>
            <a:r>
              <a:rPr lang="lv-LV" sz="2800" b="1" dirty="0" smtClean="0"/>
              <a:t>kristieši</a:t>
            </a:r>
            <a:r>
              <a:rPr lang="lv-LV" sz="2800" dirty="0" smtClean="0"/>
              <a:t>, </a:t>
            </a:r>
            <a:r>
              <a:rPr lang="lv-LV" sz="2800" dirty="0" smtClean="0"/>
              <a:t>svinam to, ka </a:t>
            </a:r>
            <a:r>
              <a:rPr lang="lv-LV" sz="2800" b="1" dirty="0" smtClean="0"/>
              <a:t>bauslība</a:t>
            </a:r>
            <a:r>
              <a:rPr lang="lv-LV" sz="2800" dirty="0" smtClean="0"/>
              <a:t> mums </a:t>
            </a:r>
            <a:r>
              <a:rPr lang="lv-LV" sz="2800" b="1" dirty="0" smtClean="0"/>
              <a:t>dota garīgā veidā</a:t>
            </a:r>
            <a:r>
              <a:rPr lang="lv-LV" sz="2800" dirty="0" smtClean="0"/>
              <a:t>, ka tā tiek </a:t>
            </a:r>
            <a:r>
              <a:rPr lang="lv-LV" sz="2800" b="1" dirty="0" smtClean="0"/>
              <a:t>ierakstīta mūsu sirdīs</a:t>
            </a:r>
            <a:r>
              <a:rPr lang="lv-LV" sz="2800" dirty="0" smtClean="0"/>
              <a:t>.</a:t>
            </a:r>
            <a:endParaRPr lang="lv-LV" sz="2800" dirty="0"/>
          </a:p>
        </p:txBody>
      </p:sp>
      <p:pic>
        <p:nvPicPr>
          <p:cNvPr id="10" name="Picture 6" descr="http://t2.gstatic.com/images?q=tbn:ANd9GcS4dF2o17B0sd9v9lHAsFcAnyrMdKXHJbjnFO2nbeVG0JeA-yY"/>
          <p:cNvPicPr>
            <a:picLocks noChangeAspect="1" noChangeArrowheads="1"/>
          </p:cNvPicPr>
          <p:nvPr/>
        </p:nvPicPr>
        <p:blipFill>
          <a:blip r:embed="rId3" cstate="print"/>
          <a:srcRect/>
          <a:stretch>
            <a:fillRect/>
          </a:stretch>
        </p:blipFill>
        <p:spPr bwMode="auto">
          <a:xfrm>
            <a:off x="4716016" y="3440514"/>
            <a:ext cx="4067944" cy="34174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5602"/>
                                        </p:tgtEl>
                                        <p:attrNameLst>
                                          <p:attrName>style.visibility</p:attrName>
                                        </p:attrNameLst>
                                      </p:cBhvr>
                                      <p:to>
                                        <p:strVal val="visible"/>
                                      </p:to>
                                    </p:set>
                                    <p:animEffect transition="in" filter="fade">
                                      <p:cBhvr>
                                        <p:cTn id="21" dur="2000"/>
                                        <p:tgtEl>
                                          <p:spTgt spid="25602"/>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687354"/>
            <a:ext cx="9144000" cy="5170646"/>
          </a:xfrm>
          <a:prstGeom prst="rect">
            <a:avLst/>
          </a:prstGeom>
          <a:noFill/>
          <a:ln w="9525">
            <a:noFill/>
            <a:miter lim="800000"/>
            <a:headEnd/>
            <a:tailEnd/>
          </a:ln>
        </p:spPr>
        <p:txBody>
          <a:bodyPr wrap="square">
            <a:spAutoFit/>
          </a:bodyPr>
          <a:lstStyle/>
          <a:p>
            <a:pPr>
              <a:buFontTx/>
              <a:buChar char="•"/>
            </a:pPr>
            <a:r>
              <a:rPr lang="lv-LV" sz="3000" b="1" dirty="0" smtClean="0"/>
              <a:t>Rakstiskā bauslība </a:t>
            </a:r>
            <a:r>
              <a:rPr lang="lv-LV" sz="3000" dirty="0" smtClean="0"/>
              <a:t>nevar sasniegt </a:t>
            </a:r>
            <a:r>
              <a:rPr lang="lv-LV" sz="3000" b="1" dirty="0" smtClean="0"/>
              <a:t>cilvēka sirdi</a:t>
            </a:r>
            <a:r>
              <a:rPr lang="lv-LV" sz="3000" dirty="0" smtClean="0"/>
              <a:t>.</a:t>
            </a:r>
          </a:p>
          <a:p>
            <a:pPr>
              <a:buFontTx/>
              <a:buChar char="•"/>
            </a:pPr>
            <a:r>
              <a:rPr lang="lv-LV" sz="3000" b="1" dirty="0" smtClean="0"/>
              <a:t>Rakstiskā bauslība </a:t>
            </a:r>
            <a:r>
              <a:rPr lang="lv-LV" sz="3000" dirty="0" smtClean="0"/>
              <a:t>ir </a:t>
            </a:r>
            <a:r>
              <a:rPr lang="lv-LV" sz="3000" b="1" dirty="0" smtClean="0"/>
              <a:t>valdījusi</a:t>
            </a:r>
            <a:r>
              <a:rPr lang="lv-LV" sz="3000" dirty="0" smtClean="0"/>
              <a:t> </a:t>
            </a:r>
            <a:r>
              <a:rPr lang="lv-LV" sz="3000" b="1" dirty="0" smtClean="0"/>
              <a:t>jūdu tautu</a:t>
            </a:r>
            <a:r>
              <a:rPr lang="lv-LV" sz="3000" dirty="0" smtClean="0"/>
              <a:t>, bet tā </a:t>
            </a:r>
            <a:r>
              <a:rPr lang="lv-LV" sz="3000" b="1" dirty="0" smtClean="0"/>
              <a:t>nav nesusi dzīvību</a:t>
            </a:r>
            <a:r>
              <a:rPr lang="lv-LV" sz="3000" dirty="0" smtClean="0"/>
              <a:t>, bet </a:t>
            </a:r>
            <a:r>
              <a:rPr lang="lv-LV" sz="3000" b="1" dirty="0" smtClean="0"/>
              <a:t>tikai liekulību </a:t>
            </a:r>
            <a:r>
              <a:rPr lang="lv-LV" sz="3000" dirty="0" smtClean="0"/>
              <a:t>un </a:t>
            </a:r>
            <a:r>
              <a:rPr lang="lv-LV" sz="3000" b="1" dirty="0" smtClean="0"/>
              <a:t>augstprātību</a:t>
            </a:r>
            <a:r>
              <a:rPr lang="lv-LV" sz="3000" dirty="0" smtClean="0"/>
              <a:t>, tādēļ, ka viņi </a:t>
            </a:r>
            <a:r>
              <a:rPr lang="lv-LV" sz="3000" b="1" dirty="0" smtClean="0"/>
              <a:t>nav labprātīgi pildījuši Dieva bauslību</a:t>
            </a:r>
            <a:r>
              <a:rPr lang="lv-LV" sz="3000" dirty="0" smtClean="0"/>
              <a:t>.</a:t>
            </a:r>
          </a:p>
          <a:p>
            <a:pPr>
              <a:buFontTx/>
              <a:buChar char="•"/>
            </a:pPr>
            <a:r>
              <a:rPr lang="lv-LV" sz="3000" b="1" dirty="0" smtClean="0"/>
              <a:t>Cilvēka daba </a:t>
            </a:r>
            <a:r>
              <a:rPr lang="lv-LV" sz="3000" dirty="0" smtClean="0"/>
              <a:t>arvien </a:t>
            </a:r>
            <a:r>
              <a:rPr lang="lv-LV" sz="3000" b="1" dirty="0" smtClean="0"/>
              <a:t>labprātāk darītu to</a:t>
            </a:r>
            <a:r>
              <a:rPr lang="lv-LV" sz="3000" dirty="0" smtClean="0"/>
              <a:t>, kas tai </a:t>
            </a:r>
            <a:r>
              <a:rPr lang="lv-LV" sz="3000" b="1" dirty="0" smtClean="0"/>
              <a:t>patīk</a:t>
            </a:r>
            <a:r>
              <a:rPr lang="lv-LV" sz="3000" dirty="0" smtClean="0"/>
              <a:t>, nevis to, ko </a:t>
            </a:r>
            <a:r>
              <a:rPr lang="lv-LV" sz="3000" b="1" dirty="0" smtClean="0"/>
              <a:t>bauslība spiež darīt</a:t>
            </a:r>
            <a:r>
              <a:rPr lang="lv-LV" sz="3000" dirty="0" smtClean="0"/>
              <a:t>.</a:t>
            </a:r>
          </a:p>
          <a:p>
            <a:pPr>
              <a:buFontTx/>
              <a:buChar char="•"/>
            </a:pPr>
            <a:r>
              <a:rPr lang="lv-LV" sz="3000" b="1" dirty="0" smtClean="0"/>
              <a:t>Cilvēks domā</a:t>
            </a:r>
            <a:r>
              <a:rPr lang="lv-LV" sz="3000" dirty="0" smtClean="0"/>
              <a:t>, ka </a:t>
            </a:r>
            <a:r>
              <a:rPr lang="lv-LV" sz="3000" b="1" dirty="0" smtClean="0"/>
              <a:t>Dievs grib sodīt </a:t>
            </a:r>
            <a:r>
              <a:rPr lang="lv-LV" sz="3000" dirty="0" smtClean="0"/>
              <a:t>un </a:t>
            </a:r>
            <a:r>
              <a:rPr lang="lv-LV" sz="3000" b="1" dirty="0" smtClean="0"/>
              <a:t>iemest ellē</a:t>
            </a:r>
            <a:r>
              <a:rPr lang="lv-LV" sz="3000" dirty="0" smtClean="0"/>
              <a:t>, ja es </a:t>
            </a:r>
            <a:r>
              <a:rPr lang="lv-LV" sz="3000" b="1" dirty="0" smtClean="0"/>
              <a:t>neturēšu Viņa baušļus</a:t>
            </a:r>
            <a:r>
              <a:rPr lang="lv-LV" sz="3000" dirty="0" smtClean="0"/>
              <a:t>. Kad </a:t>
            </a:r>
            <a:r>
              <a:rPr lang="lv-LV" sz="3000" b="1" dirty="0" smtClean="0"/>
              <a:t>cilvēks</a:t>
            </a:r>
            <a:r>
              <a:rPr lang="lv-LV" sz="3000" dirty="0" smtClean="0"/>
              <a:t> ir šādi </a:t>
            </a:r>
            <a:r>
              <a:rPr lang="lv-LV" sz="3000" b="1" dirty="0" smtClean="0"/>
              <a:t>noskaņots</a:t>
            </a:r>
            <a:r>
              <a:rPr lang="lv-LV" sz="3000" dirty="0" smtClean="0"/>
              <a:t>, viņš </a:t>
            </a:r>
            <a:r>
              <a:rPr lang="lv-LV" sz="3000" b="1" dirty="0" smtClean="0"/>
              <a:t>pilda Dieva baušļus nelabprāt</a:t>
            </a:r>
            <a:r>
              <a:rPr lang="lv-LV" sz="3000" dirty="0" smtClean="0"/>
              <a:t>, tikai </a:t>
            </a:r>
            <a:r>
              <a:rPr lang="lv-LV" sz="3000" b="1" dirty="0" smtClean="0"/>
              <a:t>piespiedu kārtā</a:t>
            </a:r>
            <a:r>
              <a:rPr lang="lv-LV" sz="3000" dirty="0" smtClean="0"/>
              <a:t>, </a:t>
            </a:r>
            <a:r>
              <a:rPr lang="lv-LV" sz="3000" b="1" dirty="0" smtClean="0"/>
              <a:t>gaidāmā soda dēļ</a:t>
            </a:r>
            <a:r>
              <a:rPr lang="lv-LV" sz="3000" dirty="0" smtClean="0"/>
              <a:t>.</a:t>
            </a:r>
          </a:p>
        </p:txBody>
      </p:sp>
      <p:sp>
        <p:nvSpPr>
          <p:cNvPr id="6" name="Rectangle 2"/>
          <p:cNvSpPr txBox="1">
            <a:spLocks noChangeArrowheads="1"/>
          </p:cNvSpPr>
          <p:nvPr/>
        </p:nvSpPr>
        <p:spPr>
          <a:xfrm>
            <a:off x="-1044624" y="404664"/>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1. Rakstiskā bauslība</a:t>
            </a:r>
          </a:p>
        </p:txBody>
      </p:sp>
      <p:pic>
        <p:nvPicPr>
          <p:cNvPr id="4" name="Picture 4" descr="TABLETS"/>
          <p:cNvPicPr>
            <a:picLocks noChangeAspect="1" noChangeArrowheads="1"/>
          </p:cNvPicPr>
          <p:nvPr/>
        </p:nvPicPr>
        <p:blipFill>
          <a:blip r:embed="rId2" cstate="print"/>
          <a:srcRect/>
          <a:stretch>
            <a:fillRect/>
          </a:stretch>
        </p:blipFill>
        <p:spPr bwMode="auto">
          <a:xfrm>
            <a:off x="5903863" y="116632"/>
            <a:ext cx="3060625" cy="144357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8"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amond(in)">
                                      <p:cBhvr>
                                        <p:cTn id="3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6732240" cy="6093976"/>
          </a:xfrm>
          <a:prstGeom prst="rect">
            <a:avLst/>
          </a:prstGeom>
          <a:noFill/>
          <a:ln w="9525">
            <a:noFill/>
            <a:miter lim="800000"/>
            <a:headEnd/>
            <a:tailEnd/>
          </a:ln>
        </p:spPr>
        <p:txBody>
          <a:bodyPr wrap="square">
            <a:spAutoFit/>
          </a:bodyPr>
          <a:lstStyle/>
          <a:p>
            <a:pPr>
              <a:buFontTx/>
              <a:buChar char="•"/>
            </a:pPr>
            <a:r>
              <a:rPr lang="lv-LV" sz="3000" b="1" dirty="0" smtClean="0"/>
              <a:t>Garīgā bauslība </a:t>
            </a:r>
            <a:r>
              <a:rPr lang="lv-LV" sz="3000" dirty="0" smtClean="0"/>
              <a:t>nav rakstīta ar </a:t>
            </a:r>
            <a:r>
              <a:rPr lang="lv-LV" sz="3000" b="1" dirty="0" smtClean="0"/>
              <a:t>spalvu</a:t>
            </a:r>
            <a:r>
              <a:rPr lang="lv-LV" sz="3000" dirty="0" smtClean="0"/>
              <a:t> un </a:t>
            </a:r>
            <a:r>
              <a:rPr lang="lv-LV" sz="3000" b="1" dirty="0" smtClean="0"/>
              <a:t>tinti</a:t>
            </a:r>
            <a:r>
              <a:rPr lang="lv-LV" sz="3000" dirty="0" smtClean="0"/>
              <a:t>, bet tā no </a:t>
            </a:r>
            <a:r>
              <a:rPr lang="lv-LV" sz="3000" b="1" dirty="0" smtClean="0"/>
              <a:t>Svētā Gara </a:t>
            </a:r>
            <a:r>
              <a:rPr lang="lv-LV" sz="3000" dirty="0" smtClean="0"/>
              <a:t>un </a:t>
            </a:r>
            <a:r>
              <a:rPr lang="lv-LV" sz="3000" b="1" dirty="0" smtClean="0"/>
              <a:t>piepilda visus mācekļus</a:t>
            </a:r>
            <a:r>
              <a:rPr lang="lv-LV" sz="3000" dirty="0" smtClean="0"/>
              <a:t>, tā ka tie iegūst </a:t>
            </a:r>
            <a:r>
              <a:rPr lang="lv-LV" sz="3000" b="1" dirty="0" smtClean="0"/>
              <a:t>ugunīgas mēles </a:t>
            </a:r>
            <a:r>
              <a:rPr lang="lv-LV" sz="3000" dirty="0" smtClean="0"/>
              <a:t>un </a:t>
            </a:r>
            <a:r>
              <a:rPr lang="lv-LV" sz="3000" b="1" dirty="0" smtClean="0"/>
              <a:t>brīvi sludina</a:t>
            </a:r>
            <a:r>
              <a:rPr lang="lv-LV" sz="3000" dirty="0" smtClean="0"/>
              <a:t> pavisam </a:t>
            </a:r>
            <a:r>
              <a:rPr lang="lv-LV" sz="3000" b="1" dirty="0" smtClean="0"/>
              <a:t>citādi</a:t>
            </a:r>
            <a:r>
              <a:rPr lang="lv-LV" sz="3000" dirty="0" smtClean="0"/>
              <a:t>, kā līdz šim, ka </a:t>
            </a:r>
            <a:r>
              <a:rPr lang="lv-LV" sz="3000" b="1" dirty="0" smtClean="0"/>
              <a:t>tauta ir pārsteigta</a:t>
            </a:r>
            <a:r>
              <a:rPr lang="lv-LV" sz="3000" dirty="0" smtClean="0"/>
              <a:t>.</a:t>
            </a:r>
          </a:p>
          <a:p>
            <a:pPr>
              <a:buFontTx/>
              <a:buChar char="•"/>
            </a:pPr>
            <a:r>
              <a:rPr lang="lv-LV" sz="3000" b="1" dirty="0" err="1" smtClean="0"/>
              <a:t>Sv.Gars</a:t>
            </a:r>
            <a:r>
              <a:rPr lang="lv-LV" sz="3000" b="1" dirty="0" smtClean="0"/>
              <a:t> nāk </a:t>
            </a:r>
            <a:r>
              <a:rPr lang="lv-LV" sz="3000" dirty="0" smtClean="0"/>
              <a:t>un </a:t>
            </a:r>
            <a:r>
              <a:rPr lang="lv-LV" sz="3000" b="1" dirty="0" smtClean="0"/>
              <a:t>ielīst mācekļu sirdīs </a:t>
            </a:r>
            <a:r>
              <a:rPr lang="lv-LV" sz="3000" dirty="0" smtClean="0"/>
              <a:t>ar </a:t>
            </a:r>
            <a:r>
              <a:rPr lang="lv-LV" sz="3000" b="1" dirty="0" smtClean="0"/>
              <a:t>ugunīgām </a:t>
            </a:r>
            <a:r>
              <a:rPr lang="lv-LV" sz="3000" b="1" dirty="0" smtClean="0"/>
              <a:t>liesmām</a:t>
            </a:r>
            <a:r>
              <a:rPr lang="lv-LV" sz="3000" dirty="0" smtClean="0"/>
              <a:t>, darīdams viņus par gluži </a:t>
            </a:r>
            <a:r>
              <a:rPr lang="lv-LV" sz="3000" b="1" dirty="0" smtClean="0"/>
              <a:t>citiem cilvēkiem</a:t>
            </a:r>
            <a:r>
              <a:rPr lang="lv-LV" sz="3000" dirty="0" smtClean="0"/>
              <a:t>, kuriem </a:t>
            </a:r>
            <a:r>
              <a:rPr lang="lv-LV" sz="3000" b="1" dirty="0" smtClean="0"/>
              <a:t>Dievs ir mīļš </a:t>
            </a:r>
            <a:r>
              <a:rPr lang="lv-LV" sz="3000" dirty="0" smtClean="0"/>
              <a:t>un kuri </a:t>
            </a:r>
            <a:r>
              <a:rPr lang="lv-LV" sz="3000" b="1" dirty="0" smtClean="0"/>
              <a:t>labprāt</a:t>
            </a:r>
            <a:r>
              <a:rPr lang="lv-LV" sz="3000" dirty="0" smtClean="0"/>
              <a:t> dara to, ko </a:t>
            </a:r>
            <a:r>
              <a:rPr lang="lv-LV" sz="3000" b="1" dirty="0" smtClean="0"/>
              <a:t>Viņš grib</a:t>
            </a:r>
            <a:r>
              <a:rPr lang="lv-LV" sz="3000" dirty="0" smtClean="0"/>
              <a:t>, kam ir pavisam </a:t>
            </a:r>
            <a:r>
              <a:rPr lang="lv-LV" sz="3000" b="1" dirty="0" smtClean="0"/>
              <a:t>citāds prāts</a:t>
            </a:r>
            <a:r>
              <a:rPr lang="lv-LV" sz="3000" dirty="0" smtClean="0"/>
              <a:t>, </a:t>
            </a:r>
            <a:r>
              <a:rPr lang="lv-LV" sz="3000" b="1" dirty="0" smtClean="0"/>
              <a:t>domas</a:t>
            </a:r>
            <a:r>
              <a:rPr lang="lv-LV" sz="3000" dirty="0" smtClean="0"/>
              <a:t> un </a:t>
            </a:r>
            <a:r>
              <a:rPr lang="lv-LV" sz="3000" b="1" dirty="0" smtClean="0"/>
              <a:t>jūtas</a:t>
            </a:r>
            <a:r>
              <a:rPr lang="lv-LV" sz="3000" dirty="0" smtClean="0"/>
              <a:t> nekā iepriekš.</a:t>
            </a:r>
          </a:p>
        </p:txBody>
      </p:sp>
      <p:sp>
        <p:nvSpPr>
          <p:cNvPr id="6" name="Rectangle 2"/>
          <p:cNvSpPr txBox="1">
            <a:spLocks noChangeArrowheads="1"/>
          </p:cNvSpPr>
          <p:nvPr/>
        </p:nvSpPr>
        <p:spPr>
          <a:xfrm>
            <a:off x="179388" y="53975"/>
            <a:ext cx="8175625" cy="87471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000" b="1" kern="0" dirty="0" smtClean="0">
                <a:latin typeface="+mj-lt"/>
                <a:ea typeface="+mj-ea"/>
                <a:cs typeface="+mj-cs"/>
              </a:rPr>
              <a:t>2</a:t>
            </a:r>
            <a:r>
              <a:rPr kumimoji="0" lang="lv-LV" sz="4000" b="1" i="0" u="none" strike="noStrike" kern="0" cap="none" spc="0" normalizeH="0" baseline="0" noProof="0" dirty="0" smtClean="0">
                <a:ln>
                  <a:noFill/>
                </a:ln>
                <a:solidFill>
                  <a:schemeClr val="tx1"/>
                </a:solidFill>
                <a:effectLst/>
                <a:uLnTx/>
                <a:uFillTx/>
                <a:latin typeface="+mj-lt"/>
                <a:ea typeface="+mj-ea"/>
                <a:cs typeface="+mj-cs"/>
              </a:rPr>
              <a:t>. Garīgā bauslība</a:t>
            </a:r>
          </a:p>
        </p:txBody>
      </p:sp>
      <p:pic>
        <p:nvPicPr>
          <p:cNvPr id="11" name="Picture 6" descr="http://t0.gstatic.com/images?q=tbn:ANd9GcTGSB_AeNrjgRGgVtmvTSfCbz3cdGlme_4DmiBnKSnScdUnvud_aw"/>
          <p:cNvPicPr>
            <a:picLocks noChangeAspect="1" noChangeArrowheads="1"/>
          </p:cNvPicPr>
          <p:nvPr/>
        </p:nvPicPr>
        <p:blipFill>
          <a:blip r:embed="rId2" cstate="print"/>
          <a:srcRect/>
          <a:stretch>
            <a:fillRect/>
          </a:stretch>
        </p:blipFill>
        <p:spPr bwMode="auto">
          <a:xfrm>
            <a:off x="6516216" y="1196752"/>
            <a:ext cx="2627784" cy="45044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548680"/>
          </a:xfrm>
        </p:spPr>
        <p:txBody>
          <a:bodyPr/>
          <a:lstStyle/>
          <a:p>
            <a:pPr algn="just" eaLnBrk="1" hangingPunct="1">
              <a:lnSpc>
                <a:spcPct val="80000"/>
              </a:lnSpc>
              <a:buFontTx/>
              <a:buNone/>
            </a:pPr>
            <a:r>
              <a:rPr lang="lv-LV" sz="2800" i="1" dirty="0" smtClean="0"/>
              <a:t>   2.Kor.3: 5 </a:t>
            </a:r>
            <a:r>
              <a:rPr lang="lv-LV" sz="2800" i="1" dirty="0" smtClean="0"/>
              <a:t>Ne ka mēs paši no sevis būtu spējīgi ko labu domāt; bet, ja esam spējīgi, tad tas ir no Dieva</a:t>
            </a:r>
            <a:r>
              <a:rPr lang="lv-LV" sz="2800" i="1" dirty="0" smtClean="0"/>
              <a:t>, 6 </a:t>
            </a:r>
            <a:r>
              <a:rPr lang="lv-LV" sz="2800" i="1" dirty="0" smtClean="0"/>
              <a:t>kas mūs darījis spējīgus kalpot jaunajai derībai: ne </a:t>
            </a:r>
            <a:r>
              <a:rPr lang="lv-LV" sz="2800" b="1" i="1" dirty="0" smtClean="0"/>
              <a:t>burtam</a:t>
            </a:r>
            <a:r>
              <a:rPr lang="lv-LV" sz="2800" i="1" dirty="0" smtClean="0"/>
              <a:t>, bet </a:t>
            </a:r>
            <a:r>
              <a:rPr lang="lv-LV" sz="2800" b="1" i="1" dirty="0" smtClean="0"/>
              <a:t>garam</a:t>
            </a:r>
            <a:r>
              <a:rPr lang="lv-LV" sz="2800" i="1" dirty="0" smtClean="0"/>
              <a:t>; jo </a:t>
            </a:r>
            <a:r>
              <a:rPr lang="lv-LV" sz="2800" b="1" i="1" dirty="0" smtClean="0"/>
              <a:t>burts nokauj</a:t>
            </a:r>
            <a:r>
              <a:rPr lang="lv-LV" sz="2800" i="1" dirty="0" smtClean="0"/>
              <a:t>, bet </a:t>
            </a:r>
            <a:r>
              <a:rPr lang="lv-LV" sz="2800" b="1" i="1" dirty="0" smtClean="0"/>
              <a:t>Gars dara dzīvu</a:t>
            </a:r>
            <a:r>
              <a:rPr lang="lv-LV" sz="2800" i="1" dirty="0" smtClean="0"/>
              <a:t>.</a:t>
            </a:r>
            <a:endParaRPr lang="lv-LV" sz="2800" i="1" dirty="0" smtClean="0"/>
          </a:p>
        </p:txBody>
      </p:sp>
      <p:sp>
        <p:nvSpPr>
          <p:cNvPr id="7" name="Rectangle 6"/>
          <p:cNvSpPr>
            <a:spLocks noChangeArrowheads="1"/>
          </p:cNvSpPr>
          <p:nvPr/>
        </p:nvSpPr>
        <p:spPr bwMode="auto">
          <a:xfrm>
            <a:off x="0" y="1340768"/>
            <a:ext cx="9144000" cy="3323987"/>
          </a:xfrm>
          <a:prstGeom prst="rect">
            <a:avLst/>
          </a:prstGeom>
          <a:noFill/>
          <a:ln w="9525">
            <a:noFill/>
            <a:miter lim="800000"/>
            <a:headEnd/>
            <a:tailEnd/>
          </a:ln>
        </p:spPr>
        <p:txBody>
          <a:bodyPr wrap="square">
            <a:spAutoFit/>
          </a:bodyPr>
          <a:lstStyle/>
          <a:p>
            <a:pPr>
              <a:buFontTx/>
              <a:buChar char="•"/>
            </a:pPr>
            <a:r>
              <a:rPr lang="lv-LV" sz="3000" b="1" dirty="0" smtClean="0"/>
              <a:t>Svētais Gars </a:t>
            </a:r>
            <a:r>
              <a:rPr lang="lv-LV" sz="3000" dirty="0" smtClean="0"/>
              <a:t>nāk un grib mūs </a:t>
            </a:r>
            <a:r>
              <a:rPr lang="lv-LV" sz="3000" b="1" dirty="0" smtClean="0"/>
              <a:t>darīt brīvus no grēkiem </a:t>
            </a:r>
            <a:r>
              <a:rPr lang="lv-LV" sz="3000" dirty="0" smtClean="0"/>
              <a:t>un </a:t>
            </a:r>
            <a:r>
              <a:rPr lang="lv-LV" sz="3000" b="1" dirty="0" smtClean="0"/>
              <a:t>raksta bauslību mūsu sirdīs</a:t>
            </a:r>
            <a:r>
              <a:rPr lang="lv-LV" sz="3000" dirty="0" smtClean="0"/>
              <a:t>, un dara </a:t>
            </a:r>
            <a:r>
              <a:rPr lang="lv-LV" sz="3000" b="1" dirty="0" smtClean="0"/>
              <a:t>sirdis</a:t>
            </a:r>
            <a:r>
              <a:rPr lang="lv-LV" sz="3000" dirty="0" smtClean="0"/>
              <a:t> un </a:t>
            </a:r>
            <a:r>
              <a:rPr lang="lv-LV" sz="3000" b="1" dirty="0" smtClean="0"/>
              <a:t>prātus dedzīgus</a:t>
            </a:r>
            <a:r>
              <a:rPr lang="lv-LV" sz="3000" dirty="0" smtClean="0"/>
              <a:t>, tā ka cilvēks </a:t>
            </a:r>
            <a:r>
              <a:rPr lang="lv-LV" sz="3000" b="1" dirty="0" smtClean="0"/>
              <a:t>iemanto</a:t>
            </a:r>
            <a:r>
              <a:rPr lang="lv-LV" sz="3000" dirty="0" smtClean="0"/>
              <a:t> </a:t>
            </a:r>
            <a:r>
              <a:rPr lang="lv-LV" sz="3000" b="1" dirty="0" smtClean="0"/>
              <a:t>prieku</a:t>
            </a:r>
            <a:r>
              <a:rPr lang="lv-LV" sz="3000" dirty="0" smtClean="0"/>
              <a:t> par </a:t>
            </a:r>
            <a:r>
              <a:rPr lang="lv-LV" sz="3000" b="1" dirty="0" smtClean="0"/>
              <a:t>Dievu</a:t>
            </a:r>
            <a:r>
              <a:rPr lang="lv-LV" sz="3000" dirty="0" smtClean="0"/>
              <a:t> un </a:t>
            </a:r>
            <a:r>
              <a:rPr lang="lv-LV" sz="3000" b="1" dirty="0" smtClean="0"/>
              <a:t>mīlestību pret Viņu</a:t>
            </a:r>
            <a:r>
              <a:rPr lang="lv-LV" sz="3000" dirty="0" smtClean="0"/>
              <a:t>.</a:t>
            </a:r>
          </a:p>
          <a:p>
            <a:pPr>
              <a:buFontTx/>
              <a:buChar char="•"/>
            </a:pPr>
            <a:r>
              <a:rPr lang="lv-LV" sz="3000" b="1" dirty="0" smtClean="0"/>
              <a:t>Kristus mācekļi </a:t>
            </a:r>
            <a:r>
              <a:rPr lang="lv-LV" sz="3000" dirty="0" smtClean="0"/>
              <a:t>sludina </a:t>
            </a:r>
            <a:r>
              <a:rPr lang="lv-LV" sz="3000" b="1" dirty="0" smtClean="0"/>
              <a:t>Dieva vārdu</a:t>
            </a:r>
            <a:r>
              <a:rPr lang="lv-LV" sz="3000" dirty="0" smtClean="0"/>
              <a:t>, bet tikai </a:t>
            </a:r>
            <a:r>
              <a:rPr lang="lv-LV" sz="3000" b="1" dirty="0" err="1" smtClean="0"/>
              <a:t>Sv.Gars</a:t>
            </a:r>
            <a:r>
              <a:rPr lang="lv-LV" sz="3000" dirty="0" smtClean="0"/>
              <a:t> var </a:t>
            </a:r>
            <a:r>
              <a:rPr lang="lv-LV" sz="3000" b="1" dirty="0" smtClean="0"/>
              <a:t>radīt sirdī ticību</a:t>
            </a:r>
            <a:r>
              <a:rPr lang="lv-LV" sz="3000" dirty="0" smtClean="0"/>
              <a:t>, kas </a:t>
            </a:r>
            <a:r>
              <a:rPr lang="lv-LV" sz="3000" b="1" dirty="0" smtClean="0"/>
              <a:t>maina attieksmi! </a:t>
            </a:r>
            <a:r>
              <a:rPr lang="lv-LV" sz="3000" dirty="0" smtClean="0"/>
              <a:t>pret Dievu un arī Viņa baušļiem.</a:t>
            </a:r>
            <a:endParaRPr lang="lv-LV" sz="3000" dirty="0"/>
          </a:p>
        </p:txBody>
      </p:sp>
      <p:pic>
        <p:nvPicPr>
          <p:cNvPr id="5"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756892" y="2492896"/>
            <a:ext cx="1387108" cy="1244212"/>
          </a:xfrm>
          <a:prstGeom prst="rect">
            <a:avLst/>
          </a:prstGeom>
          <a:noFill/>
          <a:ln w="9525">
            <a:noFill/>
            <a:miter lim="800000"/>
            <a:headEnd/>
            <a:tailEnd/>
          </a:ln>
        </p:spPr>
      </p:pic>
      <p:pic>
        <p:nvPicPr>
          <p:cNvPr id="8" name="Picture 2" descr="Saist&amp;imacr;ts att&amp;emacr;ls"/>
          <p:cNvPicPr>
            <a:picLocks noChangeAspect="1" noChangeArrowheads="1"/>
          </p:cNvPicPr>
          <p:nvPr/>
        </p:nvPicPr>
        <p:blipFill>
          <a:blip r:embed="rId3" cstate="print"/>
          <a:srcRect/>
          <a:stretch>
            <a:fillRect/>
          </a:stretch>
        </p:blipFill>
        <p:spPr bwMode="auto">
          <a:xfrm>
            <a:off x="1" y="4005064"/>
            <a:ext cx="9144000" cy="28529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5803</TotalTime>
  <Words>1249</Words>
  <Application>Microsoft Office PowerPoint</Application>
  <PresentationFormat>On-screen Show (4:3)</PresentationFormat>
  <Paragraphs>50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Ap.d.2 Vasarsvētki</vt:lpstr>
      <vt:lpstr>Ap.d.2 Vasarsvētki</vt:lpstr>
      <vt:lpstr>Slide 3</vt:lpstr>
      <vt:lpstr>Slide 4</vt:lpstr>
      <vt:lpstr>Slide 5</vt:lpstr>
      <vt:lpstr>Slide 6</vt:lpstr>
      <vt:lpstr>Slide 7</vt:lpstr>
      <vt:lpstr>Slide 8</vt:lpstr>
      <vt:lpstr>Slide 9</vt:lpstr>
      <vt:lpstr>Slide 10</vt:lpstr>
      <vt:lpstr>Slide 11</vt:lpstr>
      <vt:lpstr>Slide 12</vt:lpstr>
      <vt:lpstr>Svētais Gars - Svētdarītājs</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93</cp:revision>
  <dcterms:created xsi:type="dcterms:W3CDTF">2010-10-07T14:46:11Z</dcterms:created>
  <dcterms:modified xsi:type="dcterms:W3CDTF">2021-05-20T10:27:38Z</dcterms:modified>
</cp:coreProperties>
</file>