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82" r:id="rId2"/>
    <p:sldId id="281" r:id="rId3"/>
    <p:sldId id="261" r:id="rId4"/>
    <p:sldId id="299" r:id="rId5"/>
    <p:sldId id="291" r:id="rId6"/>
    <p:sldId id="293" r:id="rId7"/>
    <p:sldId id="292" r:id="rId8"/>
    <p:sldId id="301" r:id="rId9"/>
    <p:sldId id="294" r:id="rId10"/>
    <p:sldId id="295" r:id="rId11"/>
    <p:sldId id="297" r:id="rId12"/>
    <p:sldId id="298" r:id="rId13"/>
    <p:sldId id="300" r:id="rId14"/>
    <p:sldId id="302" r:id="rId15"/>
    <p:sldId id="303" r:id="rId16"/>
    <p:sldId id="304" r:id="rId17"/>
    <p:sldId id="279" r:id="rId18"/>
    <p:sldId id="272" r:id="rId19"/>
  </p:sldIdLst>
  <p:sldSz cx="9144000" cy="6858000" type="screen4x3"/>
  <p:notesSz cx="6858000" cy="9144000"/>
  <p:defaultTextStyle>
    <a:defPPr>
      <a:defRPr lang="lv-LV"/>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316" autoAdjust="0"/>
    <p:restoredTop sz="94660"/>
  </p:normalViewPr>
  <p:slideViewPr>
    <p:cSldViewPr>
      <p:cViewPr varScale="1">
        <p:scale>
          <a:sx n="73" d="100"/>
          <a:sy n="73" d="100"/>
        </p:scale>
        <p:origin x="-882"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pPr>
              <a:defRPr/>
            </a:pPr>
            <a:fld id="{ECDC26DD-C187-4E6A-B988-20D92C4D1750}" type="datetimeFigureOut">
              <a:rPr lang="en-US"/>
              <a:pPr>
                <a:defRPr/>
              </a:pPr>
              <a:t>7/25/2023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pPr>
              <a:defRPr/>
            </a:pPr>
            <a:fld id="{631F201E-6BD5-4837-B3EB-063C0C1F4A8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D516178-2B57-4236-9A8F-ED3464101797}"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01C143A-1F81-4EFA-9C81-050B9976393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8124493-C0A7-4E74-9B82-DFD8CAE82A93}"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3B0B787-91DB-423A-8682-BC0B24991CD4}"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61CDAD7-D183-4D87-86F7-A1BA4B0D34E0}"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B998FC5-733A-480A-87BC-0AA7E50201A8}"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6B2C54C1-8CE8-4145-A08C-C8FCE9A3F2BF}"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4C354E8E-E179-489D-9E5C-E0BAAE4D8579}"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C1CCECA0-BB3B-4315-996E-5F85FDF64C90}"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0E727585-25E1-4ABB-9DFE-D1D7166BE206}"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72254E25-408C-4591-A8BC-36F8306BCE04}"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A689192D-ED7A-4E84-BD05-570B0B6174CA}"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0" y="197197"/>
            <a:ext cx="9146283" cy="1071563"/>
          </a:xfrm>
        </p:spPr>
        <p:txBody>
          <a:bodyPr/>
          <a:lstStyle/>
          <a:p>
            <a:pPr eaLnBrk="1" hangingPunct="1"/>
            <a:r>
              <a:rPr lang="lv-LV" sz="3600" b="1" dirty="0" smtClean="0"/>
              <a:t>Mk.10:35-45 Godības un Krusta teoloģija</a:t>
            </a:r>
          </a:p>
        </p:txBody>
      </p:sp>
      <p:pic>
        <p:nvPicPr>
          <p:cNvPr id="2051" name="Picture 3" descr="DOVE019"/>
          <p:cNvPicPr>
            <a:picLocks noChangeAspect="1" noChangeArrowheads="1"/>
          </p:cNvPicPr>
          <p:nvPr/>
        </p:nvPicPr>
        <p:blipFill>
          <a:blip r:embed="rId2" cstate="print"/>
          <a:srcRect/>
          <a:stretch>
            <a:fillRect/>
          </a:stretch>
        </p:blipFill>
        <p:spPr bwMode="auto">
          <a:xfrm>
            <a:off x="71439" y="44624"/>
            <a:ext cx="396106" cy="564386"/>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400050"/>
          </a:xfrm>
          <a:prstGeom prst="rect">
            <a:avLst/>
          </a:prstGeom>
          <a:noFill/>
          <a:ln w="9525">
            <a:noFill/>
            <a:miter lim="800000"/>
            <a:headEnd/>
            <a:tailEnd/>
          </a:ln>
        </p:spPr>
        <p:txBody>
          <a:bodyPr>
            <a:spAutoFit/>
          </a:bodyPr>
          <a:lstStyle/>
          <a:p>
            <a:pPr>
              <a:spcBef>
                <a:spcPct val="50000"/>
              </a:spcBef>
            </a:pPr>
            <a:r>
              <a:rPr lang="lv-LV" sz="2000" dirty="0" smtClean="0"/>
              <a:t>30.jūl.2023.</a:t>
            </a:r>
            <a:endParaRPr lang="lv-LV" sz="2000" dirty="0"/>
          </a:p>
        </p:txBody>
      </p:sp>
      <p:sp>
        <p:nvSpPr>
          <p:cNvPr id="2053" name="Rectangle 3"/>
          <p:cNvSpPr>
            <a:spLocks noChangeArrowheads="1"/>
          </p:cNvSpPr>
          <p:nvPr/>
        </p:nvSpPr>
        <p:spPr bwMode="auto">
          <a:xfrm>
            <a:off x="5580063" y="943893"/>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dirty="0">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328B4902-B259-483A-8801-C571B4DB4A40}" type="slidenum">
              <a:rPr lang="lv-LV" smtClean="0">
                <a:latin typeface="Arial" pitchFamily="34" charset="0"/>
              </a:rPr>
              <a:pPr/>
              <a:t>1</a:t>
            </a:fld>
            <a:endParaRPr lang="lv-LV" smtClean="0">
              <a:latin typeface="Arial" pitchFamily="34" charset="0"/>
            </a:endParaRPr>
          </a:p>
        </p:txBody>
      </p:sp>
      <p:pic>
        <p:nvPicPr>
          <p:cNvPr id="2056" name="Picture 8" descr="http://1.bp.blogspot.com/-JmIbIBMuZRM/TeRoZPD2_CI/AAAAAAAAAQQ/1yGScGUftuM/s1600/Jesus+calling+His+disciples.jpg"/>
          <p:cNvPicPr>
            <a:picLocks noChangeAspect="1" noChangeArrowheads="1"/>
          </p:cNvPicPr>
          <p:nvPr/>
        </p:nvPicPr>
        <p:blipFill>
          <a:blip r:embed="rId3" cstate="print"/>
          <a:srcRect/>
          <a:stretch>
            <a:fillRect/>
          </a:stretch>
        </p:blipFill>
        <p:spPr bwMode="auto">
          <a:xfrm>
            <a:off x="214282" y="1214422"/>
            <a:ext cx="8643998" cy="555702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Slide Number Placeholder 3"/>
          <p:cNvSpPr>
            <a:spLocks noGrp="1"/>
          </p:cNvSpPr>
          <p:nvPr>
            <p:ph type="sldNum" sz="quarter" idx="12"/>
          </p:nvPr>
        </p:nvSpPr>
        <p:spPr>
          <a:noFill/>
        </p:spPr>
        <p:txBody>
          <a:bodyPr/>
          <a:lstStyle/>
          <a:p>
            <a:fld id="{ADDFB500-0BB9-4EAB-A5A4-5388D20FB38E}" type="slidenum">
              <a:rPr lang="lv-LV" smtClean="0"/>
              <a:pPr/>
              <a:t>10</a:t>
            </a:fld>
            <a:endParaRPr lang="lv-LV" smtClean="0"/>
          </a:p>
        </p:txBody>
      </p:sp>
      <p:sp>
        <p:nvSpPr>
          <p:cNvPr id="7" name="Title 1"/>
          <p:cNvSpPr txBox="1">
            <a:spLocks/>
          </p:cNvSpPr>
          <p:nvPr/>
        </p:nvSpPr>
        <p:spPr>
          <a:xfrm>
            <a:off x="0" y="2996952"/>
            <a:ext cx="4716016" cy="11430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lv-LV" sz="4000" b="1" kern="0" dirty="0" smtClean="0">
                <a:solidFill>
                  <a:schemeClr val="tx2"/>
                </a:solidFill>
                <a:latin typeface="+mj-lt"/>
                <a:ea typeface="+mj-ea"/>
                <a:cs typeface="+mj-cs"/>
              </a:rPr>
              <a:t>Godības teoloģija</a:t>
            </a:r>
            <a:endParaRPr kumimoji="0" lang="lv-LV" sz="4000" b="1" i="0" u="none" strike="noStrike" kern="0" cap="none" spc="0" normalizeH="0" baseline="0" noProof="0" dirty="0">
              <a:ln>
                <a:noFill/>
              </a:ln>
              <a:solidFill>
                <a:schemeClr val="tx2"/>
              </a:solidFill>
              <a:effectLst/>
              <a:uLnTx/>
              <a:uFillTx/>
              <a:latin typeface="+mj-lt"/>
              <a:ea typeface="+mj-ea"/>
              <a:cs typeface="+mj-cs"/>
            </a:endParaRPr>
          </a:p>
        </p:txBody>
      </p:sp>
      <p:sp>
        <p:nvSpPr>
          <p:cNvPr id="8" name="Title 1"/>
          <p:cNvSpPr txBox="1">
            <a:spLocks/>
          </p:cNvSpPr>
          <p:nvPr/>
        </p:nvSpPr>
        <p:spPr>
          <a:xfrm>
            <a:off x="4679504" y="3006080"/>
            <a:ext cx="4464496" cy="11430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lv-LV" sz="4400" b="1" kern="0" dirty="0" smtClean="0">
                <a:solidFill>
                  <a:schemeClr val="tx2"/>
                </a:solidFill>
                <a:latin typeface="+mj-lt"/>
                <a:ea typeface="+mj-ea"/>
                <a:cs typeface="+mj-cs"/>
              </a:rPr>
              <a:t>Krusta teoloģija</a:t>
            </a:r>
            <a:endParaRPr kumimoji="0" lang="lv-LV" sz="4400" b="1" i="0" u="none" strike="noStrike" kern="0" cap="none" spc="0" normalizeH="0" baseline="0" noProof="0" dirty="0">
              <a:ln>
                <a:noFill/>
              </a:ln>
              <a:solidFill>
                <a:schemeClr val="tx2"/>
              </a:solidFill>
              <a:effectLst/>
              <a:uLnTx/>
              <a:uFillTx/>
              <a:latin typeface="+mj-lt"/>
              <a:ea typeface="+mj-ea"/>
              <a:cs typeface="+mj-cs"/>
            </a:endParaRPr>
          </a:p>
        </p:txBody>
      </p:sp>
      <p:pic>
        <p:nvPicPr>
          <p:cNvPr id="1027" name="Picture 3"/>
          <p:cNvPicPr>
            <a:picLocks noChangeAspect="1" noChangeArrowheads="1"/>
          </p:cNvPicPr>
          <p:nvPr/>
        </p:nvPicPr>
        <p:blipFill>
          <a:blip r:embed="rId2" cstate="print"/>
          <a:srcRect/>
          <a:stretch>
            <a:fillRect/>
          </a:stretch>
        </p:blipFill>
        <p:spPr bwMode="auto">
          <a:xfrm>
            <a:off x="1547664" y="1008112"/>
            <a:ext cx="1763687" cy="2204828"/>
          </a:xfrm>
          <a:prstGeom prst="ellipse">
            <a:avLst/>
          </a:prstGeom>
          <a:ln>
            <a:noFill/>
          </a:ln>
          <a:effectLst>
            <a:softEdge rad="112500"/>
          </a:effectLst>
        </p:spPr>
      </p:pic>
      <p:pic>
        <p:nvPicPr>
          <p:cNvPr id="11" name="Picture 4" descr="BIBLE016"/>
          <p:cNvPicPr>
            <a:picLocks noChangeAspect="1" noChangeArrowheads="1"/>
          </p:cNvPicPr>
          <p:nvPr/>
        </p:nvPicPr>
        <p:blipFill>
          <a:blip r:embed="rId3" cstate="print"/>
          <a:srcRect/>
          <a:stretch>
            <a:fillRect/>
          </a:stretch>
        </p:blipFill>
        <p:spPr bwMode="auto">
          <a:xfrm>
            <a:off x="5796136" y="1118310"/>
            <a:ext cx="2304256" cy="1950650"/>
          </a:xfrm>
          <a:prstGeom prst="rect">
            <a:avLst/>
          </a:prstGeom>
          <a:noFill/>
          <a:ln w="9525">
            <a:noFill/>
            <a:miter lim="800000"/>
            <a:headEnd/>
            <a:tailEnd/>
          </a:ln>
        </p:spPr>
      </p:pic>
      <p:sp>
        <p:nvSpPr>
          <p:cNvPr id="13" name="Rounded Rectangle 12"/>
          <p:cNvSpPr/>
          <p:nvPr/>
        </p:nvSpPr>
        <p:spPr>
          <a:xfrm>
            <a:off x="4788024" y="3789040"/>
            <a:ext cx="4248472" cy="24482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400" dirty="0" smtClean="0">
                <a:solidFill>
                  <a:schemeClr val="tx1"/>
                </a:solidFill>
              </a:rPr>
              <a:t>Ņem savu krustu un seko Man (Mk.8:34)</a:t>
            </a:r>
          </a:p>
        </p:txBody>
      </p:sp>
      <p:sp>
        <p:nvSpPr>
          <p:cNvPr id="12" name="Rectangle 2"/>
          <p:cNvSpPr txBox="1">
            <a:spLocks noChangeArrowheads="1"/>
          </p:cNvSpPr>
          <p:nvPr/>
        </p:nvSpPr>
        <p:spPr>
          <a:xfrm>
            <a:off x="179388" y="0"/>
            <a:ext cx="8964612" cy="1071563"/>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lv-LV" sz="6000" b="1" kern="0" dirty="0" err="1" smtClean="0">
                <a:solidFill>
                  <a:schemeClr val="tx2"/>
                </a:solidFill>
                <a:latin typeface="+mj-lt"/>
                <a:ea typeface="+mj-ea"/>
                <a:cs typeface="+mj-cs"/>
              </a:rPr>
              <a:t>Pamatcitāts</a:t>
            </a:r>
            <a:r>
              <a:rPr kumimoji="0" lang="lv-LV" sz="6000" b="1" i="0" u="none" strike="noStrike" kern="0" cap="none" spc="0" normalizeH="0" baseline="0" noProof="0" dirty="0" smtClean="0">
                <a:ln>
                  <a:noFill/>
                </a:ln>
                <a:solidFill>
                  <a:schemeClr val="tx2"/>
                </a:solidFill>
                <a:effectLst/>
                <a:uLnTx/>
                <a:uFillTx/>
                <a:latin typeface="+mj-lt"/>
                <a:ea typeface="+mj-ea"/>
                <a:cs typeface="+mj-cs"/>
              </a:rPr>
              <a:t>:</a:t>
            </a:r>
          </a:p>
        </p:txBody>
      </p:sp>
      <p:sp>
        <p:nvSpPr>
          <p:cNvPr id="10" name="Rounded Rectangle 9"/>
          <p:cNvSpPr/>
          <p:nvPr/>
        </p:nvSpPr>
        <p:spPr>
          <a:xfrm>
            <a:off x="323528" y="3789040"/>
            <a:ext cx="4032448" cy="23762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dirty="0" smtClean="0">
                <a:solidFill>
                  <a:schemeClr val="tx1"/>
                </a:solidFill>
              </a:rPr>
              <a:t>Dievs palīdz tiem, kas paši sevi palīdz</a:t>
            </a:r>
            <a:endParaRPr lang="en-US" sz="4000" dirty="0">
              <a:solidFill>
                <a:schemeClr val="tx1"/>
              </a:solidFill>
            </a:endParaRPr>
          </a:p>
        </p:txBody>
      </p:sp>
      <p:sp>
        <p:nvSpPr>
          <p:cNvPr id="14" name="TextBox 13"/>
          <p:cNvSpPr txBox="1"/>
          <p:nvPr/>
        </p:nvSpPr>
        <p:spPr>
          <a:xfrm>
            <a:off x="611560" y="6237312"/>
            <a:ext cx="3600400" cy="523220"/>
          </a:xfrm>
          <a:prstGeom prst="rect">
            <a:avLst/>
          </a:prstGeom>
          <a:noFill/>
        </p:spPr>
        <p:txBody>
          <a:bodyPr wrap="square" rtlCol="0">
            <a:spAutoFit/>
          </a:bodyPr>
          <a:lstStyle/>
          <a:p>
            <a:r>
              <a:rPr lang="lv-LV" sz="2800" dirty="0" smtClean="0"/>
              <a:t>*</a:t>
            </a:r>
            <a:r>
              <a:rPr lang="lv-LV" sz="2800" dirty="0" smtClean="0"/>
              <a:t>Nav </a:t>
            </a:r>
            <a:r>
              <a:rPr lang="lv-LV" sz="2800" dirty="0" err="1" smtClean="0"/>
              <a:t>bibliska</a:t>
            </a:r>
            <a:r>
              <a:rPr lang="lv-LV" sz="2800" dirty="0" smtClean="0"/>
              <a:t> mācība</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7"/>
                                        </p:tgtEl>
                                        <p:attrNameLst>
                                          <p:attrName>style.visibility</p:attrName>
                                        </p:attrNameLst>
                                      </p:cBhvr>
                                      <p:to>
                                        <p:strVal val="visible"/>
                                      </p:to>
                                    </p:set>
                                    <p:animEffect transition="in" filter="fade">
                                      <p:cBhvr>
                                        <p:cTn id="11" dur="2000"/>
                                        <p:tgtEl>
                                          <p:spTgt spid="1027"/>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2000"/>
                                        <p:tgtEl>
                                          <p:spTgt spid="10"/>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2000"/>
                                        <p:tgtEl>
                                          <p:spTgt spid="14"/>
                                        </p:tgtEl>
                                      </p:cBhvr>
                                    </p:animEffect>
                                  </p:childTnLst>
                                </p:cTn>
                              </p:par>
                            </p:childTnLst>
                          </p:cTn>
                        </p:par>
                        <p:par>
                          <p:cTn id="20" fill="hold">
                            <p:stCondLst>
                              <p:cond delay="6000"/>
                            </p:stCondLst>
                            <p:childTnLst>
                              <p:par>
                                <p:cTn id="21" presetID="2" presetClass="entr" presetSubtype="4"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par>
                                <p:cTn id="25" presetID="9"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dissolve">
                                      <p:cBhvr>
                                        <p:cTn id="27" dur="500"/>
                                        <p:tgtEl>
                                          <p:spTgt spid="11"/>
                                        </p:tgtEl>
                                      </p:cBhvr>
                                    </p:animEffect>
                                  </p:childTnLst>
                                </p:cTn>
                              </p:par>
                            </p:childTnLst>
                          </p:cTn>
                        </p:par>
                        <p:par>
                          <p:cTn id="28" fill="hold">
                            <p:stCondLst>
                              <p:cond delay="650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3" grpId="0" animBg="1"/>
      <p:bldP spid="10" grpId="0" animBg="1"/>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Slide Number Placeholder 3"/>
          <p:cNvSpPr>
            <a:spLocks noGrp="1"/>
          </p:cNvSpPr>
          <p:nvPr>
            <p:ph type="sldNum" sz="quarter" idx="12"/>
          </p:nvPr>
        </p:nvSpPr>
        <p:spPr>
          <a:noFill/>
        </p:spPr>
        <p:txBody>
          <a:bodyPr/>
          <a:lstStyle/>
          <a:p>
            <a:fld id="{ADDFB500-0BB9-4EAB-A5A4-5388D20FB38E}" type="slidenum">
              <a:rPr lang="lv-LV" smtClean="0"/>
              <a:pPr/>
              <a:t>11</a:t>
            </a:fld>
            <a:endParaRPr lang="lv-LV" smtClean="0"/>
          </a:p>
        </p:txBody>
      </p:sp>
      <p:sp>
        <p:nvSpPr>
          <p:cNvPr id="7" name="Title 1"/>
          <p:cNvSpPr txBox="1">
            <a:spLocks/>
          </p:cNvSpPr>
          <p:nvPr/>
        </p:nvSpPr>
        <p:spPr>
          <a:xfrm>
            <a:off x="0" y="3438128"/>
            <a:ext cx="4716016" cy="11430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lv-LV" sz="4000" b="1" kern="0" dirty="0" smtClean="0">
                <a:solidFill>
                  <a:schemeClr val="tx2"/>
                </a:solidFill>
                <a:latin typeface="+mj-lt"/>
                <a:ea typeface="+mj-ea"/>
                <a:cs typeface="+mj-cs"/>
              </a:rPr>
              <a:t>Godības teoloģija</a:t>
            </a:r>
            <a:endParaRPr kumimoji="0" lang="lv-LV" sz="4000" b="1" i="0" u="none" strike="noStrike" kern="0" cap="none" spc="0" normalizeH="0" baseline="0" noProof="0" dirty="0">
              <a:ln>
                <a:noFill/>
              </a:ln>
              <a:solidFill>
                <a:schemeClr val="tx2"/>
              </a:solidFill>
              <a:effectLst/>
              <a:uLnTx/>
              <a:uFillTx/>
              <a:latin typeface="+mj-lt"/>
              <a:ea typeface="+mj-ea"/>
              <a:cs typeface="+mj-cs"/>
            </a:endParaRPr>
          </a:p>
        </p:txBody>
      </p:sp>
      <p:sp>
        <p:nvSpPr>
          <p:cNvPr id="8" name="Title 1"/>
          <p:cNvSpPr txBox="1">
            <a:spLocks/>
          </p:cNvSpPr>
          <p:nvPr/>
        </p:nvSpPr>
        <p:spPr>
          <a:xfrm>
            <a:off x="4679504" y="3356992"/>
            <a:ext cx="4464496" cy="11430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lv-LV" sz="4400" b="1" kern="0" dirty="0" smtClean="0">
                <a:solidFill>
                  <a:schemeClr val="tx2"/>
                </a:solidFill>
                <a:latin typeface="+mj-lt"/>
                <a:ea typeface="+mj-ea"/>
                <a:cs typeface="+mj-cs"/>
              </a:rPr>
              <a:t>Krusta teoloģija</a:t>
            </a:r>
            <a:endParaRPr kumimoji="0" lang="lv-LV" sz="4400" b="1" i="0" u="none" strike="noStrike" kern="0" cap="none" spc="0" normalizeH="0" baseline="0" noProof="0" dirty="0">
              <a:ln>
                <a:noFill/>
              </a:ln>
              <a:solidFill>
                <a:schemeClr val="tx2"/>
              </a:solidFill>
              <a:effectLst/>
              <a:uLnTx/>
              <a:uFillTx/>
              <a:latin typeface="+mj-lt"/>
              <a:ea typeface="+mj-ea"/>
              <a:cs typeface="+mj-cs"/>
            </a:endParaRPr>
          </a:p>
        </p:txBody>
      </p:sp>
      <p:sp>
        <p:nvSpPr>
          <p:cNvPr id="13" name="Rounded Rectangle 12"/>
          <p:cNvSpPr/>
          <p:nvPr/>
        </p:nvSpPr>
        <p:spPr>
          <a:xfrm>
            <a:off x="4788024" y="4149080"/>
            <a:ext cx="4248472" cy="26642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Darīt par mācekļiem pasludinot Kristus evaņģēliju, caur ko Dievs maina cilvēku dzīves</a:t>
            </a:r>
          </a:p>
        </p:txBody>
      </p:sp>
      <p:sp>
        <p:nvSpPr>
          <p:cNvPr id="12" name="Rectangle 2"/>
          <p:cNvSpPr txBox="1">
            <a:spLocks noChangeArrowheads="1"/>
          </p:cNvSpPr>
          <p:nvPr/>
        </p:nvSpPr>
        <p:spPr>
          <a:xfrm>
            <a:off x="179388" y="0"/>
            <a:ext cx="8964612" cy="1071563"/>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5400" b="1" i="0" u="none" strike="noStrike" kern="0" cap="none" spc="0" normalizeH="0" baseline="0" noProof="0" dirty="0" smtClean="0">
                <a:ln>
                  <a:noFill/>
                </a:ln>
                <a:solidFill>
                  <a:schemeClr val="tx2"/>
                </a:solidFill>
                <a:effectLst/>
                <a:uLnTx/>
                <a:uFillTx/>
                <a:latin typeface="+mj-lt"/>
                <a:ea typeface="+mj-ea"/>
                <a:cs typeface="+mj-cs"/>
              </a:rPr>
              <a:t>Evaņģelizācijas stratēģija:</a:t>
            </a:r>
          </a:p>
        </p:txBody>
      </p:sp>
      <p:sp>
        <p:nvSpPr>
          <p:cNvPr id="10" name="Rounded Rectangle 9"/>
          <p:cNvSpPr/>
          <p:nvPr/>
        </p:nvSpPr>
        <p:spPr>
          <a:xfrm>
            <a:off x="323528" y="4221088"/>
            <a:ext cx="4032448" cy="23762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dirty="0" smtClean="0">
                <a:solidFill>
                  <a:schemeClr val="tx1"/>
                </a:solidFill>
              </a:rPr>
              <a:t>Iegūt dvēseles “pārdodot” kristietības vēsti</a:t>
            </a:r>
            <a:endParaRPr lang="en-US" sz="4000" dirty="0">
              <a:solidFill>
                <a:schemeClr val="tx1"/>
              </a:solidFill>
            </a:endParaRPr>
          </a:p>
        </p:txBody>
      </p:sp>
      <p:sp>
        <p:nvSpPr>
          <p:cNvPr id="10242" name="AutoShape 2" descr="Salesman: What Is It? and How to Become One? | Ziprecruiter"/>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44" name="AutoShape 4" descr="Salesman: What Is It? and How to Become One? | Ziprecruiter"/>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245" name="Picture 5"/>
          <p:cNvPicPr>
            <a:picLocks noChangeAspect="1" noChangeArrowheads="1"/>
          </p:cNvPicPr>
          <p:nvPr/>
        </p:nvPicPr>
        <p:blipFill>
          <a:blip r:embed="rId2" cstate="print"/>
          <a:srcRect/>
          <a:stretch>
            <a:fillRect/>
          </a:stretch>
        </p:blipFill>
        <p:spPr bwMode="auto">
          <a:xfrm>
            <a:off x="611560" y="908720"/>
            <a:ext cx="3528392" cy="2569010"/>
          </a:xfrm>
          <a:prstGeom prst="rect">
            <a:avLst/>
          </a:prstGeom>
          <a:ln>
            <a:noFill/>
          </a:ln>
          <a:effectLst>
            <a:softEdge rad="112500"/>
          </a:effectLst>
        </p:spPr>
      </p:pic>
      <p:pic>
        <p:nvPicPr>
          <p:cNvPr id="10247" name="Picture 7" descr="Jesus Walks with His Disciples"/>
          <p:cNvPicPr>
            <a:picLocks noChangeAspect="1" noChangeArrowheads="1"/>
          </p:cNvPicPr>
          <p:nvPr/>
        </p:nvPicPr>
        <p:blipFill>
          <a:blip r:embed="rId3" cstate="print"/>
          <a:srcRect/>
          <a:stretch>
            <a:fillRect/>
          </a:stretch>
        </p:blipFill>
        <p:spPr bwMode="auto">
          <a:xfrm>
            <a:off x="4716016" y="764704"/>
            <a:ext cx="4212468" cy="280831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45"/>
                                        </p:tgtEl>
                                        <p:attrNameLst>
                                          <p:attrName>style.visibility</p:attrName>
                                        </p:attrNameLst>
                                      </p:cBhvr>
                                      <p:to>
                                        <p:strVal val="visible"/>
                                      </p:to>
                                    </p:set>
                                    <p:animEffect transition="in" filter="fade">
                                      <p:cBhvr>
                                        <p:cTn id="11" dur="2000"/>
                                        <p:tgtEl>
                                          <p:spTgt spid="10245"/>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2000"/>
                                        <p:tgtEl>
                                          <p:spTgt spid="13"/>
                                        </p:tgtEl>
                                      </p:cBhvr>
                                    </p:animEffect>
                                  </p:childTnLst>
                                </p:cTn>
                              </p:par>
                            </p:childTnLst>
                          </p:cTn>
                        </p:par>
                        <p:par>
                          <p:cTn id="16" fill="hold">
                            <p:stCondLst>
                              <p:cond delay="4000"/>
                            </p:stCondLst>
                            <p:childTnLst>
                              <p:par>
                                <p:cTn id="17" presetID="2" presetClass="entr" presetSubtype="4"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par>
                                <p:cTn id="21" presetID="10" presetClass="entr" presetSubtype="0" fill="hold" nodeType="withEffect">
                                  <p:stCondLst>
                                    <p:cond delay="0"/>
                                  </p:stCondLst>
                                  <p:childTnLst>
                                    <p:set>
                                      <p:cBhvr>
                                        <p:cTn id="22" dur="1" fill="hold">
                                          <p:stCondLst>
                                            <p:cond delay="0"/>
                                          </p:stCondLst>
                                        </p:cTn>
                                        <p:tgtEl>
                                          <p:spTgt spid="10247"/>
                                        </p:tgtEl>
                                        <p:attrNameLst>
                                          <p:attrName>style.visibility</p:attrName>
                                        </p:attrNameLst>
                                      </p:cBhvr>
                                      <p:to>
                                        <p:strVal val="visible"/>
                                      </p:to>
                                    </p:set>
                                    <p:animEffect transition="in" filter="fade">
                                      <p:cBhvr>
                                        <p:cTn id="23" dur="2000"/>
                                        <p:tgtEl>
                                          <p:spTgt spid="10247"/>
                                        </p:tgtEl>
                                      </p:cBhvr>
                                    </p:animEffect>
                                  </p:childTnLst>
                                </p:cTn>
                              </p:par>
                            </p:childTnLst>
                          </p:cTn>
                        </p:par>
                        <p:par>
                          <p:cTn id="24" fill="hold">
                            <p:stCondLst>
                              <p:cond delay="600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3" grpId="0" animBg="1"/>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Slide Number Placeholder 3"/>
          <p:cNvSpPr>
            <a:spLocks noGrp="1"/>
          </p:cNvSpPr>
          <p:nvPr>
            <p:ph type="sldNum" sz="quarter" idx="12"/>
          </p:nvPr>
        </p:nvSpPr>
        <p:spPr>
          <a:noFill/>
        </p:spPr>
        <p:txBody>
          <a:bodyPr/>
          <a:lstStyle/>
          <a:p>
            <a:fld id="{ADDFB500-0BB9-4EAB-A5A4-5388D20FB38E}" type="slidenum">
              <a:rPr lang="lv-LV" smtClean="0"/>
              <a:pPr/>
              <a:t>12</a:t>
            </a:fld>
            <a:endParaRPr lang="lv-LV" smtClean="0"/>
          </a:p>
        </p:txBody>
      </p:sp>
      <p:sp>
        <p:nvSpPr>
          <p:cNvPr id="7" name="Title 1"/>
          <p:cNvSpPr txBox="1">
            <a:spLocks/>
          </p:cNvSpPr>
          <p:nvPr/>
        </p:nvSpPr>
        <p:spPr>
          <a:xfrm>
            <a:off x="0" y="2753544"/>
            <a:ext cx="4716016" cy="11430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lv-LV" sz="4000" b="1" kern="0" dirty="0" smtClean="0">
                <a:solidFill>
                  <a:schemeClr val="tx2"/>
                </a:solidFill>
                <a:latin typeface="+mj-lt"/>
                <a:ea typeface="+mj-ea"/>
                <a:cs typeface="+mj-cs"/>
              </a:rPr>
              <a:t>Godības teoloģija</a:t>
            </a:r>
            <a:endParaRPr kumimoji="0" lang="lv-LV" sz="4000" b="1" i="0" u="none" strike="noStrike" kern="0" cap="none" spc="0" normalizeH="0" baseline="0" noProof="0" dirty="0">
              <a:ln>
                <a:noFill/>
              </a:ln>
              <a:solidFill>
                <a:schemeClr val="tx2"/>
              </a:solidFill>
              <a:effectLst/>
              <a:uLnTx/>
              <a:uFillTx/>
              <a:latin typeface="+mj-lt"/>
              <a:ea typeface="+mj-ea"/>
              <a:cs typeface="+mj-cs"/>
            </a:endParaRPr>
          </a:p>
        </p:txBody>
      </p:sp>
      <p:sp>
        <p:nvSpPr>
          <p:cNvPr id="8" name="Title 1"/>
          <p:cNvSpPr txBox="1">
            <a:spLocks/>
          </p:cNvSpPr>
          <p:nvPr/>
        </p:nvSpPr>
        <p:spPr>
          <a:xfrm>
            <a:off x="4679504" y="2762672"/>
            <a:ext cx="4464496" cy="11430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lv-LV" sz="4400" b="1" kern="0" dirty="0" smtClean="0">
                <a:solidFill>
                  <a:schemeClr val="tx2"/>
                </a:solidFill>
                <a:latin typeface="+mj-lt"/>
                <a:ea typeface="+mj-ea"/>
                <a:cs typeface="+mj-cs"/>
              </a:rPr>
              <a:t>Krusta teoloģija</a:t>
            </a:r>
            <a:endParaRPr kumimoji="0" lang="lv-LV" sz="4400" b="1" i="0" u="none" strike="noStrike" kern="0" cap="none" spc="0" normalizeH="0" baseline="0" noProof="0" dirty="0">
              <a:ln>
                <a:noFill/>
              </a:ln>
              <a:solidFill>
                <a:schemeClr val="tx2"/>
              </a:solidFill>
              <a:effectLst/>
              <a:uLnTx/>
              <a:uFillTx/>
              <a:latin typeface="+mj-lt"/>
              <a:ea typeface="+mj-ea"/>
              <a:cs typeface="+mj-cs"/>
            </a:endParaRPr>
          </a:p>
        </p:txBody>
      </p:sp>
      <p:pic>
        <p:nvPicPr>
          <p:cNvPr id="1027" name="Picture 3"/>
          <p:cNvPicPr>
            <a:picLocks noChangeAspect="1" noChangeArrowheads="1"/>
          </p:cNvPicPr>
          <p:nvPr/>
        </p:nvPicPr>
        <p:blipFill>
          <a:blip r:embed="rId2" cstate="print"/>
          <a:srcRect/>
          <a:stretch>
            <a:fillRect/>
          </a:stretch>
        </p:blipFill>
        <p:spPr bwMode="auto">
          <a:xfrm>
            <a:off x="1547664" y="764704"/>
            <a:ext cx="1763687" cy="2204828"/>
          </a:xfrm>
          <a:prstGeom prst="ellipse">
            <a:avLst/>
          </a:prstGeom>
          <a:ln>
            <a:noFill/>
          </a:ln>
          <a:effectLst>
            <a:softEdge rad="112500"/>
          </a:effectLst>
        </p:spPr>
      </p:pic>
      <p:pic>
        <p:nvPicPr>
          <p:cNvPr id="11" name="Picture 4" descr="BIBLE016"/>
          <p:cNvPicPr>
            <a:picLocks noChangeAspect="1" noChangeArrowheads="1"/>
          </p:cNvPicPr>
          <p:nvPr/>
        </p:nvPicPr>
        <p:blipFill>
          <a:blip r:embed="rId3" cstate="print"/>
          <a:srcRect/>
          <a:stretch>
            <a:fillRect/>
          </a:stretch>
        </p:blipFill>
        <p:spPr bwMode="auto">
          <a:xfrm>
            <a:off x="5796136" y="874902"/>
            <a:ext cx="2304256" cy="1950650"/>
          </a:xfrm>
          <a:prstGeom prst="rect">
            <a:avLst/>
          </a:prstGeom>
          <a:noFill/>
          <a:ln w="9525">
            <a:noFill/>
            <a:miter lim="800000"/>
            <a:headEnd/>
            <a:tailEnd/>
          </a:ln>
        </p:spPr>
      </p:pic>
      <p:sp>
        <p:nvSpPr>
          <p:cNvPr id="12" name="Rectangle 2"/>
          <p:cNvSpPr txBox="1">
            <a:spLocks noChangeArrowheads="1"/>
          </p:cNvSpPr>
          <p:nvPr/>
        </p:nvSpPr>
        <p:spPr>
          <a:xfrm>
            <a:off x="179388" y="0"/>
            <a:ext cx="8964612" cy="1071563"/>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5400" b="1" i="0" u="none" strike="noStrike" kern="0" cap="none" spc="0" normalizeH="0" baseline="0" noProof="0" dirty="0" smtClean="0">
                <a:ln>
                  <a:noFill/>
                </a:ln>
                <a:solidFill>
                  <a:schemeClr val="tx2"/>
                </a:solidFill>
                <a:effectLst/>
                <a:uLnTx/>
                <a:uFillTx/>
                <a:latin typeface="+mj-lt"/>
                <a:ea typeface="+mj-ea"/>
                <a:cs typeface="+mj-cs"/>
              </a:rPr>
              <a:t>Atslēgas frāzes:</a:t>
            </a:r>
          </a:p>
        </p:txBody>
      </p:sp>
      <p:sp>
        <p:nvSpPr>
          <p:cNvPr id="10" name="Rounded Rectangle 9"/>
          <p:cNvSpPr/>
          <p:nvPr/>
        </p:nvSpPr>
        <p:spPr>
          <a:xfrm>
            <a:off x="179512" y="3429000"/>
            <a:ext cx="4320480" cy="10081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dirty="0" smtClean="0">
                <a:solidFill>
                  <a:schemeClr val="tx1"/>
                </a:solidFill>
              </a:rPr>
              <a:t>Ja tu to izdarīsi Dievam... tad Dievs tev izdarīs to...</a:t>
            </a:r>
            <a:endParaRPr lang="en-US" sz="2800" dirty="0">
              <a:solidFill>
                <a:schemeClr val="tx1"/>
              </a:solidFill>
            </a:endParaRPr>
          </a:p>
        </p:txBody>
      </p:sp>
      <p:sp>
        <p:nvSpPr>
          <p:cNvPr id="14" name="Rounded Rectangle 13"/>
          <p:cNvSpPr/>
          <p:nvPr/>
        </p:nvSpPr>
        <p:spPr>
          <a:xfrm>
            <a:off x="72008" y="4581129"/>
            <a:ext cx="4644008" cy="10801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dirty="0" smtClean="0">
                <a:solidFill>
                  <a:schemeClr val="tx1"/>
                </a:solidFill>
              </a:rPr>
              <a:t>Kāpjot pa debesu valstības kāpnēm pretī godībai...</a:t>
            </a:r>
            <a:endParaRPr lang="en-US" sz="2800" dirty="0">
              <a:solidFill>
                <a:schemeClr val="tx1"/>
              </a:solidFill>
            </a:endParaRPr>
          </a:p>
        </p:txBody>
      </p:sp>
      <p:sp>
        <p:nvSpPr>
          <p:cNvPr id="15" name="Rounded Rectangle 14"/>
          <p:cNvSpPr/>
          <p:nvPr/>
        </p:nvSpPr>
        <p:spPr>
          <a:xfrm>
            <a:off x="4932040" y="3501008"/>
            <a:ext cx="4032448" cy="8640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dirty="0" smtClean="0">
                <a:solidFill>
                  <a:schemeClr val="tx1"/>
                </a:solidFill>
              </a:rPr>
              <a:t>Lūk ko Dievs ir darījis tavā labā...</a:t>
            </a:r>
            <a:endParaRPr lang="en-US" sz="2800" dirty="0">
              <a:solidFill>
                <a:schemeClr val="tx1"/>
              </a:solidFill>
            </a:endParaRPr>
          </a:p>
        </p:txBody>
      </p:sp>
      <p:sp>
        <p:nvSpPr>
          <p:cNvPr id="16" name="Rounded Rectangle 15"/>
          <p:cNvSpPr/>
          <p:nvPr/>
        </p:nvSpPr>
        <p:spPr>
          <a:xfrm>
            <a:off x="4932040" y="4437112"/>
            <a:ext cx="4032448" cy="13681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dirty="0" smtClean="0">
                <a:solidFill>
                  <a:schemeClr val="tx1"/>
                </a:solidFill>
              </a:rPr>
              <a:t>Mēs esam </a:t>
            </a:r>
            <a:r>
              <a:rPr lang="lv-LV" sz="2800" dirty="0" smtClean="0">
                <a:solidFill>
                  <a:schemeClr val="tx1"/>
                </a:solidFill>
              </a:rPr>
              <a:t>Dieva žēlastības </a:t>
            </a:r>
            <a:r>
              <a:rPr lang="lv-LV" sz="2800" dirty="0" smtClean="0">
                <a:solidFill>
                  <a:schemeClr val="tx1"/>
                </a:solidFill>
              </a:rPr>
              <a:t>dāvanu pārvaldnieki...</a:t>
            </a:r>
            <a:endParaRPr lang="en-US" sz="2800" dirty="0">
              <a:solidFill>
                <a:schemeClr val="tx1"/>
              </a:solidFill>
            </a:endParaRPr>
          </a:p>
        </p:txBody>
      </p:sp>
      <p:sp>
        <p:nvSpPr>
          <p:cNvPr id="17" name="Rounded Rectangle 16"/>
          <p:cNvSpPr/>
          <p:nvPr/>
        </p:nvSpPr>
        <p:spPr>
          <a:xfrm>
            <a:off x="4932040" y="5949280"/>
            <a:ext cx="4032448" cy="8640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dirty="0" smtClean="0">
                <a:solidFill>
                  <a:schemeClr val="tx1"/>
                </a:solidFill>
              </a:rPr>
              <a:t>Dievs vada mani cauri visām grūtībām...</a:t>
            </a:r>
            <a:endParaRPr lang="en-US" sz="2800" dirty="0">
              <a:solidFill>
                <a:schemeClr val="tx1"/>
              </a:solidFill>
            </a:endParaRPr>
          </a:p>
        </p:txBody>
      </p:sp>
      <p:sp>
        <p:nvSpPr>
          <p:cNvPr id="18" name="Rounded Rectangle 17"/>
          <p:cNvSpPr/>
          <p:nvPr/>
        </p:nvSpPr>
        <p:spPr>
          <a:xfrm>
            <a:off x="251520" y="5805264"/>
            <a:ext cx="4320480" cy="10081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dirty="0" smtClean="0">
                <a:solidFill>
                  <a:schemeClr val="tx1"/>
                </a:solidFill>
              </a:rPr>
              <a:t>Tavs debesu atalgojums tevi </a:t>
            </a:r>
            <a:r>
              <a:rPr lang="lv-LV" sz="2800" smtClean="0">
                <a:solidFill>
                  <a:schemeClr val="tx1"/>
                </a:solidFill>
              </a:rPr>
              <a:t>jau gaida...</a:t>
            </a:r>
            <a:endParaRPr lang="en-US" sz="28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7"/>
                                        </p:tgtEl>
                                        <p:attrNameLst>
                                          <p:attrName>style.visibility</p:attrName>
                                        </p:attrNameLst>
                                      </p:cBhvr>
                                      <p:to>
                                        <p:strVal val="visible"/>
                                      </p:to>
                                    </p:set>
                                    <p:animEffect transition="in" filter="fade">
                                      <p:cBhvr>
                                        <p:cTn id="11" dur="2000"/>
                                        <p:tgtEl>
                                          <p:spTgt spid="1027"/>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2000"/>
                                        <p:tgtEl>
                                          <p:spTgt spid="10"/>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2000"/>
                                        <p:tgtEl>
                                          <p:spTgt spid="14"/>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2000"/>
                                        <p:tgtEl>
                                          <p:spTgt spid="18"/>
                                        </p:tgtEl>
                                      </p:cBhvr>
                                    </p:animEffect>
                                  </p:childTnLst>
                                </p:cTn>
                              </p:par>
                            </p:childTnLst>
                          </p:cTn>
                        </p:par>
                        <p:par>
                          <p:cTn id="24" fill="hold">
                            <p:stCondLst>
                              <p:cond delay="8000"/>
                            </p:stCondLst>
                            <p:childTnLst>
                              <p:par>
                                <p:cTn id="25" presetID="2" presetClass="entr" presetSubtype="4"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1+#ppt_h/2"/>
                                          </p:val>
                                        </p:tav>
                                        <p:tav tm="100000">
                                          <p:val>
                                            <p:strVal val="#ppt_y"/>
                                          </p:val>
                                        </p:tav>
                                      </p:tavLst>
                                    </p:anim>
                                  </p:childTnLst>
                                </p:cTn>
                              </p:par>
                              <p:par>
                                <p:cTn id="29" presetID="9"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dissolve">
                                      <p:cBhvr>
                                        <p:cTn id="31" dur="500"/>
                                        <p:tgtEl>
                                          <p:spTgt spid="11"/>
                                        </p:tgtEl>
                                      </p:cBhvr>
                                    </p:animEffect>
                                  </p:childTnLst>
                                </p:cTn>
                              </p:par>
                            </p:childTnLst>
                          </p:cTn>
                        </p:par>
                        <p:par>
                          <p:cTn id="32" fill="hold">
                            <p:stCondLst>
                              <p:cond delay="8500"/>
                            </p:stCondLst>
                            <p:childTnLst>
                              <p:par>
                                <p:cTn id="33" presetID="10"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2000"/>
                                        <p:tgtEl>
                                          <p:spTgt spid="15"/>
                                        </p:tgtEl>
                                      </p:cBhvr>
                                    </p:animEffect>
                                  </p:childTnLst>
                                </p:cTn>
                              </p:par>
                            </p:childTnLst>
                          </p:cTn>
                        </p:par>
                        <p:par>
                          <p:cTn id="36" fill="hold">
                            <p:stCondLst>
                              <p:cond delay="10500"/>
                            </p:stCondLst>
                            <p:childTnLst>
                              <p:par>
                                <p:cTn id="37" presetID="10" presetClass="entr" presetSubtype="0"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2000"/>
                                        <p:tgtEl>
                                          <p:spTgt spid="16"/>
                                        </p:tgtEl>
                                      </p:cBhvr>
                                    </p:animEffect>
                                  </p:childTnLst>
                                </p:cTn>
                              </p:par>
                            </p:childTnLst>
                          </p:cTn>
                        </p:par>
                        <p:par>
                          <p:cTn id="40" fill="hold">
                            <p:stCondLst>
                              <p:cond delay="12500"/>
                            </p:stCondLst>
                            <p:childTnLst>
                              <p:par>
                                <p:cTn id="41" presetID="10" presetClass="entr" presetSubtype="0"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animBg="1"/>
      <p:bldP spid="14" grpId="0" animBg="1"/>
      <p:bldP spid="15" grpId="0" animBg="1"/>
      <p:bldP spid="16" grpId="0" animBg="1"/>
      <p:bldP spid="17" grpId="0" animBg="1"/>
      <p:bldP spid="18"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Slide Number Placeholder 3"/>
          <p:cNvSpPr>
            <a:spLocks noGrp="1"/>
          </p:cNvSpPr>
          <p:nvPr>
            <p:ph type="sldNum" sz="quarter" idx="12"/>
          </p:nvPr>
        </p:nvSpPr>
        <p:spPr>
          <a:noFill/>
        </p:spPr>
        <p:txBody>
          <a:bodyPr/>
          <a:lstStyle/>
          <a:p>
            <a:fld id="{ADDFB500-0BB9-4EAB-A5A4-5388D20FB38E}" type="slidenum">
              <a:rPr lang="lv-LV" smtClean="0"/>
              <a:pPr/>
              <a:t>13</a:t>
            </a:fld>
            <a:endParaRPr lang="lv-LV" smtClean="0"/>
          </a:p>
        </p:txBody>
      </p:sp>
      <p:sp>
        <p:nvSpPr>
          <p:cNvPr id="7" name="Title 1"/>
          <p:cNvSpPr txBox="1">
            <a:spLocks/>
          </p:cNvSpPr>
          <p:nvPr/>
        </p:nvSpPr>
        <p:spPr>
          <a:xfrm>
            <a:off x="-36512" y="3078088"/>
            <a:ext cx="4716016" cy="11430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lv-LV" sz="4000" b="1" kern="0" dirty="0" smtClean="0">
                <a:solidFill>
                  <a:schemeClr val="tx2"/>
                </a:solidFill>
                <a:latin typeface="+mj-lt"/>
                <a:ea typeface="+mj-ea"/>
                <a:cs typeface="+mj-cs"/>
              </a:rPr>
              <a:t>Godības teoloģija</a:t>
            </a:r>
            <a:endParaRPr kumimoji="0" lang="lv-LV" sz="4000" b="1" i="0" u="none" strike="noStrike" kern="0" cap="none" spc="0" normalizeH="0" baseline="0" noProof="0" dirty="0">
              <a:ln>
                <a:noFill/>
              </a:ln>
              <a:solidFill>
                <a:schemeClr val="tx2"/>
              </a:solidFill>
              <a:effectLst/>
              <a:uLnTx/>
              <a:uFillTx/>
              <a:latin typeface="+mj-lt"/>
              <a:ea typeface="+mj-ea"/>
              <a:cs typeface="+mj-cs"/>
            </a:endParaRPr>
          </a:p>
        </p:txBody>
      </p:sp>
      <p:sp>
        <p:nvSpPr>
          <p:cNvPr id="8" name="Title 1"/>
          <p:cNvSpPr txBox="1">
            <a:spLocks/>
          </p:cNvSpPr>
          <p:nvPr/>
        </p:nvSpPr>
        <p:spPr>
          <a:xfrm>
            <a:off x="4679504" y="3429000"/>
            <a:ext cx="4464496" cy="11430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lv-LV" sz="4400" b="1" kern="0" dirty="0" smtClean="0">
                <a:solidFill>
                  <a:schemeClr val="tx2"/>
                </a:solidFill>
                <a:latin typeface="+mj-lt"/>
                <a:ea typeface="+mj-ea"/>
                <a:cs typeface="+mj-cs"/>
              </a:rPr>
              <a:t>Krusta teoloģija</a:t>
            </a:r>
            <a:endParaRPr kumimoji="0" lang="lv-LV" sz="4400" b="1" i="0" u="none" strike="noStrike" kern="0" cap="none" spc="0" normalizeH="0" baseline="0" noProof="0" dirty="0">
              <a:ln>
                <a:noFill/>
              </a:ln>
              <a:solidFill>
                <a:schemeClr val="tx2"/>
              </a:solidFill>
              <a:effectLst/>
              <a:uLnTx/>
              <a:uFillTx/>
              <a:latin typeface="+mj-lt"/>
              <a:ea typeface="+mj-ea"/>
              <a:cs typeface="+mj-cs"/>
            </a:endParaRPr>
          </a:p>
        </p:txBody>
      </p:sp>
      <p:sp>
        <p:nvSpPr>
          <p:cNvPr id="9" name="Rounded Rectangle 8"/>
          <p:cNvSpPr/>
          <p:nvPr/>
        </p:nvSpPr>
        <p:spPr>
          <a:xfrm>
            <a:off x="179512" y="3789040"/>
            <a:ext cx="4032448" cy="29523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i="1" dirty="0" smtClean="0">
                <a:solidFill>
                  <a:schemeClr val="tx1"/>
                </a:solidFill>
              </a:rPr>
              <a:t>42 “</a:t>
            </a:r>
            <a:r>
              <a:rPr lang="lv-LV" sz="3200" i="1" dirty="0" smtClean="0">
                <a:solidFill>
                  <a:schemeClr val="tx1"/>
                </a:solidFill>
              </a:rPr>
              <a:t>Jūs zināt, ka tie, ko par tautu valdniekiem tur, tās apspiež, un viņu varenie ir varmācīgi pret tām. </a:t>
            </a:r>
            <a:r>
              <a:rPr lang="lv-LV" sz="3200" i="1" dirty="0" smtClean="0">
                <a:solidFill>
                  <a:schemeClr val="tx1"/>
                </a:solidFill>
              </a:rPr>
              <a:t>"</a:t>
            </a:r>
            <a:endParaRPr lang="en-US" sz="3200" dirty="0">
              <a:solidFill>
                <a:schemeClr val="tx1"/>
              </a:solidFill>
            </a:endParaRPr>
          </a:p>
        </p:txBody>
      </p:sp>
      <p:sp>
        <p:nvSpPr>
          <p:cNvPr id="13" name="Rounded Rectangle 12"/>
          <p:cNvSpPr/>
          <p:nvPr/>
        </p:nvSpPr>
        <p:spPr>
          <a:xfrm>
            <a:off x="4788024" y="4293096"/>
            <a:ext cx="4248472" cy="22768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i="1" dirty="0" smtClean="0">
                <a:solidFill>
                  <a:schemeClr val="tx1"/>
                </a:solidFill>
              </a:rPr>
              <a:t>43 Bet tā lai nav starp jums. Kas no jums grib būt liels, tas lai ir jūsu kalps.</a:t>
            </a:r>
            <a:endParaRPr lang="lv-LV" sz="3200" i="1" dirty="0" smtClean="0">
              <a:solidFill>
                <a:schemeClr val="tx1"/>
              </a:solidFill>
            </a:endParaRPr>
          </a:p>
        </p:txBody>
      </p:sp>
      <p:pic>
        <p:nvPicPr>
          <p:cNvPr id="11" name="Picture 7"/>
          <p:cNvPicPr>
            <a:picLocks noChangeAspect="1" noChangeArrowheads="1"/>
          </p:cNvPicPr>
          <p:nvPr/>
        </p:nvPicPr>
        <p:blipFill>
          <a:blip r:embed="rId2" cstate="print"/>
          <a:srcRect/>
          <a:stretch>
            <a:fillRect/>
          </a:stretch>
        </p:blipFill>
        <p:spPr bwMode="auto">
          <a:xfrm>
            <a:off x="5364088" y="0"/>
            <a:ext cx="3356984" cy="3589128"/>
          </a:xfrm>
          <a:prstGeom prst="rect">
            <a:avLst/>
          </a:prstGeom>
          <a:ln>
            <a:noFill/>
          </a:ln>
          <a:effectLst>
            <a:softEdge rad="112500"/>
          </a:effectLst>
        </p:spPr>
      </p:pic>
      <p:pic>
        <p:nvPicPr>
          <p:cNvPr id="5124" name="Picture 4" descr="Former and Future King: How Tennyson Recenters King Arthur – The English  Department at Providence College"/>
          <p:cNvPicPr>
            <a:picLocks noChangeAspect="1" noChangeArrowheads="1"/>
          </p:cNvPicPr>
          <p:nvPr/>
        </p:nvPicPr>
        <p:blipFill>
          <a:blip r:embed="rId3" cstate="print"/>
          <a:srcRect/>
          <a:stretch>
            <a:fillRect/>
          </a:stretch>
        </p:blipFill>
        <p:spPr bwMode="auto">
          <a:xfrm>
            <a:off x="1187624" y="0"/>
            <a:ext cx="2576286" cy="331236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4"/>
                                        </p:tgtEl>
                                        <p:attrNameLst>
                                          <p:attrName>style.visibility</p:attrName>
                                        </p:attrNameLst>
                                      </p:cBhvr>
                                      <p:to>
                                        <p:strVal val="visible"/>
                                      </p:to>
                                    </p:set>
                                    <p:animEffect transition="in" filter="fade">
                                      <p:cBhvr>
                                        <p:cTn id="11" dur="2000"/>
                                        <p:tgtEl>
                                          <p:spTgt spid="5124"/>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2000"/>
                                        <p:tgtEl>
                                          <p:spTgt spid="9"/>
                                        </p:tgtEl>
                                      </p:cBhvr>
                                    </p:animEffect>
                                  </p:childTnLst>
                                </p:cTn>
                              </p:par>
                            </p:childTnLst>
                          </p:cTn>
                        </p:par>
                        <p:par>
                          <p:cTn id="16" fill="hold">
                            <p:stCondLst>
                              <p:cond delay="4000"/>
                            </p:stCondLst>
                            <p:childTnLst>
                              <p:par>
                                <p:cTn id="17" presetID="2" presetClass="entr" presetSubtype="4"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par>
                                <p:cTn id="21" presetID="10" presetClass="entr" presetSubtype="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2000"/>
                                        <p:tgtEl>
                                          <p:spTgt spid="11"/>
                                        </p:tgtEl>
                                      </p:cBhvr>
                                    </p:animEffect>
                                  </p:childTnLst>
                                </p:cTn>
                              </p:par>
                            </p:childTnLst>
                          </p:cTn>
                        </p:par>
                        <p:par>
                          <p:cTn id="24" fill="hold">
                            <p:stCondLst>
                              <p:cond delay="6000"/>
                            </p:stCondLst>
                            <p:childTnLst>
                              <p:par>
                                <p:cTn id="25" presetID="10" presetClass="entr" presetSubtype="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P spid="13"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Slide Number Placeholder 3"/>
          <p:cNvSpPr>
            <a:spLocks noGrp="1"/>
          </p:cNvSpPr>
          <p:nvPr>
            <p:ph type="sldNum" sz="quarter" idx="12"/>
          </p:nvPr>
        </p:nvSpPr>
        <p:spPr>
          <a:noFill/>
        </p:spPr>
        <p:txBody>
          <a:bodyPr/>
          <a:lstStyle/>
          <a:p>
            <a:fld id="{ADDFB500-0BB9-4EAB-A5A4-5388D20FB38E}" type="slidenum">
              <a:rPr lang="lv-LV" smtClean="0"/>
              <a:pPr/>
              <a:t>14</a:t>
            </a:fld>
            <a:endParaRPr lang="lv-LV" smtClean="0"/>
          </a:p>
        </p:txBody>
      </p:sp>
      <p:sp>
        <p:nvSpPr>
          <p:cNvPr id="8" name="Title 1"/>
          <p:cNvSpPr txBox="1">
            <a:spLocks/>
          </p:cNvSpPr>
          <p:nvPr/>
        </p:nvSpPr>
        <p:spPr>
          <a:xfrm>
            <a:off x="2843808" y="0"/>
            <a:ext cx="4464496" cy="11430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lv-LV" sz="4400" b="1" kern="0" dirty="0" smtClean="0">
                <a:solidFill>
                  <a:schemeClr val="tx2"/>
                </a:solidFill>
                <a:latin typeface="+mj-lt"/>
                <a:ea typeface="+mj-ea"/>
                <a:cs typeface="+mj-cs"/>
              </a:rPr>
              <a:t>Krusta teoloģija</a:t>
            </a:r>
            <a:endParaRPr kumimoji="0" lang="lv-LV" sz="4400" b="1" i="0" u="none" strike="noStrike" kern="0" cap="none" spc="0" normalizeH="0" baseline="0" noProof="0" dirty="0">
              <a:ln>
                <a:noFill/>
              </a:ln>
              <a:solidFill>
                <a:schemeClr val="tx2"/>
              </a:solidFill>
              <a:effectLst/>
              <a:uLnTx/>
              <a:uFillTx/>
              <a:latin typeface="+mj-lt"/>
              <a:ea typeface="+mj-ea"/>
              <a:cs typeface="+mj-cs"/>
            </a:endParaRPr>
          </a:p>
        </p:txBody>
      </p:sp>
      <p:sp>
        <p:nvSpPr>
          <p:cNvPr id="12" name="Rounded Rectangle 11"/>
          <p:cNvSpPr/>
          <p:nvPr/>
        </p:nvSpPr>
        <p:spPr>
          <a:xfrm>
            <a:off x="251520" y="836712"/>
            <a:ext cx="4248472" cy="26642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i="1" dirty="0" smtClean="0">
                <a:solidFill>
                  <a:schemeClr val="tx1"/>
                </a:solidFill>
              </a:rPr>
              <a:t>39 "To </a:t>
            </a:r>
            <a:r>
              <a:rPr lang="lv-LV" sz="3200" i="1" dirty="0" smtClean="0">
                <a:solidFill>
                  <a:schemeClr val="tx1"/>
                </a:solidFill>
              </a:rPr>
              <a:t>biķeri, ko es dzeru, jūs dzersiet, un jūs kristīs tajā kristībā, kurā es tieku </a:t>
            </a:r>
            <a:r>
              <a:rPr lang="lv-LV" sz="3200" i="1" dirty="0" smtClean="0">
                <a:solidFill>
                  <a:schemeClr val="tx1"/>
                </a:solidFill>
              </a:rPr>
              <a:t>kristīts.</a:t>
            </a:r>
            <a:endParaRPr lang="lv-LV" sz="3200" i="1" dirty="0" smtClean="0">
              <a:solidFill>
                <a:schemeClr val="tx1"/>
              </a:solidFill>
            </a:endParaRPr>
          </a:p>
        </p:txBody>
      </p:sp>
      <p:sp>
        <p:nvSpPr>
          <p:cNvPr id="14" name="Rounded Rectangle 13"/>
          <p:cNvSpPr/>
          <p:nvPr/>
        </p:nvSpPr>
        <p:spPr>
          <a:xfrm>
            <a:off x="179512" y="3789040"/>
            <a:ext cx="5112568" cy="28803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lv-LV" sz="3200" dirty="0" smtClean="0">
                <a:solidFill>
                  <a:schemeClr val="tx1"/>
                </a:solidFill>
              </a:rPr>
              <a:t>Arī </a:t>
            </a:r>
            <a:r>
              <a:rPr lang="lv-LV" sz="3200" b="1" dirty="0" smtClean="0">
                <a:solidFill>
                  <a:schemeClr val="tx1"/>
                </a:solidFill>
              </a:rPr>
              <a:t>mācekļiem</a:t>
            </a:r>
            <a:r>
              <a:rPr lang="lv-LV" sz="3200" dirty="0" smtClean="0">
                <a:solidFill>
                  <a:schemeClr val="tx1"/>
                </a:solidFill>
              </a:rPr>
              <a:t> būs </a:t>
            </a:r>
            <a:r>
              <a:rPr lang="lv-LV" sz="3200" b="1" dirty="0" smtClean="0">
                <a:solidFill>
                  <a:schemeClr val="tx1"/>
                </a:solidFill>
              </a:rPr>
              <a:t>jāpiedzīvo</a:t>
            </a:r>
            <a:r>
              <a:rPr lang="lv-LV" sz="3200" dirty="0" smtClean="0">
                <a:solidFill>
                  <a:schemeClr val="tx1"/>
                </a:solidFill>
              </a:rPr>
              <a:t> Jēzus </a:t>
            </a:r>
            <a:r>
              <a:rPr lang="lv-LV" sz="3200" b="1" dirty="0" smtClean="0">
                <a:solidFill>
                  <a:schemeClr val="tx1"/>
                </a:solidFill>
              </a:rPr>
              <a:t>krusta biķeris</a:t>
            </a:r>
            <a:r>
              <a:rPr lang="lv-LV" sz="3200" dirty="0" smtClean="0">
                <a:solidFill>
                  <a:schemeClr val="tx1"/>
                </a:solidFill>
              </a:rPr>
              <a:t>, </a:t>
            </a:r>
            <a:r>
              <a:rPr lang="lv-LV" sz="3200" b="1" dirty="0" smtClean="0">
                <a:solidFill>
                  <a:schemeClr val="tx1"/>
                </a:solidFill>
              </a:rPr>
              <a:t>asins Kristība </a:t>
            </a:r>
            <a:r>
              <a:rPr lang="lv-LV" sz="3200" dirty="0" smtClean="0">
                <a:solidFill>
                  <a:schemeClr val="tx1"/>
                </a:solidFill>
              </a:rPr>
              <a:t>– arī viņus </a:t>
            </a:r>
            <a:r>
              <a:rPr lang="lv-LV" sz="3200" b="1" dirty="0" smtClean="0">
                <a:solidFill>
                  <a:schemeClr val="tx1"/>
                </a:solidFill>
              </a:rPr>
              <a:t>vajās</a:t>
            </a:r>
            <a:r>
              <a:rPr lang="lv-LV" sz="3200" dirty="0" smtClean="0">
                <a:solidFill>
                  <a:schemeClr val="tx1"/>
                </a:solidFill>
              </a:rPr>
              <a:t>, </a:t>
            </a:r>
            <a:r>
              <a:rPr lang="lv-LV" sz="3200" b="1" dirty="0" smtClean="0">
                <a:solidFill>
                  <a:schemeClr val="tx1"/>
                </a:solidFill>
              </a:rPr>
              <a:t>metīs cietumos </a:t>
            </a:r>
            <a:r>
              <a:rPr lang="lv-LV" sz="3200" dirty="0" smtClean="0">
                <a:solidFill>
                  <a:schemeClr val="tx1"/>
                </a:solidFill>
              </a:rPr>
              <a:t>un </a:t>
            </a:r>
            <a:r>
              <a:rPr lang="lv-LV" sz="3200" b="1" dirty="0" smtClean="0">
                <a:solidFill>
                  <a:schemeClr val="tx1"/>
                </a:solidFill>
              </a:rPr>
              <a:t>nogalinās</a:t>
            </a:r>
            <a:r>
              <a:rPr lang="lv-LV" sz="3200" dirty="0" smtClean="0">
                <a:solidFill>
                  <a:schemeClr val="tx1"/>
                </a:solidFill>
              </a:rPr>
              <a:t> 11 no 12 apustuļiem.</a:t>
            </a:r>
            <a:endParaRPr lang="lv-LV" sz="3200" dirty="0">
              <a:solidFill>
                <a:schemeClr val="tx1"/>
              </a:solidFill>
            </a:endParaRPr>
          </a:p>
        </p:txBody>
      </p:sp>
      <p:pic>
        <p:nvPicPr>
          <p:cNvPr id="10" name="Picture 6" descr="http://achristianpilgrim.files.wordpress.com/2011/12/stefanus-dirajam-dengan-batu.jpg"/>
          <p:cNvPicPr>
            <a:picLocks noChangeAspect="1" noChangeArrowheads="1"/>
          </p:cNvPicPr>
          <p:nvPr/>
        </p:nvPicPr>
        <p:blipFill>
          <a:blip r:embed="rId2" cstate="print"/>
          <a:srcRect/>
          <a:stretch>
            <a:fillRect/>
          </a:stretch>
        </p:blipFill>
        <p:spPr bwMode="auto">
          <a:xfrm>
            <a:off x="4932040" y="814298"/>
            <a:ext cx="4211960" cy="537098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2000"/>
                                        <p:tgtEl>
                                          <p:spTgt spid="10"/>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2000"/>
                                        <p:tgtEl>
                                          <p:spTgt spid="12"/>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animBg="1"/>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Slide Number Placeholder 3"/>
          <p:cNvSpPr>
            <a:spLocks noGrp="1"/>
          </p:cNvSpPr>
          <p:nvPr>
            <p:ph type="sldNum" sz="quarter" idx="12"/>
          </p:nvPr>
        </p:nvSpPr>
        <p:spPr>
          <a:noFill/>
        </p:spPr>
        <p:txBody>
          <a:bodyPr/>
          <a:lstStyle/>
          <a:p>
            <a:fld id="{ADDFB500-0BB9-4EAB-A5A4-5388D20FB38E}" type="slidenum">
              <a:rPr lang="lv-LV" smtClean="0"/>
              <a:pPr/>
              <a:t>15</a:t>
            </a:fld>
            <a:endParaRPr lang="lv-LV" smtClean="0"/>
          </a:p>
        </p:txBody>
      </p:sp>
      <p:sp>
        <p:nvSpPr>
          <p:cNvPr id="8" name="Title 1"/>
          <p:cNvSpPr txBox="1">
            <a:spLocks/>
          </p:cNvSpPr>
          <p:nvPr/>
        </p:nvSpPr>
        <p:spPr>
          <a:xfrm>
            <a:off x="2843808" y="0"/>
            <a:ext cx="4464496" cy="11430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lv-LV" sz="4400" b="1" kern="0" dirty="0" smtClean="0">
                <a:solidFill>
                  <a:schemeClr val="tx2"/>
                </a:solidFill>
                <a:latin typeface="+mj-lt"/>
                <a:ea typeface="+mj-ea"/>
                <a:cs typeface="+mj-cs"/>
              </a:rPr>
              <a:t>Krusta teoloģija</a:t>
            </a:r>
            <a:endParaRPr kumimoji="0" lang="lv-LV" sz="4400" b="1" i="0" u="none" strike="noStrike" kern="0" cap="none" spc="0" normalizeH="0" baseline="0" noProof="0" dirty="0">
              <a:ln>
                <a:noFill/>
              </a:ln>
              <a:solidFill>
                <a:schemeClr val="tx2"/>
              </a:solidFill>
              <a:effectLst/>
              <a:uLnTx/>
              <a:uFillTx/>
              <a:latin typeface="+mj-lt"/>
              <a:ea typeface="+mj-ea"/>
              <a:cs typeface="+mj-cs"/>
            </a:endParaRPr>
          </a:p>
        </p:txBody>
      </p:sp>
      <p:sp>
        <p:nvSpPr>
          <p:cNvPr id="12" name="Rounded Rectangle 11"/>
          <p:cNvSpPr/>
          <p:nvPr/>
        </p:nvSpPr>
        <p:spPr>
          <a:xfrm>
            <a:off x="395536" y="1124744"/>
            <a:ext cx="4248472" cy="51125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90000"/>
              </a:lnSpc>
            </a:pPr>
            <a:r>
              <a:rPr lang="lv-LV" sz="3200" i="1" dirty="0" smtClean="0">
                <a:solidFill>
                  <a:schemeClr val="tx1"/>
                </a:solidFill>
              </a:rPr>
              <a:t>44 Un, kas jūsu vidū grib būt pirmais, tas lai ir visu vergs. 45 Jo arī Cilvēka Dēls nav nācis, lai viņam kalpotu, bet lai pats kalpotu un atdotu savu dzīvību kā izpirkšanas maksu par daudziem."</a:t>
            </a:r>
          </a:p>
        </p:txBody>
      </p:sp>
      <p:pic>
        <p:nvPicPr>
          <p:cNvPr id="7" name="Picture 6" descr="https://upload.wikimedia.org/wikipedia/commons/1/17/Christ_at_the_Cross_-_Cristo_en_la_Cruz.jpg"/>
          <p:cNvPicPr>
            <a:picLocks noChangeAspect="1" noChangeArrowheads="1"/>
          </p:cNvPicPr>
          <p:nvPr/>
        </p:nvPicPr>
        <p:blipFill>
          <a:blip r:embed="rId2" cstate="print"/>
          <a:srcRect/>
          <a:stretch>
            <a:fillRect/>
          </a:stretch>
        </p:blipFill>
        <p:spPr bwMode="auto">
          <a:xfrm>
            <a:off x="5004048" y="1080902"/>
            <a:ext cx="3816424" cy="522841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Slide Number Placeholder 3"/>
          <p:cNvSpPr>
            <a:spLocks noGrp="1"/>
          </p:cNvSpPr>
          <p:nvPr>
            <p:ph type="sldNum" sz="quarter" idx="12"/>
          </p:nvPr>
        </p:nvSpPr>
        <p:spPr>
          <a:noFill/>
        </p:spPr>
        <p:txBody>
          <a:bodyPr/>
          <a:lstStyle/>
          <a:p>
            <a:fld id="{ADDFB500-0BB9-4EAB-A5A4-5388D20FB38E}" type="slidenum">
              <a:rPr lang="lv-LV" smtClean="0"/>
              <a:pPr/>
              <a:t>16</a:t>
            </a:fld>
            <a:endParaRPr lang="lv-LV" smtClean="0"/>
          </a:p>
        </p:txBody>
      </p:sp>
      <p:sp>
        <p:nvSpPr>
          <p:cNvPr id="7" name="Title 1"/>
          <p:cNvSpPr txBox="1">
            <a:spLocks/>
          </p:cNvSpPr>
          <p:nvPr/>
        </p:nvSpPr>
        <p:spPr>
          <a:xfrm>
            <a:off x="0" y="4005064"/>
            <a:ext cx="4716016" cy="539552"/>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lv-LV" sz="4000" b="1" kern="0" dirty="0" smtClean="0">
                <a:solidFill>
                  <a:schemeClr val="tx2"/>
                </a:solidFill>
                <a:latin typeface="+mj-lt"/>
                <a:ea typeface="+mj-ea"/>
                <a:cs typeface="+mj-cs"/>
              </a:rPr>
              <a:t>Godības teoloģija</a:t>
            </a:r>
            <a:endParaRPr kumimoji="0" lang="lv-LV" sz="4000" b="1" i="0" u="none" strike="noStrike" kern="0" cap="none" spc="0" normalizeH="0" baseline="0" noProof="0" dirty="0">
              <a:ln>
                <a:noFill/>
              </a:ln>
              <a:solidFill>
                <a:schemeClr val="tx2"/>
              </a:solidFill>
              <a:effectLst/>
              <a:uLnTx/>
              <a:uFillTx/>
              <a:latin typeface="+mj-lt"/>
              <a:ea typeface="+mj-ea"/>
              <a:cs typeface="+mj-cs"/>
            </a:endParaRPr>
          </a:p>
        </p:txBody>
      </p:sp>
      <p:sp>
        <p:nvSpPr>
          <p:cNvPr id="8" name="Title 1"/>
          <p:cNvSpPr txBox="1">
            <a:spLocks/>
          </p:cNvSpPr>
          <p:nvPr/>
        </p:nvSpPr>
        <p:spPr>
          <a:xfrm>
            <a:off x="4679504" y="3942184"/>
            <a:ext cx="4464496" cy="11430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lv-LV" sz="4400" b="1" kern="0" dirty="0" smtClean="0">
                <a:solidFill>
                  <a:schemeClr val="tx2"/>
                </a:solidFill>
                <a:latin typeface="+mj-lt"/>
                <a:ea typeface="+mj-ea"/>
                <a:cs typeface="+mj-cs"/>
              </a:rPr>
              <a:t>Krusta teoloģija</a:t>
            </a:r>
            <a:endParaRPr kumimoji="0" lang="lv-LV" sz="4400" b="1" i="0" u="none" strike="noStrike" kern="0" cap="none" spc="0" normalizeH="0" baseline="0" noProof="0" dirty="0">
              <a:ln>
                <a:noFill/>
              </a:ln>
              <a:solidFill>
                <a:schemeClr val="tx2"/>
              </a:solidFill>
              <a:effectLst/>
              <a:uLnTx/>
              <a:uFillTx/>
              <a:latin typeface="+mj-lt"/>
              <a:ea typeface="+mj-ea"/>
              <a:cs typeface="+mj-cs"/>
            </a:endParaRPr>
          </a:p>
        </p:txBody>
      </p:sp>
      <p:sp>
        <p:nvSpPr>
          <p:cNvPr id="13" name="Rounded Rectangle 12"/>
          <p:cNvSpPr/>
          <p:nvPr/>
        </p:nvSpPr>
        <p:spPr>
          <a:xfrm>
            <a:off x="4716016" y="4653136"/>
            <a:ext cx="4248472" cy="20882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dirty="0" smtClean="0">
                <a:solidFill>
                  <a:schemeClr val="tx1"/>
                </a:solidFill>
              </a:rPr>
              <a:t>Lielākā vērtība:</a:t>
            </a:r>
          </a:p>
          <a:p>
            <a:pPr algn="ctr"/>
            <a:r>
              <a:rPr lang="lv-LV" sz="4000" dirty="0" smtClean="0">
                <a:solidFill>
                  <a:schemeClr val="tx1"/>
                </a:solidFill>
              </a:rPr>
              <a:t>Trīsvienīgais Dievs mūsu vidū</a:t>
            </a:r>
            <a:endParaRPr lang="lv-LV" sz="4000" dirty="0" smtClean="0">
              <a:solidFill>
                <a:schemeClr val="tx1"/>
              </a:solidFill>
            </a:endParaRPr>
          </a:p>
        </p:txBody>
      </p:sp>
      <p:sp>
        <p:nvSpPr>
          <p:cNvPr id="12" name="Rectangle 2"/>
          <p:cNvSpPr txBox="1">
            <a:spLocks noChangeArrowheads="1"/>
          </p:cNvSpPr>
          <p:nvPr/>
        </p:nvSpPr>
        <p:spPr>
          <a:xfrm>
            <a:off x="179388" y="0"/>
            <a:ext cx="8964612" cy="1071563"/>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5400" b="1" i="0" u="none" strike="noStrike" kern="0" cap="none" spc="0" normalizeH="0" baseline="0" noProof="0" dirty="0" smtClean="0">
                <a:ln>
                  <a:noFill/>
                </a:ln>
                <a:solidFill>
                  <a:schemeClr val="tx2"/>
                </a:solidFill>
                <a:effectLst/>
                <a:uLnTx/>
                <a:uFillTx/>
                <a:latin typeface="+mj-lt"/>
                <a:ea typeface="+mj-ea"/>
                <a:cs typeface="+mj-cs"/>
              </a:rPr>
              <a:t>Debesu atalgojums</a:t>
            </a:r>
            <a:endParaRPr kumimoji="0" lang="lv-LV" sz="5400" b="1" i="0" u="none" strike="noStrike" kern="0" cap="none" spc="0" normalizeH="0" baseline="0" noProof="0" dirty="0" smtClean="0">
              <a:ln>
                <a:noFill/>
              </a:ln>
              <a:solidFill>
                <a:schemeClr val="tx2"/>
              </a:solidFill>
              <a:effectLst/>
              <a:uLnTx/>
              <a:uFillTx/>
              <a:latin typeface="+mj-lt"/>
              <a:ea typeface="+mj-ea"/>
              <a:cs typeface="+mj-cs"/>
            </a:endParaRPr>
          </a:p>
        </p:txBody>
      </p:sp>
      <p:sp>
        <p:nvSpPr>
          <p:cNvPr id="10" name="Rounded Rectangle 9"/>
          <p:cNvSpPr/>
          <p:nvPr/>
        </p:nvSpPr>
        <p:spPr>
          <a:xfrm>
            <a:off x="323528" y="4725144"/>
            <a:ext cx="4032448" cy="19442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dirty="0" smtClean="0">
                <a:solidFill>
                  <a:schemeClr val="tx1"/>
                </a:solidFill>
              </a:rPr>
              <a:t>Dieva dotie debesu labumi, ērtības, prieki</a:t>
            </a:r>
            <a:endParaRPr lang="en-US" sz="4000" dirty="0">
              <a:solidFill>
                <a:schemeClr val="tx1"/>
              </a:solidFill>
            </a:endParaRPr>
          </a:p>
        </p:txBody>
      </p:sp>
      <p:pic>
        <p:nvPicPr>
          <p:cNvPr id="1026" name="Picture 2" descr="Heavenly House, spectacular beachfront in Watamu UPDATED ..."/>
          <p:cNvPicPr>
            <a:picLocks noChangeAspect="1" noChangeArrowheads="1"/>
          </p:cNvPicPr>
          <p:nvPr/>
        </p:nvPicPr>
        <p:blipFill>
          <a:blip r:embed="rId2" cstate="print"/>
          <a:srcRect/>
          <a:stretch>
            <a:fillRect/>
          </a:stretch>
        </p:blipFill>
        <p:spPr bwMode="auto">
          <a:xfrm>
            <a:off x="827584" y="908720"/>
            <a:ext cx="3138261" cy="3126160"/>
          </a:xfrm>
          <a:prstGeom prst="rect">
            <a:avLst/>
          </a:prstGeom>
          <a:ln>
            <a:noFill/>
          </a:ln>
          <a:effectLst>
            <a:softEdge rad="112500"/>
          </a:effectLst>
        </p:spPr>
      </p:pic>
      <p:pic>
        <p:nvPicPr>
          <p:cNvPr id="1028" name="Picture 4" descr="Mansions in Heaven | Heaven painting, Akiane kramarik paintings, Akiane  kramarik"/>
          <p:cNvPicPr>
            <a:picLocks noChangeAspect="1" noChangeArrowheads="1"/>
          </p:cNvPicPr>
          <p:nvPr/>
        </p:nvPicPr>
        <p:blipFill>
          <a:blip r:embed="rId3" cstate="print"/>
          <a:srcRect/>
          <a:stretch>
            <a:fillRect/>
          </a:stretch>
        </p:blipFill>
        <p:spPr bwMode="auto">
          <a:xfrm>
            <a:off x="4788024" y="836712"/>
            <a:ext cx="3981657" cy="3149129"/>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2000"/>
                                        <p:tgtEl>
                                          <p:spTgt spid="1026"/>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2000"/>
                                        <p:tgtEl>
                                          <p:spTgt spid="10"/>
                                        </p:tgtEl>
                                      </p:cBhvr>
                                    </p:animEffect>
                                  </p:childTnLst>
                                </p:cTn>
                              </p:par>
                            </p:childTnLst>
                          </p:cTn>
                        </p:par>
                        <p:par>
                          <p:cTn id="16" fill="hold">
                            <p:stCondLst>
                              <p:cond delay="4000"/>
                            </p:stCondLst>
                            <p:childTnLst>
                              <p:par>
                                <p:cTn id="17" presetID="2" presetClass="entr" presetSubtype="4"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par>
                                <p:cTn id="21" presetID="10" presetClass="entr" presetSubtype="0" fill="hold" nodeType="withEffect">
                                  <p:stCondLst>
                                    <p:cond delay="0"/>
                                  </p:stCondLst>
                                  <p:childTnLst>
                                    <p:set>
                                      <p:cBhvr>
                                        <p:cTn id="22" dur="1" fill="hold">
                                          <p:stCondLst>
                                            <p:cond delay="0"/>
                                          </p:stCondLst>
                                        </p:cTn>
                                        <p:tgtEl>
                                          <p:spTgt spid="1028"/>
                                        </p:tgtEl>
                                        <p:attrNameLst>
                                          <p:attrName>style.visibility</p:attrName>
                                        </p:attrNameLst>
                                      </p:cBhvr>
                                      <p:to>
                                        <p:strVal val="visible"/>
                                      </p:to>
                                    </p:set>
                                    <p:animEffect transition="in" filter="fade">
                                      <p:cBhvr>
                                        <p:cTn id="23" dur="2000"/>
                                        <p:tgtEl>
                                          <p:spTgt spid="1028"/>
                                        </p:tgtEl>
                                      </p:cBhvr>
                                    </p:animEffect>
                                  </p:childTnLst>
                                </p:cTn>
                              </p:par>
                            </p:childTnLst>
                          </p:cTn>
                        </p:par>
                        <p:par>
                          <p:cTn id="24" fill="hold">
                            <p:stCondLst>
                              <p:cond delay="6000"/>
                            </p:stCondLst>
                            <p:childTnLst>
                              <p:par>
                                <p:cTn id="25" presetID="10" presetClass="entr" presetSubtype="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3" grpId="0" animBg="1"/>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Kopsavilkums</a:t>
            </a:r>
          </a:p>
        </p:txBody>
      </p:sp>
      <p:sp>
        <p:nvSpPr>
          <p:cNvPr id="11268" name="Slide Number Placeholder 3"/>
          <p:cNvSpPr>
            <a:spLocks noGrp="1"/>
          </p:cNvSpPr>
          <p:nvPr>
            <p:ph type="sldNum" sz="quarter" idx="12"/>
          </p:nvPr>
        </p:nvSpPr>
        <p:spPr>
          <a:noFill/>
        </p:spPr>
        <p:txBody>
          <a:bodyPr/>
          <a:lstStyle/>
          <a:p>
            <a:fld id="{4701DAA4-04A5-409F-99CE-EC2AFBB49B9F}" type="slidenum">
              <a:rPr lang="lv-LV" smtClean="0">
                <a:latin typeface="Arial" pitchFamily="34" charset="0"/>
              </a:rPr>
              <a:pPr/>
              <a:t>17</a:t>
            </a:fld>
            <a:endParaRPr lang="lv-LV" smtClean="0">
              <a:latin typeface="Arial" pitchFamily="34" charset="0"/>
            </a:endParaRPr>
          </a:p>
        </p:txBody>
      </p:sp>
      <p:pic>
        <p:nvPicPr>
          <p:cNvPr id="5" name="Picture 7"/>
          <p:cNvPicPr>
            <a:picLocks noChangeAspect="1" noChangeArrowheads="1"/>
          </p:cNvPicPr>
          <p:nvPr/>
        </p:nvPicPr>
        <p:blipFill>
          <a:blip r:embed="rId2" cstate="print"/>
          <a:srcRect/>
          <a:stretch>
            <a:fillRect/>
          </a:stretch>
        </p:blipFill>
        <p:spPr bwMode="auto">
          <a:xfrm>
            <a:off x="5500694" y="2425123"/>
            <a:ext cx="3643306" cy="4432877"/>
          </a:xfrm>
          <a:prstGeom prst="rect">
            <a:avLst/>
          </a:prstGeom>
          <a:ln>
            <a:noFill/>
          </a:ln>
          <a:effectLst>
            <a:softEdge rad="112500"/>
          </a:effectLst>
        </p:spPr>
      </p:pic>
      <p:sp>
        <p:nvSpPr>
          <p:cNvPr id="8" name="Rounded Rectangle 7"/>
          <p:cNvSpPr/>
          <p:nvPr/>
        </p:nvSpPr>
        <p:spPr>
          <a:xfrm>
            <a:off x="395536" y="836712"/>
            <a:ext cx="3563888" cy="158417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dirty="0" smtClean="0">
                <a:solidFill>
                  <a:schemeClr val="tx1"/>
                </a:solidFill>
              </a:rPr>
              <a:t>Mācekļi lūdz pēc godības</a:t>
            </a:r>
            <a:endParaRPr lang="en-US" sz="4000" dirty="0">
              <a:solidFill>
                <a:schemeClr val="tx1"/>
              </a:solidFill>
            </a:endParaRPr>
          </a:p>
        </p:txBody>
      </p:sp>
      <p:sp>
        <p:nvSpPr>
          <p:cNvPr id="9" name="Rounded Rectangle 8"/>
          <p:cNvSpPr/>
          <p:nvPr/>
        </p:nvSpPr>
        <p:spPr>
          <a:xfrm>
            <a:off x="4283968" y="764704"/>
            <a:ext cx="4104456" cy="1800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b="1" dirty="0" smtClean="0">
                <a:solidFill>
                  <a:schemeClr val="tx1"/>
                </a:solidFill>
              </a:rPr>
              <a:t>Kristīgam </a:t>
            </a:r>
            <a:r>
              <a:rPr lang="lv-LV" sz="4000" b="1" dirty="0" smtClean="0">
                <a:solidFill>
                  <a:schemeClr val="tx1"/>
                </a:solidFill>
              </a:rPr>
              <a:t>valdniekam </a:t>
            </a:r>
            <a:r>
              <a:rPr lang="lv-LV" sz="4000" dirty="0" smtClean="0">
                <a:solidFill>
                  <a:schemeClr val="tx1"/>
                </a:solidFill>
              </a:rPr>
              <a:t>ir </a:t>
            </a:r>
            <a:r>
              <a:rPr lang="lv-LV" sz="4000" b="1" dirty="0" smtClean="0">
                <a:solidFill>
                  <a:schemeClr val="tx1"/>
                </a:solidFill>
              </a:rPr>
              <a:t>visiem jākalpo</a:t>
            </a:r>
            <a:r>
              <a:rPr lang="lv-LV" sz="4000" dirty="0" smtClean="0">
                <a:solidFill>
                  <a:schemeClr val="tx1"/>
                </a:solidFill>
              </a:rPr>
              <a:t>!</a:t>
            </a:r>
            <a:endParaRPr lang="en-US" sz="4000" dirty="0">
              <a:solidFill>
                <a:schemeClr val="tx1"/>
              </a:solidFill>
            </a:endParaRPr>
          </a:p>
        </p:txBody>
      </p:sp>
      <p:sp>
        <p:nvSpPr>
          <p:cNvPr id="10" name="Rounded Rectangle 9"/>
          <p:cNvSpPr/>
          <p:nvPr/>
        </p:nvSpPr>
        <p:spPr>
          <a:xfrm>
            <a:off x="323528" y="2708920"/>
            <a:ext cx="5184576" cy="12961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chemeClr val="tx1"/>
                </a:solidFill>
              </a:rPr>
              <a:t>Kalpošana</a:t>
            </a:r>
            <a:r>
              <a:rPr lang="lv-LV" sz="3600" dirty="0" smtClean="0">
                <a:solidFill>
                  <a:schemeClr val="tx1"/>
                </a:solidFill>
              </a:rPr>
              <a:t> ir </a:t>
            </a:r>
            <a:r>
              <a:rPr lang="lv-LV" sz="3600" b="1" dirty="0" smtClean="0">
                <a:solidFill>
                  <a:schemeClr val="tx1"/>
                </a:solidFill>
              </a:rPr>
              <a:t>kristīgās vadības pamatā</a:t>
            </a:r>
            <a:r>
              <a:rPr lang="lv-LV" sz="3600" dirty="0" smtClean="0">
                <a:solidFill>
                  <a:schemeClr val="tx1"/>
                </a:solidFill>
              </a:rPr>
              <a:t>!</a:t>
            </a:r>
            <a:endParaRPr lang="en-US" sz="3600" dirty="0">
              <a:solidFill>
                <a:schemeClr val="tx1"/>
              </a:solidFill>
            </a:endParaRPr>
          </a:p>
        </p:txBody>
      </p:sp>
      <p:sp>
        <p:nvSpPr>
          <p:cNvPr id="11" name="Rounded Rectangle 10"/>
          <p:cNvSpPr/>
          <p:nvPr/>
        </p:nvSpPr>
        <p:spPr>
          <a:xfrm>
            <a:off x="323528" y="4221088"/>
            <a:ext cx="5112568" cy="23488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Jēzus</a:t>
            </a:r>
            <a:r>
              <a:rPr lang="lv-LV" sz="3200" dirty="0" smtClean="0">
                <a:solidFill>
                  <a:schemeClr val="tx1"/>
                </a:solidFill>
              </a:rPr>
              <a:t> pats to </a:t>
            </a:r>
            <a:r>
              <a:rPr lang="lv-LV" sz="3200" b="1" dirty="0" smtClean="0">
                <a:solidFill>
                  <a:schemeClr val="tx1"/>
                </a:solidFill>
              </a:rPr>
              <a:t>apliecina</a:t>
            </a:r>
            <a:r>
              <a:rPr lang="lv-LV" sz="3200" dirty="0" smtClean="0">
                <a:solidFill>
                  <a:schemeClr val="tx1"/>
                </a:solidFill>
              </a:rPr>
              <a:t> ar savu </a:t>
            </a:r>
            <a:r>
              <a:rPr lang="lv-LV" sz="3200" b="1" dirty="0" smtClean="0">
                <a:solidFill>
                  <a:schemeClr val="tx1"/>
                </a:solidFill>
              </a:rPr>
              <a:t>piemēru</a:t>
            </a:r>
            <a:r>
              <a:rPr lang="lv-LV" sz="3200" dirty="0" smtClean="0">
                <a:solidFill>
                  <a:schemeClr val="tx1"/>
                </a:solidFill>
              </a:rPr>
              <a:t>, </a:t>
            </a:r>
            <a:r>
              <a:rPr lang="lv-LV" sz="3200" b="1" dirty="0" smtClean="0">
                <a:solidFill>
                  <a:schemeClr val="tx1"/>
                </a:solidFill>
              </a:rPr>
              <a:t>mīlēdams</a:t>
            </a:r>
            <a:r>
              <a:rPr lang="lv-LV" sz="3200" dirty="0" smtClean="0">
                <a:solidFill>
                  <a:schemeClr val="tx1"/>
                </a:solidFill>
              </a:rPr>
              <a:t> mūs </a:t>
            </a:r>
            <a:r>
              <a:rPr lang="lv-LV" sz="3200" b="1" dirty="0" smtClean="0">
                <a:solidFill>
                  <a:schemeClr val="tx1"/>
                </a:solidFill>
              </a:rPr>
              <a:t>līdz galam </a:t>
            </a:r>
            <a:r>
              <a:rPr lang="lv-LV" sz="3200" dirty="0" smtClean="0">
                <a:solidFill>
                  <a:schemeClr val="tx1"/>
                </a:solidFill>
              </a:rPr>
              <a:t>un sevi </a:t>
            </a:r>
            <a:r>
              <a:rPr lang="lv-LV" sz="3200" b="1" dirty="0" smtClean="0">
                <a:solidFill>
                  <a:schemeClr val="tx1"/>
                </a:solidFill>
              </a:rPr>
              <a:t>pašu upurēdams mūsu labā</a:t>
            </a:r>
            <a:endParaRPr lang="en-US" sz="32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2000"/>
                                        <p:tgtEl>
                                          <p:spTgt spid="9"/>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2000"/>
                                        <p:tgtEl>
                                          <p:spTgt spid="10"/>
                                        </p:tgtEl>
                                      </p:cBhvr>
                                    </p:animEffect>
                                  </p:childTnLst>
                                </p:cTn>
                              </p:par>
                            </p:childTnLst>
                          </p:cTn>
                        </p:par>
                        <p:par>
                          <p:cTn id="24" fill="hold">
                            <p:stCondLst>
                              <p:cond delay="8000"/>
                            </p:stCondLst>
                            <p:childTnLst>
                              <p:par>
                                <p:cTn id="25" presetID="10"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8" grpId="0" animBg="1"/>
      <p:bldP spid="9" grpId="0" animBg="1"/>
      <p:bldP spid="10" grpId="0" animBg="1"/>
      <p:bldP spid="1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2291"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2292" name="Slide Number Placeholder 3"/>
          <p:cNvSpPr>
            <a:spLocks noGrp="1"/>
          </p:cNvSpPr>
          <p:nvPr>
            <p:ph type="sldNum" sz="quarter" idx="12"/>
          </p:nvPr>
        </p:nvSpPr>
        <p:spPr>
          <a:noFill/>
        </p:spPr>
        <p:txBody>
          <a:bodyPr/>
          <a:lstStyle/>
          <a:p>
            <a:fld id="{D8A415AD-936E-4D2F-982C-718C26AEBCE0}" type="slidenum">
              <a:rPr lang="lv-LV" smtClean="0">
                <a:latin typeface="Arial" pitchFamily="34" charset="0"/>
              </a:rPr>
              <a:pPr/>
              <a:t>18</a:t>
            </a:fld>
            <a:endParaRPr lang="lv-LV" smtClean="0">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0"/>
            <a:ext cx="8964612" cy="1071563"/>
          </a:xfrm>
        </p:spPr>
        <p:txBody>
          <a:bodyPr/>
          <a:lstStyle/>
          <a:p>
            <a:pPr eaLnBrk="1" hangingPunct="1"/>
            <a:r>
              <a:rPr lang="lv-LV" b="1" dirty="0" smtClean="0"/>
              <a:t>Mk.10:35-45</a:t>
            </a:r>
          </a:p>
        </p:txBody>
      </p:sp>
      <p:sp>
        <p:nvSpPr>
          <p:cNvPr id="3076" name="Slide Number Placeholder 5"/>
          <p:cNvSpPr>
            <a:spLocks noGrp="1"/>
          </p:cNvSpPr>
          <p:nvPr>
            <p:ph type="sldNum" sz="quarter" idx="12"/>
          </p:nvPr>
        </p:nvSpPr>
        <p:spPr>
          <a:noFill/>
        </p:spPr>
        <p:txBody>
          <a:bodyPr/>
          <a:lstStyle/>
          <a:p>
            <a:fld id="{A428C840-DCAF-46B2-BB16-F62239443B87}" type="slidenum">
              <a:rPr lang="lv-LV" smtClean="0">
                <a:latin typeface="Arial" pitchFamily="34" charset="0"/>
              </a:rPr>
              <a:pPr/>
              <a:t>2</a:t>
            </a:fld>
            <a:endParaRPr lang="lv-LV" smtClean="0">
              <a:latin typeface="Arial" pitchFamily="34" charset="0"/>
            </a:endParaRPr>
          </a:p>
        </p:txBody>
      </p:sp>
      <p:sp>
        <p:nvSpPr>
          <p:cNvPr id="3077" name="Rectangle 6"/>
          <p:cNvSpPr>
            <a:spLocks noChangeArrowheads="1"/>
          </p:cNvSpPr>
          <p:nvPr/>
        </p:nvSpPr>
        <p:spPr bwMode="auto">
          <a:xfrm>
            <a:off x="0" y="811213"/>
            <a:ext cx="9144000" cy="5848350"/>
          </a:xfrm>
          <a:prstGeom prst="rect">
            <a:avLst/>
          </a:prstGeom>
          <a:noFill/>
          <a:ln w="9525">
            <a:noFill/>
            <a:miter lim="800000"/>
            <a:headEnd/>
            <a:tailEnd/>
          </a:ln>
        </p:spPr>
        <p:txBody>
          <a:bodyPr>
            <a:spAutoFit/>
          </a:bodyPr>
          <a:lstStyle/>
          <a:p>
            <a:pPr algn="just"/>
            <a:r>
              <a:rPr lang="lv-LV" sz="2200" dirty="0"/>
              <a:t>35 Jēkabs un Jānis, </a:t>
            </a:r>
            <a:r>
              <a:rPr lang="lv-LV" sz="2200" dirty="0" err="1"/>
              <a:t>Cebedeja</a:t>
            </a:r>
            <a:r>
              <a:rPr lang="lv-LV" sz="2200" dirty="0"/>
              <a:t> dēli, piegāja pie viņa un sacīja: “Mācītāj, mēs gribam, lai tu darītu, ko mēs tev lūgsim!" 36 Viņš tiem jautāja: "Ko jūs gribat, lai es jums daru?" 37 Un tie sacīja: "Dod mums, ka mēs varētu sēdēt tavā godībā, viens pie tavas labās rokas un otrs – pie kreisās." 38 Bet Jēzus tiem sacīja: "Jūs nesaprotat, ko jūs lūdzat. Vai jūs varat dzert to biķeri, ko es dzeru, vai tikt kristīti tajā kristībā, kurā es tieku kristīts?" 39 Un tie viņam sacīja: "Mēs varam." Bet Jēzus tiem teica: "To biķeri, ko es dzeru, jūs dzersiet, un jūs kristīs tajā kristībā, kurā es tieku kristīts, 40 bet sēdēt pie manas labās vai kreisās rokas – to dot nav manā ziņā; tur sēdēs tie, kam tas sagatavots." 41 Un, kad tie desmit to dzirdēja, tie saskaitās uz Jēkabu un Jāni. 42 Un, viņus pieaicinājis, Jēzus tiem sacīja: "Jūs zināt, ka tie, ko par tautu valdniekiem tur, tās apspiež, un viņu varenie ir varmācīgi pret tām. 43   Bet tā lai nav starp jums. Kas no jums grib būt liels, tas lai ir jūsu kalps. 44 Un, kas jūsu vidū grib būt pirmais, tas lai ir visu vergs. 45 Jo arī Cilvēka Dēls nav nācis, lai viņam kalpotu, bet lai pats kalpotu un atdotu savu dzīvību kā izpirkšanas maksu par daudziem."</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buFontTx/>
              <a:buNone/>
            </a:pPr>
            <a:r>
              <a:rPr lang="lv-LV" sz="2800" i="1" dirty="0" smtClean="0"/>
              <a:t>35 Jēkabs un Jānis, </a:t>
            </a:r>
            <a:r>
              <a:rPr lang="lv-LV" sz="2800" i="1" dirty="0" err="1" smtClean="0"/>
              <a:t>Cebedeja</a:t>
            </a:r>
            <a:r>
              <a:rPr lang="lv-LV" sz="2800" i="1" dirty="0" smtClean="0"/>
              <a:t> dēli, piegāja pie viņa un sacīja: “Mācītāj, mēs gribam, lai tu darītu, ko mēs tev lūgsim!" 36 Viņš tiem jautāja: "Ko jūs gribat, lai es jums daru?" 37 Un tie sacīja: "Dod mums, ka mēs varētu sēdēt tavā godībā, viens pie tavas labās rokas un otrs – pie kreisās."</a:t>
            </a:r>
          </a:p>
        </p:txBody>
      </p:sp>
      <p:sp>
        <p:nvSpPr>
          <p:cNvPr id="4100" name="Slide Number Placeholder 3"/>
          <p:cNvSpPr>
            <a:spLocks noGrp="1"/>
          </p:cNvSpPr>
          <p:nvPr>
            <p:ph type="sldNum" sz="quarter" idx="12"/>
          </p:nvPr>
        </p:nvSpPr>
        <p:spPr>
          <a:noFill/>
        </p:spPr>
        <p:txBody>
          <a:bodyPr/>
          <a:lstStyle/>
          <a:p>
            <a:fld id="{3AD875C0-BA27-4521-A6A4-DB0B534AFDDD}" type="slidenum">
              <a:rPr lang="lv-LV" smtClean="0">
                <a:latin typeface="Arial" pitchFamily="34" charset="0"/>
              </a:rPr>
              <a:pPr/>
              <a:t>3</a:t>
            </a:fld>
            <a:endParaRPr lang="lv-LV" smtClean="0">
              <a:latin typeface="Arial" pitchFamily="34" charset="0"/>
            </a:endParaRPr>
          </a:p>
        </p:txBody>
      </p:sp>
      <p:pic>
        <p:nvPicPr>
          <p:cNvPr id="4103" name="Picture 7"/>
          <p:cNvPicPr>
            <a:picLocks noChangeAspect="1" noChangeArrowheads="1"/>
          </p:cNvPicPr>
          <p:nvPr/>
        </p:nvPicPr>
        <p:blipFill>
          <a:blip r:embed="rId2" cstate="print"/>
          <a:srcRect/>
          <a:stretch>
            <a:fillRect/>
          </a:stretch>
        </p:blipFill>
        <p:spPr bwMode="auto">
          <a:xfrm>
            <a:off x="4860032" y="2192048"/>
            <a:ext cx="4214810" cy="4261288"/>
          </a:xfrm>
          <a:prstGeom prst="rect">
            <a:avLst/>
          </a:prstGeom>
          <a:ln>
            <a:noFill/>
          </a:ln>
          <a:effectLst>
            <a:softEdge rad="112500"/>
          </a:effectLst>
        </p:spPr>
      </p:pic>
      <p:sp>
        <p:nvSpPr>
          <p:cNvPr id="6" name="Rounded Rectangle 5"/>
          <p:cNvSpPr/>
          <p:nvPr/>
        </p:nvSpPr>
        <p:spPr>
          <a:xfrm>
            <a:off x="179512" y="4653136"/>
            <a:ext cx="4536504" cy="21328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2 no mācekļiem </a:t>
            </a:r>
            <a:r>
              <a:rPr lang="lv-LV" sz="3200" dirty="0" smtClean="0">
                <a:solidFill>
                  <a:schemeClr val="tx1"/>
                </a:solidFill>
              </a:rPr>
              <a:t>ir </a:t>
            </a:r>
            <a:r>
              <a:rPr lang="lv-LV" sz="3200" b="1" dirty="0" smtClean="0">
                <a:solidFill>
                  <a:schemeClr val="tx1"/>
                </a:solidFill>
              </a:rPr>
              <a:t>nolēmuši</a:t>
            </a:r>
            <a:r>
              <a:rPr lang="lv-LV" sz="3200" dirty="0" smtClean="0">
                <a:solidFill>
                  <a:schemeClr val="tx1"/>
                </a:solidFill>
              </a:rPr>
              <a:t> sev </a:t>
            </a:r>
            <a:r>
              <a:rPr lang="lv-LV" sz="3200" b="1" dirty="0" smtClean="0">
                <a:solidFill>
                  <a:schemeClr val="tx1"/>
                </a:solidFill>
              </a:rPr>
              <a:t>izkārtot</a:t>
            </a:r>
            <a:r>
              <a:rPr lang="lv-LV" sz="3200" dirty="0" smtClean="0">
                <a:solidFill>
                  <a:schemeClr val="tx1"/>
                </a:solidFill>
              </a:rPr>
              <a:t> pašas “</a:t>
            </a:r>
            <a:r>
              <a:rPr lang="lv-LV" sz="3200" b="1" dirty="0" smtClean="0">
                <a:solidFill>
                  <a:schemeClr val="tx1"/>
                </a:solidFill>
              </a:rPr>
              <a:t>siltākās vietiņas</a:t>
            </a:r>
            <a:r>
              <a:rPr lang="lv-LV" sz="3200" dirty="0" smtClean="0">
                <a:solidFill>
                  <a:schemeClr val="tx1"/>
                </a:solidFill>
              </a:rPr>
              <a:t>”.</a:t>
            </a:r>
            <a:endParaRPr lang="lv-LV" sz="3200" dirty="0">
              <a:solidFill>
                <a:schemeClr val="tx1"/>
              </a:solidFill>
            </a:endParaRPr>
          </a:p>
        </p:txBody>
      </p:sp>
      <p:sp>
        <p:nvSpPr>
          <p:cNvPr id="8" name="Rounded Rectangle 7"/>
          <p:cNvSpPr/>
          <p:nvPr/>
        </p:nvSpPr>
        <p:spPr>
          <a:xfrm>
            <a:off x="35496" y="2132856"/>
            <a:ext cx="4968552" cy="25922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chemeClr val="tx1"/>
                </a:solidFill>
              </a:rPr>
              <a:t>Mācekļi</a:t>
            </a:r>
            <a:r>
              <a:rPr lang="lv-LV" sz="3200" dirty="0" smtClean="0">
                <a:solidFill>
                  <a:schemeClr val="tx1"/>
                </a:solidFill>
              </a:rPr>
              <a:t> jau </a:t>
            </a:r>
            <a:r>
              <a:rPr lang="lv-LV" sz="3200" b="1" dirty="0" smtClean="0">
                <a:solidFill>
                  <a:schemeClr val="tx1"/>
                </a:solidFill>
              </a:rPr>
              <a:t>iztēlojas</a:t>
            </a:r>
            <a:r>
              <a:rPr lang="lv-LV" sz="3200" dirty="0" smtClean="0">
                <a:solidFill>
                  <a:schemeClr val="tx1"/>
                </a:solidFill>
              </a:rPr>
              <a:t> savu   </a:t>
            </a:r>
            <a:r>
              <a:rPr lang="lv-LV" sz="3200" b="1" dirty="0" smtClean="0">
                <a:solidFill>
                  <a:schemeClr val="tx1"/>
                </a:solidFill>
              </a:rPr>
              <a:t>gaišo nākotni </a:t>
            </a:r>
            <a:r>
              <a:rPr lang="lv-LV" sz="3200" dirty="0" smtClean="0">
                <a:solidFill>
                  <a:schemeClr val="tx1"/>
                </a:solidFill>
              </a:rPr>
              <a:t>blakus Jēzum,     kā ķēniņam, viņi jau </a:t>
            </a:r>
            <a:r>
              <a:rPr lang="lv-LV" sz="3200" b="1" dirty="0" smtClean="0">
                <a:solidFill>
                  <a:schemeClr val="tx1"/>
                </a:solidFill>
              </a:rPr>
              <a:t>grib dalīt ministru portfeļus</a:t>
            </a:r>
            <a:r>
              <a:rPr lang="lv-LV" sz="3200" dirty="0" smtClean="0">
                <a:solidFill>
                  <a:schemeClr val="tx1"/>
                </a:solidFill>
              </a:rPr>
              <a:t>.</a:t>
            </a:r>
            <a:endParaRPr lang="lv-LV" sz="32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103"/>
                                        </p:tgtEl>
                                        <p:attrNameLst>
                                          <p:attrName>style.visibility</p:attrName>
                                        </p:attrNameLst>
                                      </p:cBhvr>
                                      <p:to>
                                        <p:strVal val="visible"/>
                                      </p:to>
                                    </p:set>
                                    <p:animEffect transition="in" filter="fade">
                                      <p:cBhvr>
                                        <p:cTn id="11" dur="2000"/>
                                        <p:tgtEl>
                                          <p:spTgt spid="4103"/>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P spid="6" grpId="0" animBg="1"/>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Slide Number Placeholder 3"/>
          <p:cNvSpPr>
            <a:spLocks noGrp="1"/>
          </p:cNvSpPr>
          <p:nvPr>
            <p:ph type="sldNum" sz="quarter" idx="12"/>
          </p:nvPr>
        </p:nvSpPr>
        <p:spPr>
          <a:noFill/>
        </p:spPr>
        <p:txBody>
          <a:bodyPr/>
          <a:lstStyle/>
          <a:p>
            <a:fld id="{ADDFB500-0BB9-4EAB-A5A4-5388D20FB38E}" type="slidenum">
              <a:rPr lang="lv-LV" smtClean="0"/>
              <a:pPr/>
              <a:t>4</a:t>
            </a:fld>
            <a:endParaRPr lang="lv-LV" smtClean="0"/>
          </a:p>
        </p:txBody>
      </p:sp>
      <p:sp>
        <p:nvSpPr>
          <p:cNvPr id="7" name="Title 1"/>
          <p:cNvSpPr txBox="1">
            <a:spLocks/>
          </p:cNvSpPr>
          <p:nvPr/>
        </p:nvSpPr>
        <p:spPr>
          <a:xfrm>
            <a:off x="0" y="2996952"/>
            <a:ext cx="4716016" cy="11430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lv-LV" sz="4000" b="1" kern="0" dirty="0" smtClean="0">
                <a:solidFill>
                  <a:schemeClr val="tx2"/>
                </a:solidFill>
                <a:latin typeface="+mj-lt"/>
                <a:ea typeface="+mj-ea"/>
                <a:cs typeface="+mj-cs"/>
              </a:rPr>
              <a:t>Godības teoloģija</a:t>
            </a:r>
            <a:endParaRPr kumimoji="0" lang="lv-LV" sz="4000" b="1" i="0" u="none" strike="noStrike" kern="0" cap="none" spc="0" normalizeH="0" baseline="0" noProof="0" dirty="0">
              <a:ln>
                <a:noFill/>
              </a:ln>
              <a:solidFill>
                <a:schemeClr val="tx2"/>
              </a:solidFill>
              <a:effectLst/>
              <a:uLnTx/>
              <a:uFillTx/>
              <a:latin typeface="+mj-lt"/>
              <a:ea typeface="+mj-ea"/>
              <a:cs typeface="+mj-cs"/>
            </a:endParaRPr>
          </a:p>
        </p:txBody>
      </p:sp>
      <p:sp>
        <p:nvSpPr>
          <p:cNvPr id="8" name="Title 1"/>
          <p:cNvSpPr txBox="1">
            <a:spLocks/>
          </p:cNvSpPr>
          <p:nvPr/>
        </p:nvSpPr>
        <p:spPr>
          <a:xfrm>
            <a:off x="4679504" y="1709936"/>
            <a:ext cx="4464496" cy="11430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lv-LV" sz="4400" b="1" kern="0" dirty="0" smtClean="0">
                <a:solidFill>
                  <a:schemeClr val="tx2"/>
                </a:solidFill>
                <a:latin typeface="+mj-lt"/>
                <a:ea typeface="+mj-ea"/>
                <a:cs typeface="+mj-cs"/>
              </a:rPr>
              <a:t>Krusta teoloģija</a:t>
            </a:r>
            <a:endParaRPr kumimoji="0" lang="lv-LV" sz="4400" b="1" i="0" u="none" strike="noStrike" kern="0" cap="none" spc="0" normalizeH="0" baseline="0" noProof="0" dirty="0">
              <a:ln>
                <a:noFill/>
              </a:ln>
              <a:solidFill>
                <a:schemeClr val="tx2"/>
              </a:solidFill>
              <a:effectLst/>
              <a:uLnTx/>
              <a:uFillTx/>
              <a:latin typeface="+mj-lt"/>
              <a:ea typeface="+mj-ea"/>
              <a:cs typeface="+mj-cs"/>
            </a:endParaRPr>
          </a:p>
        </p:txBody>
      </p:sp>
      <p:sp>
        <p:nvSpPr>
          <p:cNvPr id="9" name="Rounded Rectangle 8"/>
          <p:cNvSpPr/>
          <p:nvPr/>
        </p:nvSpPr>
        <p:spPr>
          <a:xfrm>
            <a:off x="179512" y="3789040"/>
            <a:ext cx="4032448" cy="29523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i="1" dirty="0" smtClean="0">
                <a:solidFill>
                  <a:schemeClr val="tx1"/>
                </a:solidFill>
              </a:rPr>
              <a:t>37 “Dod </a:t>
            </a:r>
            <a:r>
              <a:rPr lang="lv-LV" sz="3200" i="1" dirty="0" smtClean="0">
                <a:solidFill>
                  <a:schemeClr val="tx1"/>
                </a:solidFill>
              </a:rPr>
              <a:t>mums, ka mēs varētu sēdēt tavā godībā, viens pie tavas labās rokas un otrs – pie kreisās."</a:t>
            </a:r>
            <a:endParaRPr lang="en-US" sz="3200" dirty="0">
              <a:solidFill>
                <a:schemeClr val="tx1"/>
              </a:solidFill>
            </a:endParaRPr>
          </a:p>
        </p:txBody>
      </p:sp>
      <p:sp>
        <p:nvSpPr>
          <p:cNvPr id="13" name="Rounded Rectangle 12"/>
          <p:cNvSpPr/>
          <p:nvPr/>
        </p:nvSpPr>
        <p:spPr>
          <a:xfrm>
            <a:off x="4788024" y="2348880"/>
            <a:ext cx="4248472" cy="44371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i="1" dirty="0" smtClean="0">
                <a:solidFill>
                  <a:schemeClr val="tx1"/>
                </a:solidFill>
              </a:rPr>
              <a:t>39 "To </a:t>
            </a:r>
            <a:r>
              <a:rPr lang="lv-LV" sz="3200" i="1" dirty="0" smtClean="0">
                <a:solidFill>
                  <a:schemeClr val="tx1"/>
                </a:solidFill>
              </a:rPr>
              <a:t>biķeri, ko es dzeru, jūs dzersiet, un jūs kristīs tajā kristībā, kurā es tieku </a:t>
            </a:r>
            <a:r>
              <a:rPr lang="lv-LV" sz="3200" i="1" dirty="0" smtClean="0">
                <a:solidFill>
                  <a:schemeClr val="tx1"/>
                </a:solidFill>
              </a:rPr>
              <a:t>kristīts, 40 bet </a:t>
            </a:r>
            <a:r>
              <a:rPr lang="lv-LV" sz="3200" i="1" dirty="0" smtClean="0">
                <a:solidFill>
                  <a:schemeClr val="tx1"/>
                </a:solidFill>
              </a:rPr>
              <a:t>sēdēt pie manas labās vai kreisās rokas – to dot nav manā </a:t>
            </a:r>
            <a:r>
              <a:rPr lang="lv-LV" sz="3200" i="1" dirty="0" smtClean="0">
                <a:solidFill>
                  <a:schemeClr val="tx1"/>
                </a:solidFill>
              </a:rPr>
              <a:t>ziņā...</a:t>
            </a:r>
            <a:endParaRPr lang="lv-LV" sz="3200" i="1" dirty="0" smtClean="0">
              <a:solidFill>
                <a:schemeClr val="tx1"/>
              </a:solidFill>
            </a:endParaRPr>
          </a:p>
        </p:txBody>
      </p:sp>
      <p:pic>
        <p:nvPicPr>
          <p:cNvPr id="10" name="Picture 7"/>
          <p:cNvPicPr>
            <a:picLocks noChangeAspect="1" noChangeArrowheads="1"/>
          </p:cNvPicPr>
          <p:nvPr/>
        </p:nvPicPr>
        <p:blipFill>
          <a:blip r:embed="rId2" cstate="print"/>
          <a:srcRect/>
          <a:stretch>
            <a:fillRect/>
          </a:stretch>
        </p:blipFill>
        <p:spPr bwMode="auto">
          <a:xfrm>
            <a:off x="467544" y="0"/>
            <a:ext cx="3106709" cy="3140968"/>
          </a:xfrm>
          <a:prstGeom prst="rect">
            <a:avLst/>
          </a:prstGeom>
          <a:ln>
            <a:noFill/>
          </a:ln>
          <a:effectLst>
            <a:softEdge rad="112500"/>
          </a:effectLst>
        </p:spPr>
      </p:pic>
      <p:pic>
        <p:nvPicPr>
          <p:cNvPr id="14" name="Picture 6" descr="https://upload.wikimedia.org/wikipedia/commons/1/17/Christ_at_the_Cross_-_Cristo_en_la_Cruz.jpg"/>
          <p:cNvPicPr>
            <a:picLocks noChangeAspect="1" noChangeArrowheads="1"/>
          </p:cNvPicPr>
          <p:nvPr/>
        </p:nvPicPr>
        <p:blipFill>
          <a:blip r:embed="rId3" cstate="print"/>
          <a:srcRect/>
          <a:stretch>
            <a:fillRect/>
          </a:stretch>
        </p:blipFill>
        <p:spPr bwMode="auto">
          <a:xfrm>
            <a:off x="6012160" y="0"/>
            <a:ext cx="1451731" cy="198884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2000"/>
                                        <p:tgtEl>
                                          <p:spTgt spid="10"/>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2000"/>
                                        <p:tgtEl>
                                          <p:spTgt spid="9"/>
                                        </p:tgtEl>
                                      </p:cBhvr>
                                    </p:animEffect>
                                  </p:childTnLst>
                                </p:cTn>
                              </p:par>
                            </p:childTnLst>
                          </p:cTn>
                        </p:par>
                        <p:par>
                          <p:cTn id="16" fill="hold">
                            <p:stCondLst>
                              <p:cond delay="4000"/>
                            </p:stCondLst>
                            <p:childTnLst>
                              <p:par>
                                <p:cTn id="17" presetID="2" presetClass="entr" presetSubtype="4"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par>
                                <p:cTn id="21" presetID="10" presetClass="entr" presetSubtype="0"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2000"/>
                                        <p:tgtEl>
                                          <p:spTgt spid="14"/>
                                        </p:tgtEl>
                                      </p:cBhvr>
                                    </p:animEffect>
                                  </p:childTnLst>
                                </p:cTn>
                              </p:par>
                            </p:childTnLst>
                          </p:cTn>
                        </p:par>
                        <p:par>
                          <p:cTn id="24" fill="hold">
                            <p:stCondLst>
                              <p:cond delay="6000"/>
                            </p:stCondLst>
                            <p:childTnLst>
                              <p:par>
                                <p:cTn id="25" presetID="10" presetClass="entr" presetSubtype="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Slide Number Placeholder 3"/>
          <p:cNvSpPr>
            <a:spLocks noGrp="1"/>
          </p:cNvSpPr>
          <p:nvPr>
            <p:ph type="sldNum" sz="quarter" idx="12"/>
          </p:nvPr>
        </p:nvSpPr>
        <p:spPr>
          <a:noFill/>
        </p:spPr>
        <p:txBody>
          <a:bodyPr/>
          <a:lstStyle/>
          <a:p>
            <a:fld id="{ADDFB500-0BB9-4EAB-A5A4-5388D20FB38E}" type="slidenum">
              <a:rPr lang="lv-LV" smtClean="0"/>
              <a:pPr/>
              <a:t>5</a:t>
            </a:fld>
            <a:endParaRPr lang="lv-LV" smtClean="0"/>
          </a:p>
        </p:txBody>
      </p:sp>
      <p:sp>
        <p:nvSpPr>
          <p:cNvPr id="7" name="Title 1"/>
          <p:cNvSpPr txBox="1">
            <a:spLocks/>
          </p:cNvSpPr>
          <p:nvPr/>
        </p:nvSpPr>
        <p:spPr>
          <a:xfrm>
            <a:off x="0" y="1988840"/>
            <a:ext cx="4716016" cy="11430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lv-LV" sz="4000" b="1" kern="0" dirty="0" smtClean="0">
                <a:solidFill>
                  <a:schemeClr val="tx2"/>
                </a:solidFill>
                <a:latin typeface="+mj-lt"/>
                <a:ea typeface="+mj-ea"/>
                <a:cs typeface="+mj-cs"/>
              </a:rPr>
              <a:t>Godības teoloģija</a:t>
            </a:r>
            <a:endParaRPr kumimoji="0" lang="lv-LV" sz="4000" b="1" i="0" u="none" strike="noStrike" kern="0" cap="none" spc="0" normalizeH="0" baseline="0" noProof="0" dirty="0">
              <a:ln>
                <a:noFill/>
              </a:ln>
              <a:solidFill>
                <a:schemeClr val="tx2"/>
              </a:solidFill>
              <a:effectLst/>
              <a:uLnTx/>
              <a:uFillTx/>
              <a:latin typeface="+mj-lt"/>
              <a:ea typeface="+mj-ea"/>
              <a:cs typeface="+mj-cs"/>
            </a:endParaRPr>
          </a:p>
        </p:txBody>
      </p:sp>
      <p:sp>
        <p:nvSpPr>
          <p:cNvPr id="8" name="Title 1"/>
          <p:cNvSpPr txBox="1">
            <a:spLocks/>
          </p:cNvSpPr>
          <p:nvPr/>
        </p:nvSpPr>
        <p:spPr>
          <a:xfrm>
            <a:off x="4679504" y="1997968"/>
            <a:ext cx="4464496" cy="11430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lv-LV" sz="4400" b="1" kern="0" dirty="0" smtClean="0">
                <a:solidFill>
                  <a:schemeClr val="tx2"/>
                </a:solidFill>
                <a:latin typeface="+mj-lt"/>
                <a:ea typeface="+mj-ea"/>
                <a:cs typeface="+mj-cs"/>
              </a:rPr>
              <a:t>Krusta teoloģija</a:t>
            </a:r>
            <a:endParaRPr kumimoji="0" lang="lv-LV" sz="4400" b="1" i="0" u="none" strike="noStrike" kern="0" cap="none" spc="0" normalizeH="0" baseline="0" noProof="0" dirty="0">
              <a:ln>
                <a:noFill/>
              </a:ln>
              <a:solidFill>
                <a:schemeClr val="tx2"/>
              </a:solidFill>
              <a:effectLst/>
              <a:uLnTx/>
              <a:uFillTx/>
              <a:latin typeface="+mj-lt"/>
              <a:ea typeface="+mj-ea"/>
              <a:cs typeface="+mj-cs"/>
            </a:endParaRPr>
          </a:p>
        </p:txBody>
      </p:sp>
      <p:pic>
        <p:nvPicPr>
          <p:cNvPr id="1027" name="Picture 3"/>
          <p:cNvPicPr>
            <a:picLocks noChangeAspect="1" noChangeArrowheads="1"/>
          </p:cNvPicPr>
          <p:nvPr/>
        </p:nvPicPr>
        <p:blipFill>
          <a:blip r:embed="rId2" cstate="print"/>
          <a:srcRect/>
          <a:stretch>
            <a:fillRect/>
          </a:stretch>
        </p:blipFill>
        <p:spPr bwMode="auto">
          <a:xfrm>
            <a:off x="1547664" y="0"/>
            <a:ext cx="1763687" cy="2204828"/>
          </a:xfrm>
          <a:prstGeom prst="ellipse">
            <a:avLst/>
          </a:prstGeom>
          <a:ln>
            <a:noFill/>
          </a:ln>
          <a:effectLst>
            <a:softEdge rad="112500"/>
          </a:effectLst>
        </p:spPr>
      </p:pic>
      <p:pic>
        <p:nvPicPr>
          <p:cNvPr id="11" name="Picture 4" descr="BIBLE016"/>
          <p:cNvPicPr>
            <a:picLocks noChangeAspect="1" noChangeArrowheads="1"/>
          </p:cNvPicPr>
          <p:nvPr/>
        </p:nvPicPr>
        <p:blipFill>
          <a:blip r:embed="rId3" cstate="print"/>
          <a:srcRect/>
          <a:stretch>
            <a:fillRect/>
          </a:stretch>
        </p:blipFill>
        <p:spPr bwMode="auto">
          <a:xfrm>
            <a:off x="5796136" y="110198"/>
            <a:ext cx="2304256" cy="1950650"/>
          </a:xfrm>
          <a:prstGeom prst="rect">
            <a:avLst/>
          </a:prstGeom>
          <a:noFill/>
          <a:ln w="9525">
            <a:noFill/>
            <a:miter lim="800000"/>
            <a:headEnd/>
            <a:tailEnd/>
          </a:ln>
        </p:spPr>
      </p:pic>
      <p:sp>
        <p:nvSpPr>
          <p:cNvPr id="9" name="Rounded Rectangle 8"/>
          <p:cNvSpPr/>
          <p:nvPr/>
        </p:nvSpPr>
        <p:spPr>
          <a:xfrm>
            <a:off x="179512" y="3789040"/>
            <a:ext cx="4536504" cy="29969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dirty="0" smtClean="0">
                <a:solidFill>
                  <a:schemeClr val="tx1"/>
                </a:solidFill>
              </a:rPr>
              <a:t>Godības teoloģija skatās garām krustam, uz to, kas mūs sagaida pēc krusta.</a:t>
            </a:r>
            <a:endParaRPr lang="en-US" sz="4000" dirty="0">
              <a:solidFill>
                <a:schemeClr val="tx1"/>
              </a:solidFill>
            </a:endParaRPr>
          </a:p>
        </p:txBody>
      </p:sp>
      <p:sp>
        <p:nvSpPr>
          <p:cNvPr id="10" name="Rounded Rectangle 9"/>
          <p:cNvSpPr/>
          <p:nvPr/>
        </p:nvSpPr>
        <p:spPr>
          <a:xfrm>
            <a:off x="216024" y="2852936"/>
            <a:ext cx="4427984"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Debesu atalgojums</a:t>
            </a:r>
            <a:endParaRPr lang="en-US" sz="3600" dirty="0">
              <a:solidFill>
                <a:schemeClr val="tx1"/>
              </a:solidFill>
            </a:endParaRPr>
          </a:p>
        </p:txBody>
      </p:sp>
      <p:sp>
        <p:nvSpPr>
          <p:cNvPr id="13" name="Rounded Rectangle 12"/>
          <p:cNvSpPr/>
          <p:nvPr/>
        </p:nvSpPr>
        <p:spPr>
          <a:xfrm>
            <a:off x="4788024" y="3789040"/>
            <a:ext cx="4248472" cy="29523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dirty="0" smtClean="0">
                <a:solidFill>
                  <a:schemeClr val="tx1"/>
                </a:solidFill>
              </a:rPr>
              <a:t>Krusta teoloģija skatās uz krustu un paliek un atgriežas pie tā.</a:t>
            </a:r>
          </a:p>
        </p:txBody>
      </p:sp>
      <p:sp>
        <p:nvSpPr>
          <p:cNvPr id="14" name="Rounded Rectangle 13"/>
          <p:cNvSpPr/>
          <p:nvPr/>
        </p:nvSpPr>
        <p:spPr>
          <a:xfrm>
            <a:off x="4860032" y="2852936"/>
            <a:ext cx="4104456"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Patiesa māceklība</a:t>
            </a:r>
            <a:endParaRPr lang="en-US" sz="36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7"/>
                                        </p:tgtEl>
                                        <p:attrNameLst>
                                          <p:attrName>style.visibility</p:attrName>
                                        </p:attrNameLst>
                                      </p:cBhvr>
                                      <p:to>
                                        <p:strVal val="visible"/>
                                      </p:to>
                                    </p:set>
                                    <p:animEffect transition="in" filter="fade">
                                      <p:cBhvr>
                                        <p:cTn id="11" dur="2000"/>
                                        <p:tgtEl>
                                          <p:spTgt spid="1027"/>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2000"/>
                                        <p:tgtEl>
                                          <p:spTgt spid="10"/>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2000"/>
                                        <p:tgtEl>
                                          <p:spTgt spid="9"/>
                                        </p:tgtEl>
                                      </p:cBhvr>
                                    </p:animEffect>
                                  </p:childTnLst>
                                </p:cTn>
                              </p:par>
                            </p:childTnLst>
                          </p:cTn>
                        </p:par>
                        <p:par>
                          <p:cTn id="20" fill="hold">
                            <p:stCondLst>
                              <p:cond delay="6000"/>
                            </p:stCondLst>
                            <p:childTnLst>
                              <p:par>
                                <p:cTn id="21" presetID="2" presetClass="entr" presetSubtype="4"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par>
                                <p:cTn id="25" presetID="9"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dissolve">
                                      <p:cBhvr>
                                        <p:cTn id="27" dur="500"/>
                                        <p:tgtEl>
                                          <p:spTgt spid="11"/>
                                        </p:tgtEl>
                                      </p:cBhvr>
                                    </p:animEffect>
                                  </p:childTnLst>
                                </p:cTn>
                              </p:par>
                            </p:childTnLst>
                          </p:cTn>
                        </p:par>
                        <p:par>
                          <p:cTn id="28" fill="hold">
                            <p:stCondLst>
                              <p:cond delay="6500"/>
                            </p:stCondLst>
                            <p:childTnLst>
                              <p:par>
                                <p:cTn id="29" presetID="10" presetClass="entr" presetSubtype="0"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2000"/>
                                        <p:tgtEl>
                                          <p:spTgt spid="14"/>
                                        </p:tgtEl>
                                      </p:cBhvr>
                                    </p:animEffect>
                                  </p:childTnLst>
                                </p:cTn>
                              </p:par>
                            </p:childTnLst>
                          </p:cTn>
                        </p:par>
                        <p:par>
                          <p:cTn id="32" fill="hold">
                            <p:stCondLst>
                              <p:cond delay="85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P spid="10" grpId="0" animBg="1"/>
      <p:bldP spid="13" grpId="0" animBg="1"/>
      <p:bldP spid="14"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Slide Number Placeholder 3"/>
          <p:cNvSpPr>
            <a:spLocks noGrp="1"/>
          </p:cNvSpPr>
          <p:nvPr>
            <p:ph type="sldNum" sz="quarter" idx="12"/>
          </p:nvPr>
        </p:nvSpPr>
        <p:spPr>
          <a:noFill/>
        </p:spPr>
        <p:txBody>
          <a:bodyPr/>
          <a:lstStyle/>
          <a:p>
            <a:fld id="{ADDFB500-0BB9-4EAB-A5A4-5388D20FB38E}" type="slidenum">
              <a:rPr lang="lv-LV" smtClean="0"/>
              <a:pPr/>
              <a:t>6</a:t>
            </a:fld>
            <a:endParaRPr lang="lv-LV" smtClean="0"/>
          </a:p>
        </p:txBody>
      </p:sp>
      <p:sp>
        <p:nvSpPr>
          <p:cNvPr id="7" name="Title 1"/>
          <p:cNvSpPr txBox="1">
            <a:spLocks/>
          </p:cNvSpPr>
          <p:nvPr/>
        </p:nvSpPr>
        <p:spPr>
          <a:xfrm>
            <a:off x="0" y="1988840"/>
            <a:ext cx="4716016" cy="11430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lv-LV" sz="4000" b="1" kern="0" dirty="0" smtClean="0">
                <a:solidFill>
                  <a:schemeClr val="tx2"/>
                </a:solidFill>
                <a:latin typeface="+mj-lt"/>
                <a:ea typeface="+mj-ea"/>
                <a:cs typeface="+mj-cs"/>
              </a:rPr>
              <a:t>Godības teoloģija</a:t>
            </a:r>
            <a:endParaRPr kumimoji="0" lang="lv-LV" sz="4000" b="1" i="0" u="none" strike="noStrike" kern="0" cap="none" spc="0" normalizeH="0" baseline="0" noProof="0" dirty="0">
              <a:ln>
                <a:noFill/>
              </a:ln>
              <a:solidFill>
                <a:schemeClr val="tx2"/>
              </a:solidFill>
              <a:effectLst/>
              <a:uLnTx/>
              <a:uFillTx/>
              <a:latin typeface="+mj-lt"/>
              <a:ea typeface="+mj-ea"/>
              <a:cs typeface="+mj-cs"/>
            </a:endParaRPr>
          </a:p>
        </p:txBody>
      </p:sp>
      <p:sp>
        <p:nvSpPr>
          <p:cNvPr id="8" name="Title 1"/>
          <p:cNvSpPr txBox="1">
            <a:spLocks/>
          </p:cNvSpPr>
          <p:nvPr/>
        </p:nvSpPr>
        <p:spPr>
          <a:xfrm>
            <a:off x="4679504" y="1997968"/>
            <a:ext cx="4464496" cy="11430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lv-LV" sz="4400" b="1" kern="0" dirty="0" smtClean="0">
                <a:solidFill>
                  <a:schemeClr val="tx2"/>
                </a:solidFill>
                <a:latin typeface="+mj-lt"/>
                <a:ea typeface="+mj-ea"/>
                <a:cs typeface="+mj-cs"/>
              </a:rPr>
              <a:t>Krusta teoloģija</a:t>
            </a:r>
            <a:endParaRPr kumimoji="0" lang="lv-LV" sz="4400" b="1" i="0" u="none" strike="noStrike" kern="0" cap="none" spc="0" normalizeH="0" baseline="0" noProof="0" dirty="0">
              <a:ln>
                <a:noFill/>
              </a:ln>
              <a:solidFill>
                <a:schemeClr val="tx2"/>
              </a:solidFill>
              <a:effectLst/>
              <a:uLnTx/>
              <a:uFillTx/>
              <a:latin typeface="+mj-lt"/>
              <a:ea typeface="+mj-ea"/>
              <a:cs typeface="+mj-cs"/>
            </a:endParaRPr>
          </a:p>
        </p:txBody>
      </p:sp>
      <p:pic>
        <p:nvPicPr>
          <p:cNvPr id="1027" name="Picture 3"/>
          <p:cNvPicPr>
            <a:picLocks noChangeAspect="1" noChangeArrowheads="1"/>
          </p:cNvPicPr>
          <p:nvPr/>
        </p:nvPicPr>
        <p:blipFill>
          <a:blip r:embed="rId2" cstate="print"/>
          <a:srcRect/>
          <a:stretch>
            <a:fillRect/>
          </a:stretch>
        </p:blipFill>
        <p:spPr bwMode="auto">
          <a:xfrm>
            <a:off x="1547664" y="0"/>
            <a:ext cx="1763687" cy="2204828"/>
          </a:xfrm>
          <a:prstGeom prst="ellipse">
            <a:avLst/>
          </a:prstGeom>
          <a:ln>
            <a:noFill/>
          </a:ln>
          <a:effectLst>
            <a:softEdge rad="112500"/>
          </a:effectLst>
        </p:spPr>
      </p:pic>
      <p:pic>
        <p:nvPicPr>
          <p:cNvPr id="11" name="Picture 4" descr="BIBLE016"/>
          <p:cNvPicPr>
            <a:picLocks noChangeAspect="1" noChangeArrowheads="1"/>
          </p:cNvPicPr>
          <p:nvPr/>
        </p:nvPicPr>
        <p:blipFill>
          <a:blip r:embed="rId3" cstate="print"/>
          <a:srcRect/>
          <a:stretch>
            <a:fillRect/>
          </a:stretch>
        </p:blipFill>
        <p:spPr bwMode="auto">
          <a:xfrm>
            <a:off x="5796136" y="110198"/>
            <a:ext cx="2304256" cy="1950650"/>
          </a:xfrm>
          <a:prstGeom prst="rect">
            <a:avLst/>
          </a:prstGeom>
          <a:noFill/>
          <a:ln w="9525">
            <a:noFill/>
            <a:miter lim="800000"/>
            <a:headEnd/>
            <a:tailEnd/>
          </a:ln>
        </p:spPr>
      </p:pic>
      <p:sp>
        <p:nvSpPr>
          <p:cNvPr id="13" name="Rounded Rectangle 12"/>
          <p:cNvSpPr/>
          <p:nvPr/>
        </p:nvSpPr>
        <p:spPr>
          <a:xfrm>
            <a:off x="179512" y="2780928"/>
            <a:ext cx="8712968" cy="10801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Šīs abas teoloģijas ir pastāvējušas kopš Kristus Baznīcas aizsākumiem.</a:t>
            </a:r>
          </a:p>
        </p:txBody>
      </p:sp>
      <p:sp>
        <p:nvSpPr>
          <p:cNvPr id="12" name="Rounded Rectangle 11"/>
          <p:cNvSpPr/>
          <p:nvPr/>
        </p:nvSpPr>
        <p:spPr>
          <a:xfrm>
            <a:off x="179512" y="4005064"/>
            <a:ext cx="8712968" cy="10801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a:solidFill>
                  <a:schemeClr val="tx1"/>
                </a:solidFill>
              </a:rPr>
              <a:t>A</a:t>
            </a:r>
            <a:r>
              <a:rPr lang="lv-LV" sz="3200" dirty="0" smtClean="0">
                <a:solidFill>
                  <a:schemeClr val="tx1"/>
                </a:solidFill>
              </a:rPr>
              <a:t>bas teoloģijas ir atrodamas dažādu teologu rakstos dažādās kristīgās konfesijās.</a:t>
            </a:r>
          </a:p>
        </p:txBody>
      </p:sp>
      <p:sp>
        <p:nvSpPr>
          <p:cNvPr id="15" name="Rounded Rectangle 14"/>
          <p:cNvSpPr/>
          <p:nvPr/>
        </p:nvSpPr>
        <p:spPr>
          <a:xfrm>
            <a:off x="179512" y="5373216"/>
            <a:ext cx="8712968" cy="10801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Taču tikai viena no šīm </a:t>
            </a:r>
            <a:r>
              <a:rPr lang="lv-LV" sz="3200" dirty="0" err="1" smtClean="0">
                <a:solidFill>
                  <a:schemeClr val="tx1"/>
                </a:solidFill>
              </a:rPr>
              <a:t>teoloģijām</a:t>
            </a:r>
            <a:r>
              <a:rPr lang="lv-LV" sz="3200" dirty="0" smtClean="0">
                <a:solidFill>
                  <a:schemeClr val="tx1"/>
                </a:solidFill>
              </a:rPr>
              <a:t> ir </a:t>
            </a:r>
            <a:r>
              <a:rPr lang="lv-LV" sz="3200" dirty="0" err="1" smtClean="0">
                <a:solidFill>
                  <a:schemeClr val="tx1"/>
                </a:solidFill>
              </a:rPr>
              <a:t>bibliski</a:t>
            </a:r>
            <a:r>
              <a:rPr lang="lv-LV" sz="3200" dirty="0" smtClean="0">
                <a:solidFill>
                  <a:schemeClr val="tx1"/>
                </a:solidFill>
              </a:rPr>
              <a:t> kristīga, savukārt otra ir aplama.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7"/>
                                        </p:tgtEl>
                                        <p:attrNameLst>
                                          <p:attrName>style.visibility</p:attrName>
                                        </p:attrNameLst>
                                      </p:cBhvr>
                                      <p:to>
                                        <p:strVal val="visible"/>
                                      </p:to>
                                    </p:set>
                                    <p:animEffect transition="in" filter="fade">
                                      <p:cBhvr>
                                        <p:cTn id="11" dur="2000"/>
                                        <p:tgtEl>
                                          <p:spTgt spid="1027"/>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9"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dissolve">
                                      <p:cBhvr>
                                        <p:cTn id="19" dur="500"/>
                                        <p:tgtEl>
                                          <p:spTgt spid="11"/>
                                        </p:tgtEl>
                                      </p:cBhvr>
                                    </p:animEffect>
                                  </p:childTnLst>
                                </p:cTn>
                              </p:par>
                            </p:childTnLst>
                          </p:cTn>
                        </p:par>
                        <p:par>
                          <p:cTn id="20" fill="hold">
                            <p:stCondLst>
                              <p:cond delay="2500"/>
                            </p:stCondLst>
                            <p:childTnLst>
                              <p:par>
                                <p:cTn id="21" presetID="10" presetClass="entr" presetSubtype="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2000"/>
                                        <p:tgtEl>
                                          <p:spTgt spid="13"/>
                                        </p:tgtEl>
                                      </p:cBhvr>
                                    </p:animEffect>
                                  </p:childTnLst>
                                </p:cTn>
                              </p:par>
                            </p:childTnLst>
                          </p:cTn>
                        </p:par>
                        <p:par>
                          <p:cTn id="24" fill="hold">
                            <p:stCondLst>
                              <p:cond delay="4500"/>
                            </p:stCondLst>
                            <p:childTnLst>
                              <p:par>
                                <p:cTn id="25" presetID="10"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2000"/>
                                        <p:tgtEl>
                                          <p:spTgt spid="12"/>
                                        </p:tgtEl>
                                      </p:cBhvr>
                                    </p:animEffect>
                                  </p:childTnLst>
                                </p:cTn>
                              </p:par>
                            </p:childTnLst>
                          </p:cTn>
                        </p:par>
                        <p:par>
                          <p:cTn id="28" fill="hold">
                            <p:stCondLst>
                              <p:cond delay="6500"/>
                            </p:stCondLst>
                            <p:childTnLst>
                              <p:par>
                                <p:cTn id="29" presetID="10"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3" grpId="0" animBg="1"/>
      <p:bldP spid="12" grpId="0" animBg="1"/>
      <p:bldP spid="15"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Slide Number Placeholder 3"/>
          <p:cNvSpPr>
            <a:spLocks noGrp="1"/>
          </p:cNvSpPr>
          <p:nvPr>
            <p:ph type="sldNum" sz="quarter" idx="12"/>
          </p:nvPr>
        </p:nvSpPr>
        <p:spPr>
          <a:noFill/>
        </p:spPr>
        <p:txBody>
          <a:bodyPr/>
          <a:lstStyle/>
          <a:p>
            <a:fld id="{ADDFB500-0BB9-4EAB-A5A4-5388D20FB38E}" type="slidenum">
              <a:rPr lang="lv-LV" smtClean="0"/>
              <a:pPr/>
              <a:t>7</a:t>
            </a:fld>
            <a:endParaRPr lang="lv-LV" smtClean="0"/>
          </a:p>
        </p:txBody>
      </p:sp>
      <p:sp>
        <p:nvSpPr>
          <p:cNvPr id="7" name="Title 1"/>
          <p:cNvSpPr txBox="1">
            <a:spLocks/>
          </p:cNvSpPr>
          <p:nvPr/>
        </p:nvSpPr>
        <p:spPr>
          <a:xfrm>
            <a:off x="0" y="3366120"/>
            <a:ext cx="4716016" cy="11430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lv-LV" sz="4000" b="1" kern="0" dirty="0" smtClean="0">
                <a:solidFill>
                  <a:schemeClr val="tx2"/>
                </a:solidFill>
                <a:latin typeface="+mj-lt"/>
                <a:ea typeface="+mj-ea"/>
                <a:cs typeface="+mj-cs"/>
              </a:rPr>
              <a:t>Godības teoloģija</a:t>
            </a:r>
            <a:endParaRPr kumimoji="0" lang="lv-LV" sz="4000" b="1" i="0" u="none" strike="noStrike" kern="0" cap="none" spc="0" normalizeH="0" baseline="0" noProof="0" dirty="0">
              <a:ln>
                <a:noFill/>
              </a:ln>
              <a:solidFill>
                <a:schemeClr val="tx2"/>
              </a:solidFill>
              <a:effectLst/>
              <a:uLnTx/>
              <a:uFillTx/>
              <a:latin typeface="+mj-lt"/>
              <a:ea typeface="+mj-ea"/>
              <a:cs typeface="+mj-cs"/>
            </a:endParaRPr>
          </a:p>
        </p:txBody>
      </p:sp>
      <p:sp>
        <p:nvSpPr>
          <p:cNvPr id="8" name="Title 1"/>
          <p:cNvSpPr txBox="1">
            <a:spLocks/>
          </p:cNvSpPr>
          <p:nvPr/>
        </p:nvSpPr>
        <p:spPr>
          <a:xfrm>
            <a:off x="4679504" y="3438128"/>
            <a:ext cx="4464496" cy="11430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lv-LV" sz="4400" b="1" kern="0" dirty="0" smtClean="0">
                <a:solidFill>
                  <a:schemeClr val="tx2"/>
                </a:solidFill>
                <a:latin typeface="+mj-lt"/>
                <a:ea typeface="+mj-ea"/>
                <a:cs typeface="+mj-cs"/>
              </a:rPr>
              <a:t>Krusta teoloģija</a:t>
            </a:r>
            <a:endParaRPr kumimoji="0" lang="lv-LV" sz="4400" b="1" i="0" u="none" strike="noStrike" kern="0" cap="none" spc="0" normalizeH="0" baseline="0" noProof="0" dirty="0">
              <a:ln>
                <a:noFill/>
              </a:ln>
              <a:solidFill>
                <a:schemeClr val="tx2"/>
              </a:solidFill>
              <a:effectLst/>
              <a:uLnTx/>
              <a:uFillTx/>
              <a:latin typeface="+mj-lt"/>
              <a:ea typeface="+mj-ea"/>
              <a:cs typeface="+mj-cs"/>
            </a:endParaRPr>
          </a:p>
        </p:txBody>
      </p:sp>
      <p:sp>
        <p:nvSpPr>
          <p:cNvPr id="9" name="Rounded Rectangle 8"/>
          <p:cNvSpPr/>
          <p:nvPr/>
        </p:nvSpPr>
        <p:spPr>
          <a:xfrm>
            <a:off x="179512" y="4077072"/>
            <a:ext cx="4032448" cy="26642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Gūt materiālus panākumus šeit virs zemes un arī mūžībā</a:t>
            </a:r>
            <a:endParaRPr lang="en-US" sz="3600" dirty="0">
              <a:solidFill>
                <a:schemeClr val="tx1"/>
              </a:solidFill>
            </a:endParaRPr>
          </a:p>
        </p:txBody>
      </p:sp>
      <p:sp>
        <p:nvSpPr>
          <p:cNvPr id="13" name="Rounded Rectangle 12"/>
          <p:cNvSpPr/>
          <p:nvPr/>
        </p:nvSpPr>
        <p:spPr>
          <a:xfrm>
            <a:off x="4788024" y="4221088"/>
            <a:ext cx="4248472" cy="24482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Pievienošanos Jēzum Kristum Viņa ciešanās</a:t>
            </a:r>
          </a:p>
        </p:txBody>
      </p:sp>
      <p:sp>
        <p:nvSpPr>
          <p:cNvPr id="12" name="Rectangle 2"/>
          <p:cNvSpPr txBox="1">
            <a:spLocks noChangeArrowheads="1"/>
          </p:cNvSpPr>
          <p:nvPr/>
        </p:nvSpPr>
        <p:spPr>
          <a:xfrm>
            <a:off x="179388" y="0"/>
            <a:ext cx="8964612" cy="1071563"/>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6000" b="1" i="0" u="none" strike="noStrike" kern="0" cap="none" spc="0" normalizeH="0" baseline="0" noProof="0" dirty="0" smtClean="0">
                <a:ln>
                  <a:noFill/>
                </a:ln>
                <a:solidFill>
                  <a:schemeClr val="tx2"/>
                </a:solidFill>
                <a:effectLst/>
                <a:uLnTx/>
                <a:uFillTx/>
                <a:latin typeface="+mj-lt"/>
                <a:ea typeface="+mj-ea"/>
                <a:cs typeface="+mj-cs"/>
              </a:rPr>
              <a:t>Ticība nozīmē:</a:t>
            </a:r>
          </a:p>
        </p:txBody>
      </p:sp>
      <p:pic>
        <p:nvPicPr>
          <p:cNvPr id="10" name="Picture 2" descr="What Are Euro Notes and What Are Their Denominations?"/>
          <p:cNvPicPr>
            <a:picLocks noChangeAspect="1" noChangeArrowheads="1"/>
          </p:cNvPicPr>
          <p:nvPr/>
        </p:nvPicPr>
        <p:blipFill>
          <a:blip r:embed="rId2" cstate="print"/>
          <a:srcRect/>
          <a:stretch>
            <a:fillRect/>
          </a:stretch>
        </p:blipFill>
        <p:spPr bwMode="auto">
          <a:xfrm>
            <a:off x="323528" y="692696"/>
            <a:ext cx="4104456" cy="2736304"/>
          </a:xfrm>
          <a:prstGeom prst="rect">
            <a:avLst/>
          </a:prstGeom>
          <a:ln>
            <a:noFill/>
          </a:ln>
          <a:effectLst>
            <a:softEdge rad="112500"/>
          </a:effectLst>
        </p:spPr>
      </p:pic>
      <p:pic>
        <p:nvPicPr>
          <p:cNvPr id="14" name="Picture 4" descr="What it Really Means to Follow Jesus"/>
          <p:cNvPicPr>
            <a:picLocks noChangeAspect="1" noChangeArrowheads="1"/>
          </p:cNvPicPr>
          <p:nvPr/>
        </p:nvPicPr>
        <p:blipFill>
          <a:blip r:embed="rId3" cstate="print"/>
          <a:srcRect/>
          <a:stretch>
            <a:fillRect/>
          </a:stretch>
        </p:blipFill>
        <p:spPr bwMode="auto">
          <a:xfrm>
            <a:off x="4716016" y="836712"/>
            <a:ext cx="4157932" cy="266429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2000"/>
                                        <p:tgtEl>
                                          <p:spTgt spid="10"/>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2000"/>
                                        <p:tgtEl>
                                          <p:spTgt spid="9"/>
                                        </p:tgtEl>
                                      </p:cBhvr>
                                    </p:animEffect>
                                  </p:childTnLst>
                                </p:cTn>
                              </p:par>
                            </p:childTnLst>
                          </p:cTn>
                        </p:par>
                        <p:par>
                          <p:cTn id="16" fill="hold">
                            <p:stCondLst>
                              <p:cond delay="4000"/>
                            </p:stCondLst>
                            <p:childTnLst>
                              <p:par>
                                <p:cTn id="17" presetID="2" presetClass="entr" presetSubtype="4"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par>
                                <p:cTn id="21" presetID="10" presetClass="entr" presetSubtype="0"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2000"/>
                                        <p:tgtEl>
                                          <p:spTgt spid="14"/>
                                        </p:tgtEl>
                                      </p:cBhvr>
                                    </p:animEffect>
                                  </p:childTnLst>
                                </p:cTn>
                              </p:par>
                            </p:childTnLst>
                          </p:cTn>
                        </p:par>
                        <p:par>
                          <p:cTn id="24" fill="hold">
                            <p:stCondLst>
                              <p:cond delay="6000"/>
                            </p:stCondLst>
                            <p:childTnLst>
                              <p:par>
                                <p:cTn id="25" presetID="10" presetClass="entr" presetSubtype="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Slide Number Placeholder 3"/>
          <p:cNvSpPr>
            <a:spLocks noGrp="1"/>
          </p:cNvSpPr>
          <p:nvPr>
            <p:ph type="sldNum" sz="quarter" idx="12"/>
          </p:nvPr>
        </p:nvSpPr>
        <p:spPr>
          <a:noFill/>
        </p:spPr>
        <p:txBody>
          <a:bodyPr/>
          <a:lstStyle/>
          <a:p>
            <a:fld id="{ADDFB500-0BB9-4EAB-A5A4-5388D20FB38E}" type="slidenum">
              <a:rPr lang="lv-LV" smtClean="0"/>
              <a:pPr/>
              <a:t>8</a:t>
            </a:fld>
            <a:endParaRPr lang="lv-LV" smtClean="0"/>
          </a:p>
        </p:txBody>
      </p:sp>
      <p:sp>
        <p:nvSpPr>
          <p:cNvPr id="7" name="Title 1"/>
          <p:cNvSpPr txBox="1">
            <a:spLocks/>
          </p:cNvSpPr>
          <p:nvPr/>
        </p:nvSpPr>
        <p:spPr>
          <a:xfrm>
            <a:off x="0" y="2996952"/>
            <a:ext cx="4716016" cy="11430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lv-LV" sz="4000" b="1" kern="0" dirty="0" smtClean="0">
                <a:solidFill>
                  <a:schemeClr val="tx2"/>
                </a:solidFill>
                <a:latin typeface="+mj-lt"/>
                <a:ea typeface="+mj-ea"/>
                <a:cs typeface="+mj-cs"/>
              </a:rPr>
              <a:t>Godības teoloģija</a:t>
            </a:r>
            <a:endParaRPr kumimoji="0" lang="lv-LV" sz="4000" b="1" i="0" u="none" strike="noStrike" kern="0" cap="none" spc="0" normalizeH="0" baseline="0" noProof="0" dirty="0">
              <a:ln>
                <a:noFill/>
              </a:ln>
              <a:solidFill>
                <a:schemeClr val="tx2"/>
              </a:solidFill>
              <a:effectLst/>
              <a:uLnTx/>
              <a:uFillTx/>
              <a:latin typeface="+mj-lt"/>
              <a:ea typeface="+mj-ea"/>
              <a:cs typeface="+mj-cs"/>
            </a:endParaRPr>
          </a:p>
        </p:txBody>
      </p:sp>
      <p:sp>
        <p:nvSpPr>
          <p:cNvPr id="8" name="Title 1"/>
          <p:cNvSpPr txBox="1">
            <a:spLocks/>
          </p:cNvSpPr>
          <p:nvPr/>
        </p:nvSpPr>
        <p:spPr>
          <a:xfrm>
            <a:off x="4679504" y="1988840"/>
            <a:ext cx="4464496" cy="78296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lv-LV" sz="4400" b="1" kern="0" dirty="0" smtClean="0">
                <a:solidFill>
                  <a:schemeClr val="tx2"/>
                </a:solidFill>
                <a:latin typeface="+mj-lt"/>
                <a:ea typeface="+mj-ea"/>
                <a:cs typeface="+mj-cs"/>
              </a:rPr>
              <a:t>Krusta teoloģija</a:t>
            </a:r>
            <a:endParaRPr kumimoji="0" lang="lv-LV" sz="4400" b="1" i="0" u="none" strike="noStrike" kern="0" cap="none" spc="0" normalizeH="0" baseline="0" noProof="0" dirty="0">
              <a:ln>
                <a:noFill/>
              </a:ln>
              <a:solidFill>
                <a:schemeClr val="tx2"/>
              </a:solidFill>
              <a:effectLst/>
              <a:uLnTx/>
              <a:uFillTx/>
              <a:latin typeface="+mj-lt"/>
              <a:ea typeface="+mj-ea"/>
              <a:cs typeface="+mj-cs"/>
            </a:endParaRPr>
          </a:p>
        </p:txBody>
      </p:sp>
      <p:sp>
        <p:nvSpPr>
          <p:cNvPr id="9" name="Rounded Rectangle 8"/>
          <p:cNvSpPr/>
          <p:nvPr/>
        </p:nvSpPr>
        <p:spPr>
          <a:xfrm>
            <a:off x="179512" y="3789040"/>
            <a:ext cx="4032448" cy="29523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Mēs visi piedzimstam kā godības teologi, kas meklē godību, tas ir tik dabiski</a:t>
            </a:r>
            <a:endParaRPr lang="en-US" sz="3200" dirty="0">
              <a:solidFill>
                <a:schemeClr val="tx1"/>
              </a:solidFill>
            </a:endParaRPr>
          </a:p>
        </p:txBody>
      </p:sp>
      <p:sp>
        <p:nvSpPr>
          <p:cNvPr id="13" name="Rounded Rectangle 12"/>
          <p:cNvSpPr/>
          <p:nvPr/>
        </p:nvSpPr>
        <p:spPr>
          <a:xfrm>
            <a:off x="4788024" y="2780928"/>
            <a:ext cx="4248472" cy="40050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Krusta teoloģija nav dabiska! Cilvēks pats ar savu prātu nevar līdz tai nonākt.</a:t>
            </a:r>
          </a:p>
          <a:p>
            <a:pPr algn="ctr"/>
            <a:r>
              <a:rPr lang="lv-LV" sz="3200" dirty="0" smtClean="0">
                <a:solidFill>
                  <a:schemeClr val="tx1"/>
                </a:solidFill>
              </a:rPr>
              <a:t>Tur ir vajadzīga Sv.Gara atklāsme, lai līdz tai nonāktu.</a:t>
            </a:r>
            <a:endParaRPr lang="lv-LV" sz="3200" dirty="0" smtClean="0">
              <a:solidFill>
                <a:schemeClr val="tx1"/>
              </a:solidFill>
            </a:endParaRPr>
          </a:p>
        </p:txBody>
      </p:sp>
      <p:pic>
        <p:nvPicPr>
          <p:cNvPr id="10" name="Picture 7"/>
          <p:cNvPicPr>
            <a:picLocks noChangeAspect="1" noChangeArrowheads="1"/>
          </p:cNvPicPr>
          <p:nvPr/>
        </p:nvPicPr>
        <p:blipFill>
          <a:blip r:embed="rId2" cstate="print"/>
          <a:srcRect/>
          <a:stretch>
            <a:fillRect/>
          </a:stretch>
        </p:blipFill>
        <p:spPr bwMode="auto">
          <a:xfrm>
            <a:off x="467544" y="0"/>
            <a:ext cx="3106709" cy="3140968"/>
          </a:xfrm>
          <a:prstGeom prst="rect">
            <a:avLst/>
          </a:prstGeom>
          <a:ln>
            <a:noFill/>
          </a:ln>
          <a:effectLst>
            <a:softEdge rad="112500"/>
          </a:effectLst>
        </p:spPr>
      </p:pic>
      <p:pic>
        <p:nvPicPr>
          <p:cNvPr id="14" name="Picture 6" descr="https://upload.wikimedia.org/wikipedia/commons/1/17/Christ_at_the_Cross_-_Cristo_en_la_Cruz.jpg"/>
          <p:cNvPicPr>
            <a:picLocks noChangeAspect="1" noChangeArrowheads="1"/>
          </p:cNvPicPr>
          <p:nvPr/>
        </p:nvPicPr>
        <p:blipFill>
          <a:blip r:embed="rId3" cstate="print"/>
          <a:srcRect/>
          <a:stretch>
            <a:fillRect/>
          </a:stretch>
        </p:blipFill>
        <p:spPr bwMode="auto">
          <a:xfrm>
            <a:off x="6012160" y="-1"/>
            <a:ext cx="1584176" cy="217028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2000"/>
                                        <p:tgtEl>
                                          <p:spTgt spid="10"/>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2000"/>
                                        <p:tgtEl>
                                          <p:spTgt spid="9"/>
                                        </p:tgtEl>
                                      </p:cBhvr>
                                    </p:animEffect>
                                  </p:childTnLst>
                                </p:cTn>
                              </p:par>
                            </p:childTnLst>
                          </p:cTn>
                        </p:par>
                        <p:par>
                          <p:cTn id="16" fill="hold">
                            <p:stCondLst>
                              <p:cond delay="4000"/>
                            </p:stCondLst>
                            <p:childTnLst>
                              <p:par>
                                <p:cTn id="17" presetID="2" presetClass="entr" presetSubtype="4"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par>
                                <p:cTn id="21" presetID="10" presetClass="entr" presetSubtype="0"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2000"/>
                                        <p:tgtEl>
                                          <p:spTgt spid="14"/>
                                        </p:tgtEl>
                                      </p:cBhvr>
                                    </p:animEffect>
                                  </p:childTnLst>
                                </p:cTn>
                              </p:par>
                            </p:childTnLst>
                          </p:cTn>
                        </p:par>
                        <p:par>
                          <p:cTn id="24" fill="hold">
                            <p:stCondLst>
                              <p:cond delay="6000"/>
                            </p:stCondLst>
                            <p:childTnLst>
                              <p:par>
                                <p:cTn id="25" presetID="10" presetClass="entr" presetSubtype="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Slide Number Placeholder 3"/>
          <p:cNvSpPr>
            <a:spLocks noGrp="1"/>
          </p:cNvSpPr>
          <p:nvPr>
            <p:ph type="sldNum" sz="quarter" idx="12"/>
          </p:nvPr>
        </p:nvSpPr>
        <p:spPr>
          <a:noFill/>
        </p:spPr>
        <p:txBody>
          <a:bodyPr/>
          <a:lstStyle/>
          <a:p>
            <a:fld id="{ADDFB500-0BB9-4EAB-A5A4-5388D20FB38E}" type="slidenum">
              <a:rPr lang="lv-LV" smtClean="0"/>
              <a:pPr/>
              <a:t>9</a:t>
            </a:fld>
            <a:endParaRPr lang="lv-LV" smtClean="0"/>
          </a:p>
        </p:txBody>
      </p:sp>
      <p:sp>
        <p:nvSpPr>
          <p:cNvPr id="7" name="Title 1"/>
          <p:cNvSpPr txBox="1">
            <a:spLocks/>
          </p:cNvSpPr>
          <p:nvPr/>
        </p:nvSpPr>
        <p:spPr>
          <a:xfrm>
            <a:off x="-108520" y="3294112"/>
            <a:ext cx="4716016" cy="11430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lv-LV" sz="4000" b="1" kern="0" dirty="0" smtClean="0">
                <a:solidFill>
                  <a:schemeClr val="tx2"/>
                </a:solidFill>
                <a:latin typeface="+mj-lt"/>
                <a:ea typeface="+mj-ea"/>
                <a:cs typeface="+mj-cs"/>
              </a:rPr>
              <a:t>Godības teoloģija</a:t>
            </a:r>
            <a:endParaRPr kumimoji="0" lang="lv-LV" sz="4000" b="1" i="0" u="none" strike="noStrike" kern="0" cap="none" spc="0" normalizeH="0" baseline="0" noProof="0" dirty="0">
              <a:ln>
                <a:noFill/>
              </a:ln>
              <a:solidFill>
                <a:schemeClr val="tx2"/>
              </a:solidFill>
              <a:effectLst/>
              <a:uLnTx/>
              <a:uFillTx/>
              <a:latin typeface="+mj-lt"/>
              <a:ea typeface="+mj-ea"/>
              <a:cs typeface="+mj-cs"/>
            </a:endParaRPr>
          </a:p>
        </p:txBody>
      </p:sp>
      <p:sp>
        <p:nvSpPr>
          <p:cNvPr id="8" name="Title 1"/>
          <p:cNvSpPr txBox="1">
            <a:spLocks/>
          </p:cNvSpPr>
          <p:nvPr/>
        </p:nvSpPr>
        <p:spPr>
          <a:xfrm>
            <a:off x="4679504" y="2564904"/>
            <a:ext cx="4464496" cy="11430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lv-LV" sz="4400" b="1" kern="0" dirty="0" smtClean="0">
                <a:solidFill>
                  <a:schemeClr val="tx2"/>
                </a:solidFill>
                <a:latin typeface="+mj-lt"/>
                <a:ea typeface="+mj-ea"/>
                <a:cs typeface="+mj-cs"/>
              </a:rPr>
              <a:t>Krusta teoloģija</a:t>
            </a:r>
            <a:endParaRPr kumimoji="0" lang="lv-LV" sz="4400" b="1" i="0" u="none" strike="noStrike" kern="0" cap="none" spc="0" normalizeH="0" baseline="0" noProof="0" dirty="0">
              <a:ln>
                <a:noFill/>
              </a:ln>
              <a:solidFill>
                <a:schemeClr val="tx2"/>
              </a:solidFill>
              <a:effectLst/>
              <a:uLnTx/>
              <a:uFillTx/>
              <a:latin typeface="+mj-lt"/>
              <a:ea typeface="+mj-ea"/>
              <a:cs typeface="+mj-cs"/>
            </a:endParaRPr>
          </a:p>
        </p:txBody>
      </p:sp>
      <p:sp>
        <p:nvSpPr>
          <p:cNvPr id="9" name="Rounded Rectangle 8"/>
          <p:cNvSpPr/>
          <p:nvPr/>
        </p:nvSpPr>
        <p:spPr>
          <a:xfrm>
            <a:off x="179512" y="4005064"/>
            <a:ext cx="4032448" cy="27363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Kļūšana par kristieti padarīs tavu dzīvi labāku materiāli un garīgi</a:t>
            </a:r>
            <a:endParaRPr lang="en-US" sz="3600" dirty="0">
              <a:solidFill>
                <a:schemeClr val="tx1"/>
              </a:solidFill>
            </a:endParaRPr>
          </a:p>
        </p:txBody>
      </p:sp>
      <p:sp>
        <p:nvSpPr>
          <p:cNvPr id="13" name="Rounded Rectangle 12"/>
          <p:cNvSpPr/>
          <p:nvPr/>
        </p:nvSpPr>
        <p:spPr>
          <a:xfrm>
            <a:off x="4499992" y="3284984"/>
            <a:ext cx="4608512" cy="20162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Kristietim būt nozīmē būt uzticamam Jēzum, neskatoties, ko tas man maksās. </a:t>
            </a:r>
          </a:p>
        </p:txBody>
      </p:sp>
      <p:sp>
        <p:nvSpPr>
          <p:cNvPr id="12" name="Rectangle 2"/>
          <p:cNvSpPr txBox="1">
            <a:spLocks noChangeArrowheads="1"/>
          </p:cNvSpPr>
          <p:nvPr/>
        </p:nvSpPr>
        <p:spPr>
          <a:xfrm>
            <a:off x="179388" y="0"/>
            <a:ext cx="8964612" cy="1071563"/>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lv-LV" sz="4800" b="1" kern="0" dirty="0" smtClean="0">
                <a:solidFill>
                  <a:schemeClr val="tx2"/>
                </a:solidFill>
                <a:latin typeface="+mj-lt"/>
                <a:ea typeface="+mj-ea"/>
                <a:cs typeface="+mj-cs"/>
              </a:rPr>
              <a:t>Pamatideja</a:t>
            </a:r>
            <a:r>
              <a:rPr kumimoji="0" lang="lv-LV" sz="4800" b="1" i="0" u="none" strike="noStrike" kern="0" cap="none" spc="0" normalizeH="0" baseline="0" noProof="0" dirty="0" smtClean="0">
                <a:ln>
                  <a:noFill/>
                </a:ln>
                <a:solidFill>
                  <a:schemeClr val="tx2"/>
                </a:solidFill>
                <a:effectLst/>
                <a:uLnTx/>
                <a:uFillTx/>
                <a:latin typeface="+mj-lt"/>
                <a:ea typeface="+mj-ea"/>
                <a:cs typeface="+mj-cs"/>
              </a:rPr>
              <a:t>:</a:t>
            </a:r>
          </a:p>
        </p:txBody>
      </p:sp>
      <p:sp>
        <p:nvSpPr>
          <p:cNvPr id="10" name="Rounded Rectangle 9"/>
          <p:cNvSpPr/>
          <p:nvPr/>
        </p:nvSpPr>
        <p:spPr>
          <a:xfrm>
            <a:off x="4652392" y="5445224"/>
            <a:ext cx="4312096" cy="13765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Ne vienmēr ticība padarīs tavu dzīvi materiāli labāku.</a:t>
            </a:r>
          </a:p>
        </p:txBody>
      </p:sp>
      <p:pic>
        <p:nvPicPr>
          <p:cNvPr id="12290" name="Picture 2" descr="What Are Euro Notes and What Are Their Denominations?"/>
          <p:cNvPicPr>
            <a:picLocks noChangeAspect="1" noChangeArrowheads="1"/>
          </p:cNvPicPr>
          <p:nvPr/>
        </p:nvPicPr>
        <p:blipFill>
          <a:blip r:embed="rId2" cstate="print"/>
          <a:srcRect/>
          <a:stretch>
            <a:fillRect/>
          </a:stretch>
        </p:blipFill>
        <p:spPr bwMode="auto">
          <a:xfrm>
            <a:off x="323528" y="692696"/>
            <a:ext cx="4104456" cy="2736304"/>
          </a:xfrm>
          <a:prstGeom prst="rect">
            <a:avLst/>
          </a:prstGeom>
          <a:ln>
            <a:noFill/>
          </a:ln>
          <a:effectLst>
            <a:softEdge rad="112500"/>
          </a:effectLst>
        </p:spPr>
      </p:pic>
      <p:pic>
        <p:nvPicPr>
          <p:cNvPr id="12292" name="Picture 4" descr="What it Really Means to Follow Jesus"/>
          <p:cNvPicPr>
            <a:picLocks noChangeAspect="1" noChangeArrowheads="1"/>
          </p:cNvPicPr>
          <p:nvPr/>
        </p:nvPicPr>
        <p:blipFill>
          <a:blip r:embed="rId3" cstate="print"/>
          <a:srcRect/>
          <a:stretch>
            <a:fillRect/>
          </a:stretch>
        </p:blipFill>
        <p:spPr bwMode="auto">
          <a:xfrm>
            <a:off x="4716016" y="620688"/>
            <a:ext cx="4157932" cy="217252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2290"/>
                                        </p:tgtEl>
                                        <p:attrNameLst>
                                          <p:attrName>style.visibility</p:attrName>
                                        </p:attrNameLst>
                                      </p:cBhvr>
                                      <p:to>
                                        <p:strVal val="visible"/>
                                      </p:to>
                                    </p:set>
                                    <p:animEffect transition="in" filter="fade">
                                      <p:cBhvr>
                                        <p:cTn id="11" dur="2000"/>
                                        <p:tgtEl>
                                          <p:spTgt spid="12290"/>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2000"/>
                                        <p:tgtEl>
                                          <p:spTgt spid="9"/>
                                        </p:tgtEl>
                                      </p:cBhvr>
                                    </p:animEffect>
                                  </p:childTnLst>
                                </p:cTn>
                              </p:par>
                            </p:childTnLst>
                          </p:cTn>
                        </p:par>
                        <p:par>
                          <p:cTn id="16" fill="hold">
                            <p:stCondLst>
                              <p:cond delay="4000"/>
                            </p:stCondLst>
                            <p:childTnLst>
                              <p:par>
                                <p:cTn id="17" presetID="2" presetClass="entr" presetSubtype="4"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par>
                                <p:cTn id="21" presetID="10" presetClass="entr" presetSubtype="0" fill="hold" nodeType="withEffect">
                                  <p:stCondLst>
                                    <p:cond delay="0"/>
                                  </p:stCondLst>
                                  <p:childTnLst>
                                    <p:set>
                                      <p:cBhvr>
                                        <p:cTn id="22" dur="1" fill="hold">
                                          <p:stCondLst>
                                            <p:cond delay="0"/>
                                          </p:stCondLst>
                                        </p:cTn>
                                        <p:tgtEl>
                                          <p:spTgt spid="12292"/>
                                        </p:tgtEl>
                                        <p:attrNameLst>
                                          <p:attrName>style.visibility</p:attrName>
                                        </p:attrNameLst>
                                      </p:cBhvr>
                                      <p:to>
                                        <p:strVal val="visible"/>
                                      </p:to>
                                    </p:set>
                                    <p:animEffect transition="in" filter="fade">
                                      <p:cBhvr>
                                        <p:cTn id="23" dur="2000"/>
                                        <p:tgtEl>
                                          <p:spTgt spid="12292"/>
                                        </p:tgtEl>
                                      </p:cBhvr>
                                    </p:animEffect>
                                  </p:childTnLst>
                                </p:cTn>
                              </p:par>
                            </p:childTnLst>
                          </p:cTn>
                        </p:par>
                        <p:par>
                          <p:cTn id="24" fill="hold">
                            <p:stCondLst>
                              <p:cond delay="6000"/>
                            </p:stCondLst>
                            <p:childTnLst>
                              <p:par>
                                <p:cTn id="25" presetID="10" presetClass="entr" presetSubtype="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2000"/>
                                        <p:tgtEl>
                                          <p:spTgt spid="13"/>
                                        </p:tgtEl>
                                      </p:cBhvr>
                                    </p:animEffect>
                                  </p:childTnLst>
                                </p:cTn>
                              </p:par>
                            </p:childTnLst>
                          </p:cTn>
                        </p:par>
                        <p:par>
                          <p:cTn id="28" fill="hold">
                            <p:stCondLst>
                              <p:cond delay="8000"/>
                            </p:stCondLst>
                            <p:childTnLst>
                              <p:par>
                                <p:cTn id="29" presetID="10"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P spid="13" grpId="0" animBg="1"/>
      <p:bldP spid="10"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3124</TotalTime>
  <Words>926</Words>
  <Application>Microsoft Office PowerPoint</Application>
  <PresentationFormat>On-screen Show (4:3)</PresentationFormat>
  <Paragraphs>98</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Default Design</vt:lpstr>
      <vt:lpstr>Mk.10:35-45 Godības un Krusta teoloģija</vt:lpstr>
      <vt:lpstr>Mk.10:35-45</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Kopsavilkums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Rob</cp:lastModifiedBy>
  <cp:revision>101</cp:revision>
  <dcterms:created xsi:type="dcterms:W3CDTF">2010-10-07T14:46:11Z</dcterms:created>
  <dcterms:modified xsi:type="dcterms:W3CDTF">2023-07-25T08:58:01Z</dcterms:modified>
</cp:coreProperties>
</file>