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82" r:id="rId2"/>
    <p:sldId id="281" r:id="rId3"/>
    <p:sldId id="261" r:id="rId4"/>
    <p:sldId id="290" r:id="rId5"/>
    <p:sldId id="283" r:id="rId6"/>
    <p:sldId id="284" r:id="rId7"/>
    <p:sldId id="285" r:id="rId8"/>
    <p:sldId id="286" r:id="rId9"/>
    <p:sldId id="291" r:id="rId10"/>
    <p:sldId id="288" r:id="rId11"/>
    <p:sldId id="292" r:id="rId12"/>
    <p:sldId id="272" r:id="rId13"/>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horzBarState="maximized">
    <p:restoredLeft sz="15620"/>
    <p:restoredTop sz="94660"/>
  </p:normalViewPr>
  <p:slideViewPr>
    <p:cSldViewPr>
      <p:cViewPr varScale="1">
        <p:scale>
          <a:sx n="69" d="100"/>
          <a:sy n="69" d="100"/>
        </p:scale>
        <p:origin x="-640" y="-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atin typeface="Arial" pitchFamily="34" charset="0"/>
              </a:defRPr>
            </a:lvl1pPr>
          </a:lstStyle>
          <a:p>
            <a:pPr>
              <a:defRPr/>
            </a:pPr>
            <a:fld id="{3EF983FC-C4BF-4F7C-9D40-CF2294EF524F}" type="datetimeFigureOut">
              <a:rPr lang="en-US"/>
              <a:pPr>
                <a:defRPr/>
              </a:pPr>
              <a:t>9/25/2020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71414"/>
            <a:ext cx="8894763" cy="1071563"/>
          </a:xfrm>
        </p:spPr>
        <p:txBody>
          <a:bodyPr/>
          <a:lstStyle/>
          <a:p>
            <a:pPr eaLnBrk="1" hangingPunct="1"/>
            <a:r>
              <a:rPr lang="lv-LV" sz="3600" b="1" dirty="0" smtClean="0"/>
              <a:t>Ef.4:1-12 Kristīga sadzīvošana </a:t>
            </a:r>
            <a:endParaRPr lang="lv-LV" sz="3600" b="1" dirty="0" smtClean="0"/>
          </a:p>
        </p:txBody>
      </p:sp>
      <p:pic>
        <p:nvPicPr>
          <p:cNvPr id="2051" name="Picture 3" descr="DOVE019"/>
          <p:cNvPicPr>
            <a:picLocks noChangeAspect="1" noChangeArrowheads="1"/>
          </p:cNvPicPr>
          <p:nvPr/>
        </p:nvPicPr>
        <p:blipFill>
          <a:blip r:embed="rId2"/>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358082" y="0"/>
            <a:ext cx="1785918" cy="400110"/>
          </a:xfrm>
          <a:prstGeom prst="rect">
            <a:avLst/>
          </a:prstGeom>
          <a:noFill/>
          <a:ln w="9525">
            <a:noFill/>
            <a:miter lim="800000"/>
            <a:headEnd/>
            <a:tailEnd/>
          </a:ln>
        </p:spPr>
        <p:txBody>
          <a:bodyPr wrap="square">
            <a:spAutoFit/>
          </a:bodyPr>
          <a:lstStyle/>
          <a:p>
            <a:pPr>
              <a:spcBef>
                <a:spcPct val="50000"/>
              </a:spcBef>
            </a:pPr>
            <a:r>
              <a:rPr lang="lv-LV" sz="2000" dirty="0" smtClean="0"/>
              <a:t>27</a:t>
            </a:r>
            <a:r>
              <a:rPr lang="lv-LV" sz="2000" dirty="0" smtClean="0"/>
              <a:t>.sept.2020</a:t>
            </a:r>
            <a:r>
              <a:rPr lang="lv-LV" sz="2000" dirty="0" smtClean="0"/>
              <a:t>.</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11266" name="Picture 2" descr="Grow in Faith with Daily Christian Living Articles"/>
          <p:cNvPicPr>
            <a:picLocks noChangeAspect="1" noChangeArrowheads="1"/>
          </p:cNvPicPr>
          <p:nvPr/>
        </p:nvPicPr>
        <p:blipFill>
          <a:blip r:embed="rId3"/>
          <a:srcRect/>
          <a:stretch>
            <a:fillRect/>
          </a:stretch>
        </p:blipFill>
        <p:spPr bwMode="auto">
          <a:xfrm>
            <a:off x="-16470" y="1357298"/>
            <a:ext cx="9160469" cy="528641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eaLnBrk="1" hangingPunct="1">
              <a:spcBef>
                <a:spcPct val="0"/>
              </a:spcBef>
              <a:buFontTx/>
              <a:buNone/>
            </a:pPr>
            <a:r>
              <a:rPr lang="lv-LV" sz="2700" i="1" baseline="30000" dirty="0" smtClean="0"/>
              <a:t>11</a:t>
            </a:r>
            <a:r>
              <a:rPr lang="lv-LV" sz="2700" i="1" dirty="0" smtClean="0"/>
              <a:t> Viņš dāvāja vispirms apustuļus, tad praviešus, evaņģēlistus, ganus un skolotājus, </a:t>
            </a:r>
            <a:r>
              <a:rPr lang="lv-LV" sz="2700" i="1" baseline="30000" dirty="0" smtClean="0"/>
              <a:t>12</a:t>
            </a:r>
            <a:r>
              <a:rPr lang="lv-LV" sz="2700" i="1" dirty="0" smtClean="0"/>
              <a:t> lai svētos sagatavotu kalpošanas darbam, lai tā veidotos Kristus miesa</a:t>
            </a:r>
            <a:endParaRPr lang="lv-LV" sz="2700" i="1" dirty="0" smtClean="0"/>
          </a:p>
        </p:txBody>
      </p:sp>
      <p:sp>
        <p:nvSpPr>
          <p:cNvPr id="7" name="Rectangle 6"/>
          <p:cNvSpPr>
            <a:spLocks noChangeArrowheads="1"/>
          </p:cNvSpPr>
          <p:nvPr/>
        </p:nvSpPr>
        <p:spPr bwMode="auto">
          <a:xfrm>
            <a:off x="0" y="1285860"/>
            <a:ext cx="9286908" cy="1815882"/>
          </a:xfrm>
          <a:prstGeom prst="rect">
            <a:avLst/>
          </a:prstGeom>
          <a:noFill/>
          <a:ln w="9525">
            <a:noFill/>
            <a:miter lim="800000"/>
            <a:headEnd/>
            <a:tailEnd/>
          </a:ln>
        </p:spPr>
        <p:txBody>
          <a:bodyPr wrap="square">
            <a:spAutoFit/>
          </a:bodyPr>
          <a:lstStyle/>
          <a:p>
            <a:pPr eaLnBrk="0" hangingPunct="0">
              <a:buFont typeface="Arial" pitchFamily="34" charset="0"/>
              <a:buChar char="•"/>
            </a:pPr>
            <a:r>
              <a:rPr lang="lv-LV" sz="2800" b="1" dirty="0" smtClean="0">
                <a:cs typeface="Arial" charset="0"/>
              </a:rPr>
              <a:t>Dievs</a:t>
            </a:r>
            <a:r>
              <a:rPr lang="lv-LV" sz="2800" dirty="0" smtClean="0">
                <a:cs typeface="Arial" charset="0"/>
              </a:rPr>
              <a:t> ir devis </a:t>
            </a:r>
            <a:r>
              <a:rPr lang="lv-LV" sz="2800" b="1" dirty="0" smtClean="0">
                <a:cs typeface="Arial" charset="0"/>
              </a:rPr>
              <a:t>garīdzniekus</a:t>
            </a:r>
            <a:r>
              <a:rPr lang="lv-LV" sz="2800" dirty="0" smtClean="0">
                <a:cs typeface="Arial" charset="0"/>
              </a:rPr>
              <a:t>, lai </a:t>
            </a:r>
            <a:r>
              <a:rPr lang="lv-LV" sz="2800" b="1" dirty="0" smtClean="0">
                <a:cs typeface="Arial" charset="0"/>
              </a:rPr>
              <a:t>sagatavotu</a:t>
            </a:r>
            <a:r>
              <a:rPr lang="lv-LV" sz="2800" dirty="0" smtClean="0">
                <a:cs typeface="Arial" charset="0"/>
              </a:rPr>
              <a:t> </a:t>
            </a:r>
            <a:r>
              <a:rPr lang="lv-LV" sz="2800" b="1" dirty="0" smtClean="0">
                <a:cs typeface="Arial" charset="0"/>
              </a:rPr>
              <a:t>draudzes cilvēkus kalpošanas darbam</a:t>
            </a:r>
            <a:r>
              <a:rPr lang="lv-LV" sz="2800" dirty="0" smtClean="0">
                <a:cs typeface="Arial" charset="0"/>
              </a:rPr>
              <a:t>. </a:t>
            </a:r>
          </a:p>
          <a:p>
            <a:pPr eaLnBrk="0" hangingPunct="0">
              <a:buFont typeface="Arial" pitchFamily="34" charset="0"/>
              <a:buChar char="•"/>
            </a:pPr>
            <a:r>
              <a:rPr lang="lv-LV" sz="2800" b="1" dirty="0" smtClean="0">
                <a:cs typeface="Arial" charset="0"/>
              </a:rPr>
              <a:t>Garīdznieku uzd. ir nodrošināt</a:t>
            </a:r>
            <a:r>
              <a:rPr lang="lv-LV" sz="2800" dirty="0" smtClean="0">
                <a:cs typeface="Arial" charset="0"/>
              </a:rPr>
              <a:t> </a:t>
            </a:r>
            <a:r>
              <a:rPr lang="lv-LV" sz="2800" dirty="0" smtClean="0">
                <a:cs typeface="Arial" charset="0"/>
              </a:rPr>
              <a:t>visu </a:t>
            </a:r>
            <a:r>
              <a:rPr lang="lv-LV" sz="2800" b="1" dirty="0" smtClean="0">
                <a:cs typeface="Arial" charset="0"/>
              </a:rPr>
              <a:t>Dieva </a:t>
            </a:r>
            <a:r>
              <a:rPr lang="lv-LV" sz="2800" b="1" dirty="0" smtClean="0">
                <a:cs typeface="Arial" charset="0"/>
              </a:rPr>
              <a:t>ļaudīm draudzē</a:t>
            </a:r>
            <a:r>
              <a:rPr lang="lv-LV" sz="2800" dirty="0" smtClean="0">
                <a:cs typeface="Arial" charset="0"/>
              </a:rPr>
              <a:t>, lai arī viņi varētu </a:t>
            </a:r>
            <a:r>
              <a:rPr lang="lv-LV" sz="2800" b="1" dirty="0" smtClean="0">
                <a:cs typeface="Arial" charset="0"/>
              </a:rPr>
              <a:t>darboties </a:t>
            </a:r>
            <a:r>
              <a:rPr lang="lv-LV" sz="2800" b="1" dirty="0" smtClean="0">
                <a:cs typeface="Arial" charset="0"/>
              </a:rPr>
              <a:t>Dieva misijā</a:t>
            </a:r>
            <a:r>
              <a:rPr lang="lv-LV" sz="2800" dirty="0" smtClean="0">
                <a:cs typeface="Arial" charset="0"/>
              </a:rPr>
              <a:t>.</a:t>
            </a:r>
            <a:endParaRPr lang="lv-LV" sz="2800" dirty="0" smtClean="0">
              <a:cs typeface="Arial" charset="0"/>
            </a:endParaRPr>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10</a:t>
            </a:fld>
            <a:endParaRPr lang="lv-LV" smtClean="0"/>
          </a:p>
        </p:txBody>
      </p:sp>
      <p:pic>
        <p:nvPicPr>
          <p:cNvPr id="5" name="Picture 4"/>
          <p:cNvPicPr>
            <a:picLocks noChangeAspect="1" noChangeArrowheads="1"/>
          </p:cNvPicPr>
          <p:nvPr/>
        </p:nvPicPr>
        <p:blipFill>
          <a:blip r:embed="rId2" cstate="print"/>
          <a:srcRect t="16902" b="15492"/>
          <a:stretch>
            <a:fillRect/>
          </a:stretch>
        </p:blipFill>
        <p:spPr bwMode="auto">
          <a:xfrm>
            <a:off x="357158" y="3143248"/>
            <a:ext cx="8215338" cy="371475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7"/>
          <p:cNvSpPr txBox="1">
            <a:spLocks noGrp="1"/>
          </p:cNvSpPr>
          <p:nvPr/>
        </p:nvSpPr>
        <p:spPr bwMode="auto">
          <a:xfrm>
            <a:off x="6553200" y="6248400"/>
            <a:ext cx="2133600" cy="457200"/>
          </a:xfrm>
          <a:prstGeom prst="rect">
            <a:avLst/>
          </a:prstGeom>
          <a:noFill/>
          <a:ln>
            <a:miter lim="800000"/>
            <a:headEnd/>
            <a:tailEnd/>
          </a:ln>
        </p:spPr>
        <p:txBody>
          <a:bodyPr anchor="b"/>
          <a:lstStyle/>
          <a:p>
            <a:pPr algn="r" fontAlgn="auto">
              <a:spcBef>
                <a:spcPts val="0"/>
              </a:spcBef>
              <a:spcAft>
                <a:spcPts val="0"/>
              </a:spcAft>
              <a:defRPr/>
            </a:pPr>
            <a:fld id="{4D48AB04-33E8-466D-9B93-EB809965C5FC}" type="slidenum">
              <a:rPr lang="en-US" sz="1200">
                <a:effectLst>
                  <a:outerShdw blurRad="38100" dist="38100" dir="2700000" algn="tl">
                    <a:srgbClr val="000000"/>
                  </a:outerShdw>
                </a:effectLst>
                <a:latin typeface="+mn-lt"/>
              </a:rPr>
              <a:pPr algn="r" fontAlgn="auto">
                <a:spcBef>
                  <a:spcPts val="0"/>
                </a:spcBef>
                <a:spcAft>
                  <a:spcPts val="0"/>
                </a:spcAft>
                <a:defRPr/>
              </a:pPr>
              <a:t>11</a:t>
            </a:fld>
            <a:endParaRPr lang="en-US" sz="1200">
              <a:effectLst>
                <a:outerShdw blurRad="38100" dist="38100" dir="2700000" algn="tl">
                  <a:srgbClr val="000000"/>
                </a:outerShdw>
              </a:effectLst>
              <a:latin typeface="+mn-lt"/>
            </a:endParaRPr>
          </a:p>
        </p:txBody>
      </p:sp>
      <p:sp>
        <p:nvSpPr>
          <p:cNvPr id="62466" name="Rectangle 2"/>
          <p:cNvSpPr>
            <a:spLocks noChangeArrowheads="1"/>
          </p:cNvSpPr>
          <p:nvPr/>
        </p:nvSpPr>
        <p:spPr bwMode="auto">
          <a:xfrm>
            <a:off x="0" y="0"/>
            <a:ext cx="9144000" cy="823913"/>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lv-LV" sz="4800" b="1" dirty="0">
                <a:latin typeface="+mj-lt"/>
                <a:ea typeface="+mj-ea"/>
                <a:cs typeface="+mj-cs"/>
              </a:rPr>
              <a:t>Baznīca ir Kristus miesa</a:t>
            </a:r>
          </a:p>
        </p:txBody>
      </p:sp>
      <p:sp>
        <p:nvSpPr>
          <p:cNvPr id="7" name="Rectangle 6"/>
          <p:cNvSpPr>
            <a:spLocks noChangeArrowheads="1"/>
          </p:cNvSpPr>
          <p:nvPr/>
        </p:nvSpPr>
        <p:spPr bwMode="auto">
          <a:xfrm>
            <a:off x="0" y="2857496"/>
            <a:ext cx="5143504" cy="3231654"/>
          </a:xfrm>
          <a:prstGeom prst="rect">
            <a:avLst/>
          </a:prstGeom>
          <a:noFill/>
          <a:ln w="9525">
            <a:noFill/>
            <a:miter lim="800000"/>
            <a:headEnd/>
            <a:tailEnd/>
          </a:ln>
        </p:spPr>
        <p:txBody>
          <a:bodyPr wrap="square">
            <a:spAutoFit/>
          </a:bodyPr>
          <a:lstStyle/>
          <a:p>
            <a:pPr eaLnBrk="0" hangingPunct="0">
              <a:buFont typeface="Wingdings" pitchFamily="2" charset="2"/>
              <a:buChar char="§"/>
            </a:pPr>
            <a:r>
              <a:rPr lang="lv-LV" sz="3200" b="1" dirty="0" smtClean="0">
                <a:cs typeface="Arial" charset="0"/>
              </a:rPr>
              <a:t>Galva </a:t>
            </a:r>
            <a:r>
              <a:rPr lang="lv-LV" sz="3200" b="1" dirty="0">
                <a:cs typeface="Arial" charset="0"/>
              </a:rPr>
              <a:t>ir Jēzus Kristus</a:t>
            </a:r>
          </a:p>
          <a:p>
            <a:pPr eaLnBrk="0" hangingPunct="0">
              <a:buFont typeface="Wingdings" pitchFamily="2" charset="2"/>
              <a:buChar char="§"/>
            </a:pPr>
            <a:r>
              <a:rPr lang="lv-LV" sz="3200" b="1" dirty="0">
                <a:cs typeface="Arial" charset="0"/>
              </a:rPr>
              <a:t>Dažādi locekļi </a:t>
            </a:r>
            <a:r>
              <a:rPr lang="lv-LV" sz="3200" b="1" dirty="0" smtClean="0">
                <a:cs typeface="Arial" charset="0"/>
              </a:rPr>
              <a:t>– </a:t>
            </a:r>
            <a:r>
              <a:rPr lang="lv-LV" sz="3200" b="1" dirty="0">
                <a:cs typeface="Arial" charset="0"/>
              </a:rPr>
              <a:t>kristieši</a:t>
            </a:r>
          </a:p>
          <a:p>
            <a:pPr eaLnBrk="0" hangingPunct="0"/>
            <a:r>
              <a:rPr lang="lv-LV" sz="2800" dirty="0" smtClean="0">
                <a:cs typeface="Arial" charset="0"/>
              </a:rPr>
              <a:t>“</a:t>
            </a:r>
            <a:r>
              <a:rPr lang="lv-LV" sz="2800" i="1" dirty="0" smtClean="0">
                <a:cs typeface="Arial" charset="0"/>
              </a:rPr>
              <a:t>Ir dažādas dāvanas, bet viens pats Gars</a:t>
            </a:r>
            <a:r>
              <a:rPr lang="lv-LV" sz="2800" dirty="0" smtClean="0">
                <a:cs typeface="Arial" charset="0"/>
              </a:rPr>
              <a:t>” (1.Kor.12:4)</a:t>
            </a:r>
          </a:p>
          <a:p>
            <a:pPr eaLnBrk="0" hangingPunct="0">
              <a:buFont typeface="Wingdings" pitchFamily="2" charset="2"/>
              <a:buChar char="§"/>
            </a:pPr>
            <a:r>
              <a:rPr lang="lv-LV" sz="2800" dirty="0" smtClean="0">
                <a:cs typeface="Arial" charset="0"/>
              </a:rPr>
              <a:t>Cits ir </a:t>
            </a:r>
            <a:r>
              <a:rPr lang="lv-LV" sz="2800" b="1" dirty="0" smtClean="0">
                <a:cs typeface="Arial" charset="0"/>
              </a:rPr>
              <a:t>rokas</a:t>
            </a:r>
            <a:r>
              <a:rPr lang="lv-LV" sz="2800" dirty="0" smtClean="0">
                <a:cs typeface="Arial" charset="0"/>
              </a:rPr>
              <a:t>, cits ir </a:t>
            </a:r>
            <a:r>
              <a:rPr lang="lv-LV" sz="2800" b="1" dirty="0" smtClean="0">
                <a:cs typeface="Arial" charset="0"/>
              </a:rPr>
              <a:t>kājas</a:t>
            </a:r>
            <a:r>
              <a:rPr lang="lv-LV" sz="2800" dirty="0" smtClean="0">
                <a:cs typeface="Arial" charset="0"/>
              </a:rPr>
              <a:t>, cits - </a:t>
            </a:r>
            <a:r>
              <a:rPr lang="lv-LV" sz="2800" b="1" dirty="0" smtClean="0">
                <a:cs typeface="Arial" charset="0"/>
              </a:rPr>
              <a:t>mute</a:t>
            </a:r>
            <a:r>
              <a:rPr lang="lv-LV" sz="2800" dirty="0" smtClean="0">
                <a:cs typeface="Arial" charset="0"/>
              </a:rPr>
              <a:t>, </a:t>
            </a:r>
            <a:r>
              <a:rPr lang="lv-LV" sz="2800" b="1" dirty="0" smtClean="0">
                <a:cs typeface="Arial" charset="0"/>
              </a:rPr>
              <a:t>ausis</a:t>
            </a:r>
            <a:r>
              <a:rPr lang="lv-LV" sz="2800" dirty="0" smtClean="0">
                <a:cs typeface="Arial" charset="0"/>
              </a:rPr>
              <a:t> utt.</a:t>
            </a:r>
          </a:p>
          <a:p>
            <a:pPr eaLnBrk="0" hangingPunct="0">
              <a:buFont typeface="Wingdings" pitchFamily="2" charset="2"/>
              <a:buChar char="§"/>
            </a:pPr>
            <a:endParaRPr lang="lv-LV" sz="2800" dirty="0" smtClean="0">
              <a:cs typeface="Arial" charset="0"/>
            </a:endParaRPr>
          </a:p>
        </p:txBody>
      </p:sp>
      <p:pic>
        <p:nvPicPr>
          <p:cNvPr id="27650" name="Picture 2"/>
          <p:cNvPicPr>
            <a:picLocks noChangeAspect="1" noChangeArrowheads="1"/>
          </p:cNvPicPr>
          <p:nvPr/>
        </p:nvPicPr>
        <p:blipFill>
          <a:blip r:embed="rId2" cstate="print"/>
          <a:srcRect/>
          <a:stretch>
            <a:fillRect/>
          </a:stretch>
        </p:blipFill>
        <p:spPr bwMode="auto">
          <a:xfrm>
            <a:off x="5214942" y="2101933"/>
            <a:ext cx="3929058" cy="465214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p:cNvSpPr/>
          <p:nvPr/>
        </p:nvSpPr>
        <p:spPr>
          <a:xfrm>
            <a:off x="0" y="785794"/>
            <a:ext cx="9144000" cy="1200329"/>
          </a:xfrm>
          <a:prstGeom prst="rect">
            <a:avLst/>
          </a:prstGeom>
        </p:spPr>
        <p:txBody>
          <a:bodyPr wrap="square">
            <a:spAutoFit/>
          </a:bodyPr>
          <a:lstStyle/>
          <a:p>
            <a:pPr eaLnBrk="0" hangingPunct="0">
              <a:buFontTx/>
              <a:buChar char="•"/>
            </a:pPr>
            <a:r>
              <a:rPr lang="lv-LV" sz="2400" i="1" dirty="0" smtClean="0"/>
              <a:t>Jo</a:t>
            </a:r>
            <a:r>
              <a:rPr lang="lv-LV" sz="2400" i="1" dirty="0" smtClean="0"/>
              <a:t>, kā mums vienā miesā ir daudz locekļu, bet ne visiem locekļiem ir vienāds uzdevums, </a:t>
            </a:r>
            <a:r>
              <a:rPr lang="lv-LV" sz="2400" i="1" dirty="0" smtClean="0"/>
              <a:t>tāpat </a:t>
            </a:r>
            <a:r>
              <a:rPr lang="lv-LV" sz="2400" i="1" dirty="0" smtClean="0"/>
              <a:t>mēs daudzi kopā esam viena miesa Kristū, bet savā starpā visi esam locekļi</a:t>
            </a:r>
            <a:r>
              <a:rPr lang="lv-LV" sz="2400" i="1" dirty="0" smtClean="0"/>
              <a:t>.(Rom.12:4-5)</a:t>
            </a:r>
            <a:endParaRPr lang="lv-LV" sz="2400" i="1" dirty="0"/>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par>
                                <p:cTn id="8" presetID="10" presetClass="entr" presetSubtype="0" fill="hold" nodeType="withEffect">
                                  <p:stCondLst>
                                    <p:cond delay="0"/>
                                  </p:stCondLst>
                                  <p:childTnLst>
                                    <p:set>
                                      <p:cBhvr>
                                        <p:cTn id="9" dur="1" fill="hold">
                                          <p:stCondLst>
                                            <p:cond delay="0"/>
                                          </p:stCondLst>
                                        </p:cTn>
                                        <p:tgtEl>
                                          <p:spTgt spid="27650"/>
                                        </p:tgtEl>
                                        <p:attrNameLst>
                                          <p:attrName>style.visibility</p:attrName>
                                        </p:attrNameLst>
                                      </p:cBhvr>
                                      <p:to>
                                        <p:strVal val="visible"/>
                                      </p:to>
                                    </p:set>
                                    <p:animEffect transition="in" filter="fade">
                                      <p:cBhvr>
                                        <p:cTn id="10" dur="2000"/>
                                        <p:tgtEl>
                                          <p:spTgt spid="27650"/>
                                        </p:tgtEl>
                                      </p:cBhvr>
                                    </p:animEffect>
                                  </p:childTnLst>
                                </p:cTn>
                              </p:par>
                            </p:childTnLst>
                          </p:cTn>
                        </p:par>
                        <p:par>
                          <p:cTn id="11" fill="hold">
                            <p:stCondLst>
                              <p:cond delay="2000"/>
                            </p:stCondLst>
                            <p:childTnLst>
                              <p:par>
                                <p:cTn id="12" presetID="2" presetClass="entr" presetSubtype="4" fill="hold" nodeType="after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 calcmode="lin" valueType="num">
                                      <p:cBhvr additive="base">
                                        <p:cTn id="14"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additive="base">
                                        <p:cTn id="1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12</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214290"/>
            <a:ext cx="8964612" cy="1071563"/>
          </a:xfrm>
        </p:spPr>
        <p:txBody>
          <a:bodyPr/>
          <a:lstStyle/>
          <a:p>
            <a:pPr eaLnBrk="1" hangingPunct="1"/>
            <a:r>
              <a:rPr lang="lv-LV" sz="3600" b="1" dirty="0" smtClean="0"/>
              <a:t>Ef.4:1-12 Kristīga sadzīvošana </a:t>
            </a:r>
            <a:endParaRPr lang="lv-LV" sz="3600" b="1" dirty="0" smtClean="0"/>
          </a:p>
        </p:txBody>
      </p:sp>
      <p:pic>
        <p:nvPicPr>
          <p:cNvPr id="3075" name="Picture 3" descr="DOVE019"/>
          <p:cNvPicPr>
            <a:picLocks noChangeAspect="1" noChangeArrowheads="1"/>
          </p:cNvPicPr>
          <p:nvPr/>
        </p:nvPicPr>
        <p:blipFill>
          <a:blip r:embed="rId2"/>
          <a:srcRect/>
          <a:stretch>
            <a:fillRect/>
          </a:stretch>
        </p:blipFill>
        <p:spPr bwMode="auto">
          <a:xfrm>
            <a:off x="-17463" y="-71462"/>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1164158"/>
            <a:ext cx="9144000" cy="5693866"/>
          </a:xfrm>
          <a:prstGeom prst="rect">
            <a:avLst/>
          </a:prstGeom>
          <a:noFill/>
          <a:ln w="9525">
            <a:noFill/>
            <a:miter lim="800000"/>
            <a:headEnd/>
            <a:tailEnd/>
          </a:ln>
        </p:spPr>
        <p:txBody>
          <a:bodyPr>
            <a:spAutoFit/>
          </a:bodyPr>
          <a:lstStyle/>
          <a:p>
            <a:pPr algn="just"/>
            <a:r>
              <a:rPr lang="lv-LV" sz="2800" dirty="0" smtClean="0"/>
              <a:t>​</a:t>
            </a:r>
            <a:r>
              <a:rPr lang="lv-LV" sz="2800" baseline="30000" dirty="0" smtClean="0"/>
              <a:t>1</a:t>
            </a:r>
            <a:r>
              <a:rPr lang="lv-LV" sz="2800" dirty="0" smtClean="0"/>
              <a:t> Tad nu es, cietumnieks Kunga dēļ, lūdzu jūs dzīvot tā aicinājuma cienīgi, ar kuru esat aicināti – </a:t>
            </a:r>
            <a:r>
              <a:rPr lang="lv-LV" sz="2800" baseline="30000" dirty="0" smtClean="0"/>
              <a:t>2</a:t>
            </a:r>
            <a:r>
              <a:rPr lang="lv-LV" sz="2800" dirty="0" smtClean="0"/>
              <a:t>  visā pazemībā, lēnprātībā un pacietībā, ar mīlestību panesdami cits citu, </a:t>
            </a:r>
            <a:r>
              <a:rPr lang="lv-LV" sz="2800" baseline="30000" dirty="0" smtClean="0"/>
              <a:t>3</a:t>
            </a:r>
            <a:r>
              <a:rPr lang="lv-LV" sz="2800" dirty="0" smtClean="0"/>
              <a:t> dedzīgi sargādami vienotību Garā, uzturēdami to ar miera saiti. </a:t>
            </a:r>
            <a:r>
              <a:rPr lang="lv-LV" sz="2800" baseline="30000" dirty="0" smtClean="0"/>
              <a:t>4</a:t>
            </a:r>
            <a:r>
              <a:rPr lang="lv-LV" sz="2800" dirty="0" smtClean="0"/>
              <a:t> Viena miesa un viens Gars – tāpat kā vienai cerībai jūs savā aicinājumā esat aicināti – </a:t>
            </a:r>
            <a:r>
              <a:rPr lang="lv-LV" sz="2800" baseline="30000" dirty="0" smtClean="0"/>
              <a:t>5</a:t>
            </a:r>
            <a:r>
              <a:rPr lang="lv-LV" sz="2800" dirty="0" smtClean="0"/>
              <a:t> viens Kungs, viena ticība, viena kristība, </a:t>
            </a:r>
            <a:r>
              <a:rPr lang="lv-LV" sz="2800" baseline="30000" dirty="0" smtClean="0"/>
              <a:t>6</a:t>
            </a:r>
            <a:r>
              <a:rPr lang="lv-LV" sz="2800" dirty="0" smtClean="0"/>
              <a:t> viens Dievs un Tēvs visiem, kas ir pāri visiem, caur visiem un visos. </a:t>
            </a:r>
            <a:r>
              <a:rPr lang="lv-LV" sz="2800" baseline="30000" dirty="0" smtClean="0"/>
              <a:t>7</a:t>
            </a:r>
            <a:r>
              <a:rPr lang="lv-LV" sz="2800" dirty="0" smtClean="0"/>
              <a:t> Ikvienam mums ir dota žēlastība tādā mērā, kādu Kristus to piešķīris. </a:t>
            </a:r>
            <a:r>
              <a:rPr lang="lv-LV" sz="2800" baseline="30000" dirty="0" smtClean="0"/>
              <a:t>11</a:t>
            </a:r>
            <a:r>
              <a:rPr lang="lv-LV" sz="2800" dirty="0" smtClean="0"/>
              <a:t> </a:t>
            </a:r>
            <a:r>
              <a:rPr lang="lv-LV" sz="2800" dirty="0" smtClean="0"/>
              <a:t>Viņš dāvāja vispirms apustuļus, tad praviešus, evaņģēlistus, ganus un skolotājus, </a:t>
            </a:r>
            <a:r>
              <a:rPr lang="lv-LV" sz="2800" baseline="30000" dirty="0" smtClean="0"/>
              <a:t>12</a:t>
            </a:r>
            <a:r>
              <a:rPr lang="lv-LV" sz="2800" dirty="0" smtClean="0"/>
              <a:t> lai svētos sagatavotu kalpošanas darbam, lai tā veidotos Kristus miesa</a:t>
            </a:r>
            <a:endParaRPr lang="lv-LV" sz="2800" dirty="0" smtClean="0"/>
          </a:p>
        </p:txBody>
      </p:sp>
      <p:sp>
        <p:nvSpPr>
          <p:cNvPr id="6" name="Text Box 6"/>
          <p:cNvSpPr txBox="1">
            <a:spLocks noChangeArrowheads="1"/>
          </p:cNvSpPr>
          <p:nvPr/>
        </p:nvSpPr>
        <p:spPr bwMode="auto">
          <a:xfrm>
            <a:off x="7143768" y="0"/>
            <a:ext cx="2000232" cy="400110"/>
          </a:xfrm>
          <a:prstGeom prst="rect">
            <a:avLst/>
          </a:prstGeom>
          <a:noFill/>
          <a:ln w="9525">
            <a:noFill/>
            <a:miter lim="800000"/>
            <a:headEnd/>
            <a:tailEnd/>
          </a:ln>
        </p:spPr>
        <p:txBody>
          <a:bodyPr wrap="square">
            <a:spAutoFit/>
          </a:bodyPr>
          <a:lstStyle/>
          <a:p>
            <a:pPr>
              <a:spcBef>
                <a:spcPct val="50000"/>
              </a:spcBef>
            </a:pPr>
            <a:r>
              <a:rPr lang="lv-LV" sz="2000" dirty="0" smtClean="0"/>
              <a:t>27</a:t>
            </a:r>
            <a:r>
              <a:rPr lang="lv-LV" sz="2000" dirty="0" smtClean="0"/>
              <a:t>.sept.2020</a:t>
            </a:r>
            <a:r>
              <a:rPr lang="lv-LV" sz="2000" dirty="0" smtClean="0"/>
              <a:t>.</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800" i="1" dirty="0" smtClean="0"/>
              <a:t>1 Tad </a:t>
            </a:r>
            <a:r>
              <a:rPr lang="lv-LV" sz="2800" i="1" dirty="0" smtClean="0"/>
              <a:t>nu </a:t>
            </a:r>
            <a:r>
              <a:rPr lang="lv-LV" sz="2800" i="1" dirty="0" smtClean="0"/>
              <a:t>es [Pāvils], </a:t>
            </a:r>
            <a:r>
              <a:rPr lang="lv-LV" sz="2800" i="1" dirty="0" smtClean="0"/>
              <a:t>cietumnieks Kunga dēļ, lūdzu jūs dzīvot tā aicinājuma cienīgi, ar kuru esat aicināti</a:t>
            </a:r>
            <a:endParaRPr lang="lv-LV" sz="2800" i="1" dirty="0" smtClean="0"/>
          </a:p>
        </p:txBody>
      </p:sp>
      <p:sp>
        <p:nvSpPr>
          <p:cNvPr id="7" name="Rectangle 6"/>
          <p:cNvSpPr>
            <a:spLocks noChangeArrowheads="1"/>
          </p:cNvSpPr>
          <p:nvPr/>
        </p:nvSpPr>
        <p:spPr bwMode="auto">
          <a:xfrm>
            <a:off x="0" y="714356"/>
            <a:ext cx="6715140" cy="6124754"/>
          </a:xfrm>
          <a:prstGeom prst="rect">
            <a:avLst/>
          </a:prstGeom>
          <a:noFill/>
          <a:ln w="9525">
            <a:noFill/>
            <a:miter lim="800000"/>
            <a:headEnd/>
            <a:tailEnd/>
          </a:ln>
        </p:spPr>
        <p:txBody>
          <a:bodyPr wrap="square">
            <a:spAutoFit/>
          </a:bodyPr>
          <a:lstStyle/>
          <a:p>
            <a:pPr>
              <a:buFontTx/>
              <a:buChar char="•"/>
            </a:pPr>
            <a:r>
              <a:rPr lang="lv-LV" sz="2800" b="1" dirty="0" smtClean="0"/>
              <a:t>Pāvils</a:t>
            </a:r>
            <a:r>
              <a:rPr lang="lv-LV" sz="2800" dirty="0" smtClean="0"/>
              <a:t> ir </a:t>
            </a:r>
            <a:r>
              <a:rPr lang="lv-LV" sz="2800" b="1" dirty="0" smtClean="0"/>
              <a:t>nonācis cietumā</a:t>
            </a:r>
            <a:r>
              <a:rPr lang="lv-LV" sz="2800" dirty="0" smtClean="0"/>
              <a:t>! Kāpēc?</a:t>
            </a:r>
            <a:endParaRPr lang="lv-LV" sz="2800" dirty="0"/>
          </a:p>
          <a:p>
            <a:pPr>
              <a:buFontTx/>
              <a:buChar char="•"/>
            </a:pPr>
            <a:r>
              <a:rPr lang="lv-LV" sz="2800" dirty="0" smtClean="0"/>
              <a:t>Vai viņš bija kādu </a:t>
            </a:r>
            <a:r>
              <a:rPr lang="lv-LV" sz="2800" b="1" dirty="0" smtClean="0"/>
              <a:t>bausli pārkāpis</a:t>
            </a:r>
            <a:r>
              <a:rPr lang="lv-LV" sz="2800" dirty="0" smtClean="0"/>
              <a:t>? </a:t>
            </a:r>
            <a:r>
              <a:rPr lang="lv-LV" sz="2800" b="1" dirty="0" smtClean="0"/>
              <a:t>Nē</a:t>
            </a:r>
          </a:p>
          <a:p>
            <a:pPr>
              <a:buFontTx/>
              <a:buChar char="•"/>
            </a:pPr>
            <a:r>
              <a:rPr lang="lv-LV" sz="2800" dirty="0" smtClean="0"/>
              <a:t>Viņš bija </a:t>
            </a:r>
            <a:r>
              <a:rPr lang="lv-LV" sz="2800" b="1" dirty="0" smtClean="0"/>
              <a:t>sludinājis evaņģēliju</a:t>
            </a:r>
            <a:r>
              <a:rPr lang="lv-LV" sz="2800" dirty="0" smtClean="0"/>
              <a:t>, bija </a:t>
            </a:r>
            <a:r>
              <a:rPr lang="lv-LV" sz="2800" b="1" dirty="0" smtClean="0"/>
              <a:t>atklājis ļaudīm patiesību </a:t>
            </a:r>
            <a:r>
              <a:rPr lang="lv-LV" sz="2800" dirty="0" smtClean="0"/>
              <a:t>un tāpēc </a:t>
            </a:r>
            <a:r>
              <a:rPr lang="lv-LV" sz="2800" b="1" dirty="0" smtClean="0"/>
              <a:t>nonācis cietumā</a:t>
            </a:r>
            <a:r>
              <a:rPr lang="lv-LV" sz="2800" dirty="0" smtClean="0"/>
              <a:t>!</a:t>
            </a:r>
          </a:p>
          <a:p>
            <a:pPr>
              <a:buFontTx/>
              <a:buChar char="•"/>
            </a:pPr>
            <a:r>
              <a:rPr lang="lv-LV" sz="2800" b="1" dirty="0" smtClean="0"/>
              <a:t>Pāvila dzīves stāsts </a:t>
            </a:r>
            <a:r>
              <a:rPr lang="lv-LV" sz="2800" dirty="0" smtClean="0"/>
              <a:t>rāda mums, ka </a:t>
            </a:r>
            <a:r>
              <a:rPr lang="lv-LV" sz="2800" b="1" dirty="0" smtClean="0"/>
              <a:t>kristieša dzīve nav tik vienkārša</a:t>
            </a:r>
            <a:r>
              <a:rPr lang="lv-LV" sz="2800" dirty="0" smtClean="0"/>
              <a:t>, kā dažreiz iedomājamies: ja </a:t>
            </a:r>
            <a:r>
              <a:rPr lang="lv-LV" sz="2800" b="1" dirty="0" smtClean="0"/>
              <a:t>kļūsi  kristietis</a:t>
            </a:r>
            <a:r>
              <a:rPr lang="lv-LV" sz="2800" dirty="0" smtClean="0"/>
              <a:t>, </a:t>
            </a:r>
            <a:r>
              <a:rPr lang="lv-LV" sz="2800" b="1" dirty="0" smtClean="0"/>
              <a:t>būsi vesels, bagāts </a:t>
            </a:r>
            <a:r>
              <a:rPr lang="lv-LV" sz="2800" dirty="0" smtClean="0"/>
              <a:t>un       viss </a:t>
            </a:r>
            <a:r>
              <a:rPr lang="lv-LV" sz="2800" b="1" dirty="0" smtClean="0"/>
              <a:t>sakārtosies</a:t>
            </a:r>
            <a:r>
              <a:rPr lang="lv-LV" sz="2800" dirty="0" smtClean="0"/>
              <a:t>.</a:t>
            </a:r>
          </a:p>
          <a:p>
            <a:pPr>
              <a:buFontTx/>
              <a:buChar char="•"/>
            </a:pPr>
            <a:r>
              <a:rPr lang="lv-LV" sz="2800" dirty="0" smtClean="0"/>
              <a:t>Bet </a:t>
            </a:r>
            <a:r>
              <a:rPr lang="lv-LV" sz="2800" b="1" dirty="0" smtClean="0"/>
              <a:t>Dievam</a:t>
            </a:r>
            <a:r>
              <a:rPr lang="lv-LV" sz="2800" dirty="0" smtClean="0"/>
              <a:t> bija </a:t>
            </a:r>
            <a:r>
              <a:rPr lang="lv-LV" sz="2800" b="1" dirty="0" smtClean="0"/>
              <a:t>plāns Pāvila dzīvei</a:t>
            </a:r>
            <a:r>
              <a:rPr lang="lv-LV" sz="2800" dirty="0" smtClean="0"/>
              <a:t>.</a:t>
            </a:r>
          </a:p>
          <a:p>
            <a:pPr>
              <a:buFontTx/>
              <a:buChar char="•"/>
            </a:pPr>
            <a:r>
              <a:rPr lang="lv-LV" sz="2800" b="1" dirty="0" smtClean="0"/>
              <a:t>Pāvils mudina </a:t>
            </a:r>
            <a:r>
              <a:rPr lang="lv-LV" sz="2800" dirty="0" smtClean="0"/>
              <a:t>mūs </a:t>
            </a:r>
            <a:r>
              <a:rPr lang="lv-LV" sz="2800" b="1" dirty="0" smtClean="0"/>
              <a:t>palikt uzticīgiem Dieva aicinājumam</a:t>
            </a:r>
            <a:r>
              <a:rPr lang="lv-LV" sz="2800" dirty="0" smtClean="0"/>
              <a:t>, pat ja </a:t>
            </a:r>
            <a:r>
              <a:rPr lang="lv-LV" sz="2800" b="1" dirty="0" smtClean="0"/>
              <a:t>citi    nostājas pret patiesību</a:t>
            </a:r>
            <a:r>
              <a:rPr lang="lv-LV" sz="2800" dirty="0" smtClean="0"/>
              <a:t>!</a:t>
            </a:r>
            <a:endParaRPr lang="lv-LV" sz="2800" dirty="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3</a:t>
            </a:fld>
            <a:endParaRPr lang="lv-LV" smtClean="0"/>
          </a:p>
        </p:txBody>
      </p:sp>
      <p:pic>
        <p:nvPicPr>
          <p:cNvPr id="9219" name="Picture 3"/>
          <p:cNvPicPr>
            <a:picLocks noChangeAspect="1" noChangeArrowheads="1"/>
          </p:cNvPicPr>
          <p:nvPr/>
        </p:nvPicPr>
        <p:blipFill>
          <a:blip r:embed="rId2"/>
          <a:srcRect/>
          <a:stretch>
            <a:fillRect/>
          </a:stretch>
        </p:blipFill>
        <p:spPr bwMode="auto">
          <a:xfrm>
            <a:off x="6357950" y="1071546"/>
            <a:ext cx="2786050" cy="513398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19"/>
                                        </p:tgtEl>
                                        <p:attrNameLst>
                                          <p:attrName>style.visibility</p:attrName>
                                        </p:attrNameLst>
                                      </p:cBhvr>
                                      <p:to>
                                        <p:strVal val="visible"/>
                                      </p:to>
                                    </p:set>
                                    <p:animEffect transition="in" filter="fade">
                                      <p:cBhvr>
                                        <p:cTn id="11" dur="2000"/>
                                        <p:tgtEl>
                                          <p:spTgt spid="921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2858"/>
            <a:ext cx="7072313" cy="857250"/>
          </a:xfrm>
        </p:spPr>
        <p:txBody>
          <a:bodyPr/>
          <a:lstStyle/>
          <a:p>
            <a:r>
              <a:rPr lang="lv-LV" sz="4000" b="1" dirty="0" smtClean="0">
                <a:solidFill>
                  <a:schemeClr val="tx1"/>
                </a:solidFill>
              </a:rPr>
              <a:t>Ko nozīmē dzīvot aicinājuma cienīgi?</a:t>
            </a:r>
            <a:endParaRPr lang="lv-LV" sz="4000" b="1" dirty="0" smtClean="0">
              <a:solidFill>
                <a:schemeClr val="tx1"/>
              </a:solidFill>
            </a:endParaRPr>
          </a:p>
        </p:txBody>
      </p:sp>
      <p:sp>
        <p:nvSpPr>
          <p:cNvPr id="13315" name="Slide Number Placeholder 4"/>
          <p:cNvSpPr>
            <a:spLocks noGrp="1"/>
          </p:cNvSpPr>
          <p:nvPr>
            <p:ph type="sldNum" sz="quarter" idx="12"/>
          </p:nvPr>
        </p:nvSpPr>
        <p:spPr>
          <a:noFill/>
        </p:spPr>
        <p:txBody>
          <a:bodyPr/>
          <a:lstStyle/>
          <a:p>
            <a:fld id="{65063E0E-FAFC-4AAA-8904-C0C705832922}" type="slidenum">
              <a:rPr lang="en-US" smtClean="0">
                <a:latin typeface="Arial" pitchFamily="34" charset="0"/>
              </a:rPr>
              <a:pPr/>
              <a:t>4</a:t>
            </a:fld>
            <a:endParaRPr lang="en-US" smtClean="0">
              <a:latin typeface="Arial" pitchFamily="34" charset="0"/>
            </a:endParaRPr>
          </a:p>
        </p:txBody>
      </p:sp>
      <p:sp>
        <p:nvSpPr>
          <p:cNvPr id="6" name="Rectangle 5"/>
          <p:cNvSpPr>
            <a:spLocks noChangeArrowheads="1"/>
          </p:cNvSpPr>
          <p:nvPr/>
        </p:nvSpPr>
        <p:spPr bwMode="auto">
          <a:xfrm>
            <a:off x="0" y="4214818"/>
            <a:ext cx="9144000" cy="2456057"/>
          </a:xfrm>
          <a:prstGeom prst="rect">
            <a:avLst/>
          </a:prstGeom>
          <a:noFill/>
          <a:ln w="9525">
            <a:noFill/>
            <a:miter lim="800000"/>
            <a:headEnd/>
            <a:tailEnd/>
          </a:ln>
        </p:spPr>
        <p:txBody>
          <a:bodyPr>
            <a:spAutoFit/>
          </a:bodyPr>
          <a:lstStyle/>
          <a:p>
            <a:pPr>
              <a:buFont typeface="Arial" pitchFamily="34" charset="0"/>
              <a:buChar char="•"/>
            </a:pPr>
            <a:r>
              <a:rPr lang="lv-LV" sz="3200" dirty="0" smtClean="0"/>
              <a:t>Ja mēs esam </a:t>
            </a:r>
            <a:r>
              <a:rPr lang="lv-LV" sz="3200" b="1" dirty="0" smtClean="0"/>
              <a:t>kristieši</a:t>
            </a:r>
            <a:r>
              <a:rPr lang="lv-LV" sz="3200" dirty="0" smtClean="0"/>
              <a:t>, tad lai </a:t>
            </a:r>
            <a:r>
              <a:rPr lang="lv-LV" sz="3200" b="1" dirty="0" smtClean="0"/>
              <a:t>dzīvojam kristieša cienīgu</a:t>
            </a:r>
            <a:r>
              <a:rPr lang="lv-LV" sz="3200" dirty="0" smtClean="0"/>
              <a:t> </a:t>
            </a:r>
            <a:r>
              <a:rPr lang="lv-LV" sz="3200" b="1" dirty="0" smtClean="0"/>
              <a:t>dzīvi</a:t>
            </a:r>
            <a:r>
              <a:rPr lang="lv-LV" sz="3200" dirty="0" smtClean="0"/>
              <a:t> pēc </a:t>
            </a:r>
            <a:r>
              <a:rPr lang="lv-LV" sz="3200" b="1" dirty="0" smtClean="0"/>
              <a:t>labākās sirdsapziņas, </a:t>
            </a:r>
            <a:r>
              <a:rPr lang="lv-LV" sz="3200" dirty="0" smtClean="0"/>
              <a:t>sekojot </a:t>
            </a:r>
            <a:r>
              <a:rPr lang="lv-LV" sz="3200" b="1" dirty="0" smtClean="0"/>
              <a:t>Dieva vārdam</a:t>
            </a:r>
            <a:r>
              <a:rPr lang="lv-LV" sz="3200" dirty="0" smtClean="0"/>
              <a:t>.</a:t>
            </a:r>
            <a:endParaRPr lang="lv-LV" sz="3200" dirty="0">
              <a:sym typeface="Wingdings" pitchFamily="2" charset="2"/>
            </a:endParaRPr>
          </a:p>
          <a:p>
            <a:pPr>
              <a:lnSpc>
                <a:spcPct val="90000"/>
              </a:lnSpc>
              <a:buFont typeface="Arial" pitchFamily="34" charset="0"/>
              <a:buChar char="•"/>
            </a:pPr>
            <a:r>
              <a:rPr lang="lv-LV" sz="3200" dirty="0">
                <a:sym typeface="Wingdings" pitchFamily="2" charset="2"/>
              </a:rPr>
              <a:t>Ja </a:t>
            </a:r>
            <a:r>
              <a:rPr lang="lv-LV" sz="3200" b="1" dirty="0">
                <a:sym typeface="Wingdings" pitchFamily="2" charset="2"/>
              </a:rPr>
              <a:t>Dievam grēks ir riebīgs</a:t>
            </a:r>
            <a:r>
              <a:rPr lang="lv-LV" sz="3200" dirty="0">
                <a:sym typeface="Wingdings" pitchFamily="2" charset="2"/>
              </a:rPr>
              <a:t>, tad arī mums tam tādam </a:t>
            </a:r>
            <a:r>
              <a:rPr lang="lv-LV" sz="3200" b="1" dirty="0" smtClean="0">
                <a:sym typeface="Wingdings" pitchFamily="2" charset="2"/>
              </a:rPr>
              <a:t>jākļūst</a:t>
            </a:r>
            <a:r>
              <a:rPr lang="lv-LV" sz="3200" dirty="0">
                <a:sym typeface="Wingdings" pitchFamily="2" charset="2"/>
              </a:rPr>
              <a:t>.</a:t>
            </a:r>
            <a:endParaRPr lang="lv-LV" sz="3200" dirty="0"/>
          </a:p>
        </p:txBody>
      </p:sp>
      <p:pic>
        <p:nvPicPr>
          <p:cNvPr id="52226" name="Picture 2"/>
          <p:cNvPicPr>
            <a:picLocks noChangeAspect="1" noChangeArrowheads="1"/>
          </p:cNvPicPr>
          <p:nvPr/>
        </p:nvPicPr>
        <p:blipFill>
          <a:blip r:embed="rId2"/>
          <a:srcRect/>
          <a:stretch>
            <a:fillRect/>
          </a:stretch>
        </p:blipFill>
        <p:spPr bwMode="auto">
          <a:xfrm>
            <a:off x="6858016" y="2285992"/>
            <a:ext cx="2285984" cy="1781438"/>
          </a:xfrm>
          <a:prstGeom prst="rect">
            <a:avLst/>
          </a:prstGeom>
          <a:ln>
            <a:noFill/>
          </a:ln>
          <a:effectLst>
            <a:softEdge rad="112500"/>
          </a:effectLst>
        </p:spPr>
      </p:pic>
      <p:pic>
        <p:nvPicPr>
          <p:cNvPr id="52227" name="Picture 3"/>
          <p:cNvPicPr>
            <a:picLocks noChangeAspect="1" noChangeArrowheads="1"/>
          </p:cNvPicPr>
          <p:nvPr/>
        </p:nvPicPr>
        <p:blipFill>
          <a:blip r:embed="rId3"/>
          <a:srcRect/>
          <a:stretch>
            <a:fillRect/>
          </a:stretch>
        </p:blipFill>
        <p:spPr bwMode="auto">
          <a:xfrm>
            <a:off x="6929454" y="1"/>
            <a:ext cx="2214545" cy="2571744"/>
          </a:xfrm>
          <a:prstGeom prst="rect">
            <a:avLst/>
          </a:prstGeom>
          <a:ln>
            <a:noFill/>
          </a:ln>
          <a:effectLst>
            <a:softEdge rad="112500"/>
          </a:effectLst>
        </p:spPr>
      </p:pic>
      <p:sp>
        <p:nvSpPr>
          <p:cNvPr id="7" name="Rectangle 6"/>
          <p:cNvSpPr/>
          <p:nvPr/>
        </p:nvSpPr>
        <p:spPr>
          <a:xfrm>
            <a:off x="0" y="1428736"/>
            <a:ext cx="6929454" cy="2677656"/>
          </a:xfrm>
          <a:prstGeom prst="rect">
            <a:avLst/>
          </a:prstGeom>
        </p:spPr>
        <p:txBody>
          <a:bodyPr wrap="square">
            <a:spAutoFit/>
          </a:bodyPr>
          <a:lstStyle/>
          <a:p>
            <a:pPr>
              <a:buFont typeface="Arial" pitchFamily="34" charset="0"/>
              <a:buChar char="•"/>
            </a:pPr>
            <a:r>
              <a:rPr lang="lv-LV" sz="2800" i="1" dirty="0" smtClean="0"/>
              <a:t>“13 Dzīvosim cienīgi, kā diena to prasa, nevis dzīrēs un skurbumā, izvirtībā un izlaidībā, ķildās un naidā, 14 bet lai jūsu bruņas ir Kungs Jēzus Kristus, un nelutiniet miesu, lai nekristu kārībās.” (Rom.13:13-14)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2227"/>
                                        </p:tgtEl>
                                        <p:attrNameLst>
                                          <p:attrName>style.visibility</p:attrName>
                                        </p:attrNameLst>
                                      </p:cBhvr>
                                      <p:to>
                                        <p:strVal val="visible"/>
                                      </p:to>
                                    </p:set>
                                    <p:animEffect transition="in" filter="fade">
                                      <p:cBhvr>
                                        <p:cTn id="11" dur="2000"/>
                                        <p:tgtEl>
                                          <p:spTgt spid="52227"/>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 calcmode="lin" valueType="num">
                                      <p:cBhvr additive="base">
                                        <p:cTn id="2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52226"/>
                                        </p:tgtEl>
                                        <p:attrNameLst>
                                          <p:attrName>style.visibility</p:attrName>
                                        </p:attrNameLst>
                                      </p:cBhvr>
                                      <p:to>
                                        <p:strVal val="visible"/>
                                      </p:to>
                                    </p:set>
                                    <p:animEffect transition="in" filter="fade">
                                      <p:cBhvr>
                                        <p:cTn id="29" dur="2000"/>
                                        <p:tgtEl>
                                          <p:spTgt spid="52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baseline="30000" dirty="0" smtClean="0"/>
              <a:t>2</a:t>
            </a:r>
            <a:r>
              <a:rPr lang="lv-LV" sz="2800" i="1" dirty="0" smtClean="0"/>
              <a:t>  visā pazemībā, lēnprātībā un pacietībā, ar mīlestību panesdami cits citu,</a:t>
            </a:r>
            <a:endParaRPr lang="lv-LV" sz="2800" i="1" dirty="0" smtClean="0"/>
          </a:p>
        </p:txBody>
      </p:sp>
      <p:sp>
        <p:nvSpPr>
          <p:cNvPr id="7" name="Rectangle 6"/>
          <p:cNvSpPr>
            <a:spLocks noChangeArrowheads="1"/>
          </p:cNvSpPr>
          <p:nvPr/>
        </p:nvSpPr>
        <p:spPr bwMode="auto">
          <a:xfrm>
            <a:off x="0" y="642918"/>
            <a:ext cx="9144000" cy="3323987"/>
          </a:xfrm>
          <a:prstGeom prst="rect">
            <a:avLst/>
          </a:prstGeom>
          <a:noFill/>
          <a:ln w="9525">
            <a:noFill/>
            <a:miter lim="800000"/>
            <a:headEnd/>
            <a:tailEnd/>
          </a:ln>
        </p:spPr>
        <p:txBody>
          <a:bodyPr wrap="square">
            <a:spAutoFit/>
          </a:bodyPr>
          <a:lstStyle/>
          <a:p>
            <a:pPr>
              <a:lnSpc>
                <a:spcPct val="150000"/>
              </a:lnSpc>
              <a:buFontTx/>
              <a:buChar char="•"/>
            </a:pPr>
            <a:r>
              <a:rPr lang="lv-LV" sz="2800" b="1" dirty="0" smtClean="0"/>
              <a:t>Pazemībā</a:t>
            </a:r>
            <a:r>
              <a:rPr lang="lv-LV" sz="2800" dirty="0" smtClean="0"/>
              <a:t> – kad neuzskati sevi augstākus par citiem </a:t>
            </a:r>
            <a:endParaRPr lang="lv-LV" sz="2800" dirty="0"/>
          </a:p>
          <a:p>
            <a:pPr>
              <a:lnSpc>
                <a:spcPct val="150000"/>
              </a:lnSpc>
              <a:buFontTx/>
              <a:buChar char="•"/>
            </a:pPr>
            <a:r>
              <a:rPr lang="lv-LV" sz="2800" b="1" dirty="0" smtClean="0"/>
              <a:t>Lēnprātībā</a:t>
            </a:r>
            <a:r>
              <a:rPr lang="lv-LV" sz="2800" dirty="0" smtClean="0"/>
              <a:t> – kad nesteidzamies ar ātriem lēmumiem</a:t>
            </a:r>
          </a:p>
          <a:p>
            <a:pPr>
              <a:lnSpc>
                <a:spcPct val="150000"/>
              </a:lnSpc>
              <a:buFontTx/>
              <a:buChar char="•"/>
            </a:pPr>
            <a:r>
              <a:rPr lang="lv-LV" sz="2800" b="1" dirty="0" smtClean="0"/>
              <a:t>Pacietībā</a:t>
            </a:r>
            <a:r>
              <a:rPr lang="lv-LV" sz="2800" dirty="0" smtClean="0"/>
              <a:t> – kad gaidam uz Dieva nolikto laiku</a:t>
            </a:r>
          </a:p>
          <a:p>
            <a:pPr>
              <a:lnSpc>
                <a:spcPct val="150000"/>
              </a:lnSpc>
              <a:buFontTx/>
              <a:buChar char="•"/>
            </a:pPr>
            <a:r>
              <a:rPr lang="lv-LV" sz="2800" b="1" dirty="0" smtClean="0"/>
              <a:t>Mīlestībā panesot cits citu </a:t>
            </a:r>
            <a:r>
              <a:rPr lang="lv-LV" sz="2800" dirty="0" smtClean="0"/>
              <a:t>– kad redzam, kad otrs cinās ar grēku, bet ir vājš un krīt</a:t>
            </a:r>
            <a:endParaRPr lang="lv-LV" sz="2800"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5</a:t>
            </a:fld>
            <a:endParaRPr lang="lv-LV" smtClean="0"/>
          </a:p>
        </p:txBody>
      </p:sp>
      <p:pic>
        <p:nvPicPr>
          <p:cNvPr id="8194" name="Picture 2" descr="Carry One another's Burdens"/>
          <p:cNvPicPr>
            <a:picLocks noChangeAspect="1" noChangeArrowheads="1"/>
          </p:cNvPicPr>
          <p:nvPr/>
        </p:nvPicPr>
        <p:blipFill>
          <a:blip r:embed="rId2"/>
          <a:srcRect b="24603"/>
          <a:stretch>
            <a:fillRect/>
          </a:stretch>
        </p:blipFill>
        <p:spPr bwMode="auto">
          <a:xfrm>
            <a:off x="137845" y="3796445"/>
            <a:ext cx="8291807" cy="295397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4"/>
                                        </p:tgtEl>
                                        <p:attrNameLst>
                                          <p:attrName>style.visibility</p:attrName>
                                        </p:attrNameLst>
                                      </p:cBhvr>
                                      <p:to>
                                        <p:strVal val="visible"/>
                                      </p:to>
                                    </p:set>
                                    <p:animEffect transition="in" filter="fade">
                                      <p:cBhvr>
                                        <p:cTn id="11" dur="2000"/>
                                        <p:tgtEl>
                                          <p:spTgt spid="819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baseline="30000" dirty="0" smtClean="0"/>
              <a:t>3</a:t>
            </a:r>
            <a:r>
              <a:rPr lang="lv-LV" sz="2800" i="1" dirty="0" smtClean="0"/>
              <a:t> dedzīgi sargādami vienotību Garā, uzturēdami to ar miera saiti</a:t>
            </a:r>
            <a:r>
              <a:rPr lang="lv-LV" sz="2800" i="1" dirty="0" smtClean="0"/>
              <a:t>. </a:t>
            </a:r>
            <a:r>
              <a:rPr lang="lv-LV" sz="2800" i="1" baseline="30000" dirty="0" smtClean="0"/>
              <a:t>4</a:t>
            </a:r>
            <a:r>
              <a:rPr lang="lv-LV" sz="2800" i="1" dirty="0" smtClean="0"/>
              <a:t> Viena miesa un viens Gars – tāpat kā vienai cerībai jūs savā aicinājumā esat aicināti </a:t>
            </a:r>
            <a:endParaRPr lang="lv-LV" sz="2800" i="1" dirty="0" smtClean="0"/>
          </a:p>
        </p:txBody>
      </p:sp>
      <p:sp>
        <p:nvSpPr>
          <p:cNvPr id="7" name="Rectangle 6"/>
          <p:cNvSpPr>
            <a:spLocks noChangeArrowheads="1"/>
          </p:cNvSpPr>
          <p:nvPr/>
        </p:nvSpPr>
        <p:spPr bwMode="auto">
          <a:xfrm>
            <a:off x="0" y="1000108"/>
            <a:ext cx="6429388" cy="5837495"/>
          </a:xfrm>
          <a:prstGeom prst="rect">
            <a:avLst/>
          </a:prstGeom>
          <a:noFill/>
          <a:ln w="9525">
            <a:noFill/>
            <a:miter lim="800000"/>
            <a:headEnd/>
            <a:tailEnd/>
          </a:ln>
        </p:spPr>
        <p:txBody>
          <a:bodyPr wrap="square">
            <a:spAutoFit/>
          </a:bodyPr>
          <a:lstStyle/>
          <a:p>
            <a:pPr>
              <a:lnSpc>
                <a:spcPts val="3200"/>
              </a:lnSpc>
              <a:buFontTx/>
              <a:buChar char="•"/>
            </a:pPr>
            <a:r>
              <a:rPr lang="lv-LV" sz="2800" dirty="0" smtClean="0"/>
              <a:t>Vai mēs </a:t>
            </a:r>
            <a:r>
              <a:rPr lang="lv-LV" sz="2800" b="1" dirty="0" smtClean="0"/>
              <a:t>sargājam vienotību Garā</a:t>
            </a:r>
            <a:r>
              <a:rPr lang="lv-LV" sz="2800" dirty="0" smtClean="0"/>
              <a:t>?</a:t>
            </a:r>
            <a:endParaRPr lang="lv-LV" sz="2800" dirty="0"/>
          </a:p>
          <a:p>
            <a:pPr>
              <a:lnSpc>
                <a:spcPts val="3200"/>
              </a:lnSpc>
              <a:buFontTx/>
              <a:buChar char="•"/>
            </a:pPr>
            <a:r>
              <a:rPr lang="lv-LV" sz="2800" dirty="0" smtClean="0"/>
              <a:t>Vai </a:t>
            </a:r>
            <a:r>
              <a:rPr lang="lv-LV" sz="2800" b="1" dirty="0" smtClean="0"/>
              <a:t>mums</a:t>
            </a:r>
            <a:r>
              <a:rPr lang="lv-LV" sz="2800" dirty="0" smtClean="0"/>
              <a:t> tā ir </a:t>
            </a:r>
            <a:r>
              <a:rPr lang="lv-LV" sz="2800" b="1" dirty="0" smtClean="0"/>
              <a:t>svarīga lieta</a:t>
            </a:r>
            <a:r>
              <a:rPr lang="lv-LV" sz="2800" dirty="0" smtClean="0"/>
              <a:t>?</a:t>
            </a:r>
          </a:p>
          <a:p>
            <a:pPr>
              <a:lnSpc>
                <a:spcPts val="3200"/>
              </a:lnSpc>
              <a:buFontTx/>
              <a:buChar char="•"/>
            </a:pPr>
            <a:r>
              <a:rPr lang="lv-LV" sz="2800" dirty="0" smtClean="0"/>
              <a:t>Vai turam </a:t>
            </a:r>
            <a:r>
              <a:rPr lang="lv-LV" sz="2800" b="1" dirty="0" smtClean="0"/>
              <a:t>miera saiti</a:t>
            </a:r>
            <a:r>
              <a:rPr lang="lv-LV" sz="2800" dirty="0" smtClean="0"/>
              <a:t>? – </a:t>
            </a:r>
            <a:r>
              <a:rPr lang="lv-LV" sz="2800" b="1" dirty="0" smtClean="0"/>
              <a:t>izlīgstam</a:t>
            </a:r>
            <a:r>
              <a:rPr lang="lv-LV" sz="2800" dirty="0" smtClean="0"/>
              <a:t> </a:t>
            </a:r>
            <a:r>
              <a:rPr lang="lv-LV" sz="2800" b="1" dirty="0" smtClean="0"/>
              <a:t>viens ar otru visās lietās</a:t>
            </a:r>
            <a:r>
              <a:rPr lang="lv-LV" sz="2800" dirty="0" smtClean="0"/>
              <a:t>?</a:t>
            </a:r>
          </a:p>
          <a:p>
            <a:pPr>
              <a:lnSpc>
                <a:spcPts val="3200"/>
              </a:lnSpc>
              <a:buFontTx/>
              <a:buChar char="•"/>
            </a:pPr>
            <a:r>
              <a:rPr lang="lv-LV" sz="2800" dirty="0" smtClean="0"/>
              <a:t>Kas ir šī </a:t>
            </a:r>
            <a:r>
              <a:rPr lang="lv-LV" sz="2800" b="1" dirty="0" smtClean="0"/>
              <a:t>vienotība</a:t>
            </a:r>
            <a:r>
              <a:rPr lang="lv-LV" sz="2800" dirty="0" smtClean="0"/>
              <a:t> par ko Pāvils runā?</a:t>
            </a:r>
          </a:p>
          <a:p>
            <a:pPr>
              <a:lnSpc>
                <a:spcPts val="3200"/>
              </a:lnSpc>
              <a:buFontTx/>
              <a:buChar char="•"/>
            </a:pPr>
            <a:r>
              <a:rPr lang="lv-LV" sz="2800" dirty="0" smtClean="0"/>
              <a:t>Tā ir </a:t>
            </a:r>
            <a:r>
              <a:rPr lang="lv-LV" sz="2800" b="1" dirty="0" smtClean="0"/>
              <a:t>vienotība Kristus mācībā</a:t>
            </a:r>
            <a:r>
              <a:rPr lang="lv-LV" sz="2800" dirty="0" smtClean="0"/>
              <a:t>!</a:t>
            </a:r>
          </a:p>
          <a:p>
            <a:pPr>
              <a:lnSpc>
                <a:spcPts val="3200"/>
              </a:lnSpc>
              <a:buFontTx/>
              <a:buChar char="•"/>
            </a:pPr>
            <a:r>
              <a:rPr lang="lv-LV" sz="2800" i="1" dirty="0" smtClean="0"/>
              <a:t>“Jo, kā mums vienā miesā ir daudz locekļu, bet ne visiem locekļiem ir vienāds uzdevums, tāpat mēs daudzi kopā esam viena miesa Kristū, bet savā starpā visi esam locekļi.” (Rom.12:4-5)</a:t>
            </a:r>
          </a:p>
          <a:p>
            <a:pPr>
              <a:lnSpc>
                <a:spcPts val="3200"/>
              </a:lnSpc>
              <a:buFontTx/>
              <a:buChar char="•"/>
            </a:pPr>
            <a:r>
              <a:rPr lang="lv-LV" sz="2800" dirty="0" smtClean="0"/>
              <a:t>Mēs esam </a:t>
            </a:r>
            <a:r>
              <a:rPr lang="lv-LV" sz="2800" b="1" dirty="0" smtClean="0"/>
              <a:t>aicināti vienai cerībai </a:t>
            </a:r>
            <a:r>
              <a:rPr lang="lv-LV" sz="2800" dirty="0" smtClean="0"/>
              <a:t>uz </a:t>
            </a:r>
            <a:r>
              <a:rPr lang="lv-LV" sz="2800" b="1" dirty="0" smtClean="0"/>
              <a:t>devesu valstību</a:t>
            </a:r>
            <a:r>
              <a:rPr lang="lv-LV" sz="2800" dirty="0" smtClean="0"/>
              <a:t>!</a:t>
            </a:r>
            <a:endParaRPr lang="lv-LV" sz="28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6</a:t>
            </a:fld>
            <a:endParaRPr lang="lv-LV" smtClean="0"/>
          </a:p>
        </p:txBody>
      </p:sp>
      <p:pic>
        <p:nvPicPr>
          <p:cNvPr id="5" name="Picture 2"/>
          <p:cNvPicPr>
            <a:picLocks noChangeAspect="1" noChangeArrowheads="1"/>
          </p:cNvPicPr>
          <p:nvPr/>
        </p:nvPicPr>
        <p:blipFill>
          <a:blip r:embed="rId2" cstate="print"/>
          <a:srcRect/>
          <a:stretch>
            <a:fillRect/>
          </a:stretch>
        </p:blipFill>
        <p:spPr bwMode="auto">
          <a:xfrm>
            <a:off x="6357949" y="1285860"/>
            <a:ext cx="2786051" cy="4857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561962"/>
            <a:ext cx="9144000" cy="795336"/>
          </a:xfrm>
        </p:spPr>
        <p:txBody>
          <a:bodyPr/>
          <a:lstStyle/>
          <a:p>
            <a:pPr marL="0" indent="0" algn="just">
              <a:lnSpc>
                <a:spcPct val="90000"/>
              </a:lnSpc>
              <a:spcBef>
                <a:spcPct val="0"/>
              </a:spcBef>
              <a:buFontTx/>
              <a:buNone/>
            </a:pPr>
            <a:r>
              <a:rPr lang="lv-LV" sz="2800" i="1" baseline="30000" dirty="0" smtClean="0"/>
              <a:t>5</a:t>
            </a:r>
            <a:r>
              <a:rPr lang="lv-LV" sz="2800" i="1" dirty="0" smtClean="0"/>
              <a:t> </a:t>
            </a:r>
            <a:r>
              <a:rPr lang="lv-LV" sz="3000" i="1" dirty="0" smtClean="0"/>
              <a:t>viens Kungs, viena ticība, viena </a:t>
            </a:r>
            <a:r>
              <a:rPr lang="lv-LV" sz="3000" i="1" dirty="0" smtClean="0"/>
              <a:t>kristība</a:t>
            </a:r>
            <a:r>
              <a:rPr lang="lv-LV" sz="2800" i="1" dirty="0" smtClean="0"/>
              <a:t> </a:t>
            </a:r>
            <a:endParaRPr lang="lv-LV" sz="2800" i="1" dirty="0" smtClean="0"/>
          </a:p>
        </p:txBody>
      </p:sp>
      <p:sp>
        <p:nvSpPr>
          <p:cNvPr id="7" name="Rectangle 6"/>
          <p:cNvSpPr>
            <a:spLocks noChangeArrowheads="1"/>
          </p:cNvSpPr>
          <p:nvPr/>
        </p:nvSpPr>
        <p:spPr bwMode="auto">
          <a:xfrm>
            <a:off x="0" y="1523607"/>
            <a:ext cx="8929718" cy="5262979"/>
          </a:xfrm>
          <a:prstGeom prst="rect">
            <a:avLst/>
          </a:prstGeom>
          <a:noFill/>
          <a:ln w="9525">
            <a:noFill/>
            <a:miter lim="800000"/>
            <a:headEnd/>
            <a:tailEnd/>
          </a:ln>
        </p:spPr>
        <p:txBody>
          <a:bodyPr wrap="square">
            <a:spAutoFit/>
          </a:bodyPr>
          <a:lstStyle/>
          <a:p>
            <a:pPr>
              <a:buFont typeface="Wingdings" pitchFamily="2" charset="2"/>
              <a:buChar char="§"/>
            </a:pPr>
            <a:r>
              <a:rPr lang="lv-LV" sz="2400" dirty="0" smtClean="0"/>
              <a:t>Jaunajās kurstībās mēdz pārkristīt cilvēkus, kas kristīti bērnībā.</a:t>
            </a:r>
          </a:p>
          <a:p>
            <a:pPr>
              <a:buFont typeface="Wingdings" pitchFamily="2" charset="2"/>
              <a:buChar char="§"/>
            </a:pPr>
            <a:r>
              <a:rPr lang="lv-LV" sz="2400" b="1" dirty="0" smtClean="0"/>
              <a:t>Kam </a:t>
            </a:r>
            <a:r>
              <a:rPr lang="lv-LV" sz="2400" b="1" dirty="0" smtClean="0"/>
              <a:t>kristība domāta</a:t>
            </a:r>
            <a:r>
              <a:rPr lang="lv-LV" sz="2400" dirty="0" smtClean="0"/>
              <a:t>? – </a:t>
            </a:r>
            <a:r>
              <a:rPr lang="lv-LV" sz="2400" b="1" dirty="0" smtClean="0"/>
              <a:t>grēciniekiem</a:t>
            </a:r>
            <a:r>
              <a:rPr lang="lv-LV" sz="2400" dirty="0" smtClean="0"/>
              <a:t>, tātad </a:t>
            </a:r>
            <a:r>
              <a:rPr lang="lv-LV" sz="2400" b="1" dirty="0" smtClean="0"/>
              <a:t>arī bērniem</a:t>
            </a:r>
            <a:r>
              <a:rPr lang="lv-LV" sz="2400" dirty="0" smtClean="0"/>
              <a:t> </a:t>
            </a:r>
          </a:p>
          <a:p>
            <a:pPr>
              <a:buFont typeface="Wingdings" pitchFamily="2" charset="2"/>
              <a:buChar char="§"/>
            </a:pPr>
            <a:r>
              <a:rPr lang="lv-LV" sz="2400" b="1" dirty="0" smtClean="0"/>
              <a:t>Senbaznīcā </a:t>
            </a:r>
            <a:r>
              <a:rPr lang="lv-LV" sz="2400" dirty="0" smtClean="0"/>
              <a:t>nav </a:t>
            </a:r>
            <a:r>
              <a:rPr lang="lv-LV" sz="2400" b="1" dirty="0" smtClean="0"/>
              <a:t>neviena posma</a:t>
            </a:r>
            <a:r>
              <a:rPr lang="lv-LV" sz="2400" dirty="0" smtClean="0"/>
              <a:t>, kad </a:t>
            </a:r>
            <a:r>
              <a:rPr lang="lv-LV" sz="2400" b="1" dirty="0" smtClean="0"/>
              <a:t>bērni netiktu kristīti</a:t>
            </a:r>
          </a:p>
          <a:p>
            <a:pPr>
              <a:buFont typeface="Wingdings" pitchFamily="2" charset="2"/>
              <a:buChar char="§"/>
            </a:pPr>
            <a:r>
              <a:rPr lang="lv-LV" sz="2400" b="1" dirty="0" smtClean="0"/>
              <a:t>“</a:t>
            </a:r>
            <a:r>
              <a:rPr lang="lv-LV" sz="2400" i="1" dirty="0" smtClean="0"/>
              <a:t>Un viņi runāja Dieva vārdu viņam un visiem, kas bija tanī namā. Viņš tos uzņēma tanī pašā nakts stundā, nomazgāja tiem brūces, un tūdaļ </a:t>
            </a:r>
            <a:r>
              <a:rPr lang="lv-LV" sz="2400" b="1" i="1" dirty="0" smtClean="0"/>
              <a:t>viņš tika kristīts, pats un visi viņa piederīgie</a:t>
            </a:r>
            <a:r>
              <a:rPr lang="lv-LV" sz="2400" i="1" dirty="0" smtClean="0"/>
              <a:t>.</a:t>
            </a:r>
            <a:r>
              <a:rPr lang="lv-LV" sz="2400" b="1" dirty="0" smtClean="0"/>
              <a:t>” </a:t>
            </a:r>
            <a:r>
              <a:rPr lang="lv-LV" sz="2400" dirty="0" smtClean="0"/>
              <a:t>(Ap.d.16:31-32)</a:t>
            </a:r>
          </a:p>
          <a:p>
            <a:pPr>
              <a:buFont typeface="Arial" charset="0"/>
              <a:buChar char="•"/>
            </a:pPr>
            <a:r>
              <a:rPr lang="lv-LV" sz="2400" b="1" dirty="0" smtClean="0"/>
              <a:t>Agrīnajā baznīcā </a:t>
            </a:r>
            <a:r>
              <a:rPr lang="lv-LV" sz="2400" dirty="0" smtClean="0"/>
              <a:t>kad </a:t>
            </a:r>
            <a:r>
              <a:rPr lang="lv-LV" sz="2400" b="1" dirty="0" smtClean="0"/>
              <a:t>vecāki</a:t>
            </a:r>
            <a:r>
              <a:rPr lang="lv-LV" sz="2400" dirty="0" smtClean="0"/>
              <a:t> bija </a:t>
            </a:r>
            <a:r>
              <a:rPr lang="lv-LV" sz="2400" b="1" dirty="0" smtClean="0"/>
              <a:t>pabeiguši 3 gadu ilgu katehēzes apmācību</a:t>
            </a:r>
            <a:r>
              <a:rPr lang="lv-LV" sz="2400" dirty="0" smtClean="0"/>
              <a:t>, viņi un viņu bērni tika </a:t>
            </a:r>
            <a:r>
              <a:rPr lang="lv-LV" sz="2400" b="1" dirty="0" smtClean="0"/>
              <a:t>kristīti</a:t>
            </a:r>
            <a:r>
              <a:rPr lang="lv-LV" sz="2400" dirty="0" smtClean="0"/>
              <a:t> kopā </a:t>
            </a:r>
            <a:r>
              <a:rPr lang="lv-LV" sz="2400" b="1" dirty="0" smtClean="0"/>
              <a:t>Lieldienu vakarā</a:t>
            </a:r>
            <a:r>
              <a:rPr lang="lv-LV" sz="2400" dirty="0" smtClean="0"/>
              <a:t>. </a:t>
            </a:r>
          </a:p>
          <a:p>
            <a:pPr>
              <a:buFont typeface="Arial" charset="0"/>
              <a:buChar char="•"/>
            </a:pPr>
            <a:r>
              <a:rPr lang="lv-LV" sz="2400" b="1" dirty="0" smtClean="0"/>
              <a:t>Tertuliāns</a:t>
            </a:r>
            <a:r>
              <a:rPr lang="lv-LV" sz="2400" dirty="0" smtClean="0"/>
              <a:t>: „</a:t>
            </a:r>
            <a:r>
              <a:rPr lang="lv-LV" sz="2400" i="1" dirty="0" smtClean="0"/>
              <a:t>Vispirms tev jākristī mazie. Tie, kas paši var runāt par sevi, lai runā. Bet par tiem, kas nevar runāt, lai runā viņu vecāki vai kāds cits, kurš pieder pie viņu ģimenes</a:t>
            </a:r>
            <a:r>
              <a:rPr lang="lv-LV" sz="2400" dirty="0" smtClean="0"/>
              <a:t>.” </a:t>
            </a:r>
          </a:p>
          <a:p>
            <a:pPr>
              <a:buFont typeface="Wingdings" pitchFamily="2" charset="2"/>
              <a:buChar char="§"/>
            </a:pPr>
            <a:r>
              <a:rPr lang="lv-LV" sz="2400" b="1" dirty="0" smtClean="0"/>
              <a:t>VD </a:t>
            </a:r>
            <a:r>
              <a:rPr lang="lv-LV" sz="2400" b="1" dirty="0" smtClean="0"/>
              <a:t>puikas apgraizīja 8 dienu vecumā</a:t>
            </a:r>
            <a:r>
              <a:rPr lang="lv-LV" sz="2400" dirty="0" smtClean="0"/>
              <a:t>.</a:t>
            </a:r>
            <a:endParaRPr lang="lv-LV" sz="2400" dirty="0" smtClean="0"/>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7</a:t>
            </a:fld>
            <a:endParaRPr lang="lv-LV" smtClean="0"/>
          </a:p>
        </p:txBody>
      </p:sp>
      <p:pic>
        <p:nvPicPr>
          <p:cNvPr id="5" name="Picture 5"/>
          <p:cNvPicPr>
            <a:picLocks noChangeAspect="1" noChangeArrowheads="1"/>
          </p:cNvPicPr>
          <p:nvPr/>
        </p:nvPicPr>
        <p:blipFill>
          <a:blip r:embed="rId2" cstate="print"/>
          <a:srcRect/>
          <a:stretch>
            <a:fillRect/>
          </a:stretch>
        </p:blipFill>
        <p:spPr bwMode="auto">
          <a:xfrm>
            <a:off x="6972300" y="1"/>
            <a:ext cx="2171700" cy="1714487"/>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eaLnBrk="1" hangingPunct="1">
              <a:spcBef>
                <a:spcPct val="0"/>
              </a:spcBef>
              <a:buFontTx/>
              <a:buNone/>
            </a:pPr>
            <a:r>
              <a:rPr lang="lv-LV" sz="2800" i="1" baseline="30000" dirty="0" smtClean="0"/>
              <a:t>6</a:t>
            </a:r>
            <a:r>
              <a:rPr lang="lv-LV" sz="2800" i="1" dirty="0" smtClean="0"/>
              <a:t> viens Dievs un Tēvs visiem, kas ir pāri visiem, caur visiem un visos. </a:t>
            </a:r>
            <a:r>
              <a:rPr lang="lv-LV" sz="2800" i="1" baseline="30000" dirty="0" smtClean="0"/>
              <a:t>7</a:t>
            </a:r>
            <a:r>
              <a:rPr lang="lv-LV" sz="2800" i="1" dirty="0" smtClean="0"/>
              <a:t> </a:t>
            </a:r>
            <a:r>
              <a:rPr lang="lv-LV" sz="2800" i="1" dirty="0" smtClean="0"/>
              <a:t>Ikvienam mums ir dota žēlastība tādā mērā, kādu Kristus to piešķīris.</a:t>
            </a:r>
            <a:endParaRPr lang="lv-LV" sz="2800" i="1" dirty="0" smtClean="0"/>
          </a:p>
        </p:txBody>
      </p:sp>
      <p:sp>
        <p:nvSpPr>
          <p:cNvPr id="7" name="Rectangle 6"/>
          <p:cNvSpPr>
            <a:spLocks noChangeArrowheads="1"/>
          </p:cNvSpPr>
          <p:nvPr/>
        </p:nvSpPr>
        <p:spPr bwMode="auto">
          <a:xfrm>
            <a:off x="0" y="1428736"/>
            <a:ext cx="6300788" cy="5262979"/>
          </a:xfrm>
          <a:prstGeom prst="rect">
            <a:avLst/>
          </a:prstGeom>
          <a:noFill/>
          <a:ln w="9525">
            <a:noFill/>
            <a:miter lim="800000"/>
            <a:headEnd/>
            <a:tailEnd/>
          </a:ln>
        </p:spPr>
        <p:txBody>
          <a:bodyPr>
            <a:spAutoFit/>
          </a:bodyPr>
          <a:lstStyle/>
          <a:p>
            <a:pPr>
              <a:buFontTx/>
              <a:buChar char="•"/>
            </a:pPr>
            <a:r>
              <a:rPr lang="lv-LV" sz="2800" dirty="0" smtClean="0"/>
              <a:t>Viens </a:t>
            </a:r>
            <a:r>
              <a:rPr lang="lv-LV" sz="2800" b="1" dirty="0" smtClean="0"/>
              <a:t>Dievs Radītājs </a:t>
            </a:r>
            <a:r>
              <a:rPr lang="lv-LV" sz="2800" dirty="0" smtClean="0"/>
              <a:t>pāri </a:t>
            </a:r>
            <a:r>
              <a:rPr lang="lv-LV" sz="2800" b="1" dirty="0" smtClean="0"/>
              <a:t>visiem</a:t>
            </a:r>
            <a:r>
              <a:rPr lang="lv-LV" sz="2800" dirty="0" smtClean="0"/>
              <a:t>, </a:t>
            </a:r>
            <a:r>
              <a:rPr lang="lv-LV" sz="2800" b="1" dirty="0" smtClean="0"/>
              <a:t>cauri visiem </a:t>
            </a:r>
            <a:r>
              <a:rPr lang="lv-LV" sz="2800" dirty="0" smtClean="0"/>
              <a:t>un </a:t>
            </a:r>
            <a:r>
              <a:rPr lang="lv-LV" sz="2800" b="1" dirty="0" smtClean="0"/>
              <a:t>visos</a:t>
            </a:r>
            <a:r>
              <a:rPr lang="lv-LV" sz="2800" dirty="0" smtClean="0"/>
              <a:t>!</a:t>
            </a:r>
            <a:endParaRPr lang="lv-LV" sz="2800" dirty="0"/>
          </a:p>
          <a:p>
            <a:pPr>
              <a:buFontTx/>
              <a:buChar char="•"/>
            </a:pPr>
            <a:r>
              <a:rPr lang="lv-LV" sz="2800" b="1" dirty="0" smtClean="0"/>
              <a:t>Bībeles Dievs </a:t>
            </a:r>
            <a:r>
              <a:rPr lang="lv-LV" sz="2800" dirty="0" smtClean="0"/>
              <a:t>nav tikai kādas tautas Dievs vai </a:t>
            </a:r>
            <a:r>
              <a:rPr lang="lv-LV" sz="2800" b="1" dirty="0" smtClean="0"/>
              <a:t>pārvaldnieks par kādu tautu</a:t>
            </a:r>
            <a:r>
              <a:rPr lang="lv-LV" sz="2800" dirty="0" smtClean="0"/>
              <a:t>, kā </a:t>
            </a:r>
            <a:r>
              <a:rPr lang="lv-LV" sz="2800" b="1" dirty="0" smtClean="0"/>
              <a:t>visās citās reliģijās</a:t>
            </a:r>
            <a:r>
              <a:rPr lang="lv-LV" sz="2800" dirty="0" smtClean="0"/>
              <a:t>.</a:t>
            </a:r>
          </a:p>
          <a:p>
            <a:pPr>
              <a:buFontTx/>
              <a:buChar char="•"/>
            </a:pPr>
            <a:r>
              <a:rPr lang="lv-LV" sz="2800" b="1" dirty="0" smtClean="0"/>
              <a:t>Grieķu mīti – grieķiem</a:t>
            </a:r>
          </a:p>
          <a:p>
            <a:pPr>
              <a:buFontTx/>
              <a:buChar char="•"/>
            </a:pPr>
            <a:r>
              <a:rPr lang="lv-LV" sz="2800" b="1" dirty="0" smtClean="0"/>
              <a:t>Hinduisma dievi – indiešiem</a:t>
            </a:r>
          </a:p>
          <a:p>
            <a:pPr>
              <a:buFontTx/>
              <a:buChar char="•"/>
            </a:pPr>
            <a:r>
              <a:rPr lang="lv-LV" sz="2800" b="1" dirty="0" smtClean="0"/>
              <a:t>Allahs – arābiem </a:t>
            </a:r>
            <a:r>
              <a:rPr lang="lv-LV" sz="2800" dirty="0" smtClean="0"/>
              <a:t>utt.</a:t>
            </a:r>
          </a:p>
          <a:p>
            <a:pPr>
              <a:buFontTx/>
              <a:buChar char="•"/>
            </a:pPr>
            <a:r>
              <a:rPr lang="lv-LV" sz="2800" b="1" dirty="0" smtClean="0"/>
              <a:t>Bībeles Dievs Jēzū Kristū </a:t>
            </a:r>
            <a:r>
              <a:rPr lang="lv-LV" sz="2800" dirty="0" smtClean="0"/>
              <a:t>ir </a:t>
            </a:r>
            <a:r>
              <a:rPr lang="lv-LV" sz="2800" b="1" dirty="0" smtClean="0"/>
              <a:t>vienīgais mīlestības, želastības </a:t>
            </a:r>
            <a:r>
              <a:rPr lang="lv-LV" sz="2800" dirty="0" smtClean="0"/>
              <a:t>un </a:t>
            </a:r>
            <a:r>
              <a:rPr lang="lv-LV" sz="2800" b="1" dirty="0" smtClean="0"/>
              <a:t>piedošanas Dievs</a:t>
            </a:r>
            <a:r>
              <a:rPr lang="lv-LV" sz="2800" dirty="0" smtClean="0"/>
              <a:t>, </a:t>
            </a:r>
            <a:r>
              <a:rPr lang="lv-LV" sz="2800" b="1" dirty="0" smtClean="0"/>
              <a:t>atškirībā</a:t>
            </a:r>
            <a:r>
              <a:rPr lang="lv-LV" sz="2800" dirty="0" smtClean="0"/>
              <a:t> no visiem </a:t>
            </a:r>
            <a:r>
              <a:rPr lang="lv-LV" sz="2800" b="1" dirty="0" smtClean="0"/>
              <a:t>pārējiem dieviem</a:t>
            </a:r>
            <a:r>
              <a:rPr lang="lv-LV" sz="2800" dirty="0" smtClean="0"/>
              <a:t>.</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8</a:t>
            </a:fld>
            <a:endParaRPr lang="lv-LV" smtClean="0"/>
          </a:p>
        </p:txBody>
      </p:sp>
      <p:sp>
        <p:nvSpPr>
          <p:cNvPr id="5122" name="AutoShape 2" descr="The Creation of Adam - Wikiped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24" name="AutoShape 4" descr="The Creation of Adam - Wikiped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125" name="Picture 5"/>
          <p:cNvPicPr>
            <a:picLocks noChangeAspect="1" noChangeArrowheads="1"/>
          </p:cNvPicPr>
          <p:nvPr/>
        </p:nvPicPr>
        <p:blipFill>
          <a:blip r:embed="rId2"/>
          <a:srcRect/>
          <a:stretch>
            <a:fillRect/>
          </a:stretch>
        </p:blipFill>
        <p:spPr bwMode="auto">
          <a:xfrm>
            <a:off x="5193621" y="3286124"/>
            <a:ext cx="3950379" cy="2000264"/>
          </a:xfrm>
          <a:prstGeom prst="rect">
            <a:avLst/>
          </a:prstGeom>
          <a:ln>
            <a:noFill/>
          </a:ln>
          <a:effectLst>
            <a:softEdge rad="112500"/>
          </a:effectLst>
        </p:spPr>
      </p:pic>
      <p:pic>
        <p:nvPicPr>
          <p:cNvPr id="5127" name="Picture 7" descr="Creation Questions – WELS"/>
          <p:cNvPicPr>
            <a:picLocks noChangeAspect="1" noChangeArrowheads="1"/>
          </p:cNvPicPr>
          <p:nvPr/>
        </p:nvPicPr>
        <p:blipFill>
          <a:blip r:embed="rId3"/>
          <a:srcRect l="15380"/>
          <a:stretch>
            <a:fillRect/>
          </a:stretch>
        </p:blipFill>
        <p:spPr bwMode="auto">
          <a:xfrm>
            <a:off x="6072198" y="785794"/>
            <a:ext cx="3071802" cy="250032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5"/>
                                        </p:tgtEl>
                                        <p:attrNameLst>
                                          <p:attrName>style.visibility</p:attrName>
                                        </p:attrNameLst>
                                      </p:cBhvr>
                                      <p:to>
                                        <p:strVal val="visible"/>
                                      </p:to>
                                    </p:set>
                                    <p:animEffect transition="in" filter="fade">
                                      <p:cBhvr>
                                        <p:cTn id="11" dur="2000"/>
                                        <p:tgtEl>
                                          <p:spTgt spid="512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7" presetID="10" presetClass="entr" presetSubtype="0" fill="hold" nodeType="withEffect">
                                  <p:stCondLst>
                                    <p:cond delay="0"/>
                                  </p:stCondLst>
                                  <p:childTnLst>
                                    <p:set>
                                      <p:cBhvr>
                                        <p:cTn id="38" dur="1" fill="hold">
                                          <p:stCondLst>
                                            <p:cond delay="0"/>
                                          </p:stCondLst>
                                        </p:cTn>
                                        <p:tgtEl>
                                          <p:spTgt spid="5127"/>
                                        </p:tgtEl>
                                        <p:attrNameLst>
                                          <p:attrName>style.visibility</p:attrName>
                                        </p:attrNameLst>
                                      </p:cBhvr>
                                      <p:to>
                                        <p:strVal val="visible"/>
                                      </p:to>
                                    </p:set>
                                    <p:animEffect transition="in" filter="fade">
                                      <p:cBhvr>
                                        <p:cTn id="39" dur="2000"/>
                                        <p:tgtEl>
                                          <p:spTgt spid="5127"/>
                                        </p:tgtEl>
                                      </p:cBhvr>
                                    </p:animEffect>
                                  </p:childTnLst>
                                </p:cTn>
                              </p:par>
                            </p:childTnLst>
                          </p:cTn>
                        </p:par>
                        <p:par>
                          <p:cTn id="40" fill="hold">
                            <p:stCondLst>
                              <p:cond delay="6000"/>
                            </p:stCondLst>
                            <p:childTnLst>
                              <p:par>
                                <p:cTn id="41" presetID="2" presetClass="entr" presetSubtype="4" fill="hold" nodeType="afterEffect">
                                  <p:stCondLst>
                                    <p:cond delay="0"/>
                                  </p:stCondLst>
                                  <p:childTnLst>
                                    <p:set>
                                      <p:cBhvr>
                                        <p:cTn id="42" dur="1" fill="hold">
                                          <p:stCondLst>
                                            <p:cond delay="0"/>
                                          </p:stCondLst>
                                        </p:cTn>
                                        <p:tgtEl>
                                          <p:spTgt spid="7">
                                            <p:txEl>
                                              <p:pRg st="5" end="5"/>
                                            </p:txEl>
                                          </p:spTgt>
                                        </p:tgtEl>
                                        <p:attrNameLst>
                                          <p:attrName>style.visibility</p:attrName>
                                        </p:attrNameLst>
                                      </p:cBhvr>
                                      <p:to>
                                        <p:strVal val="visible"/>
                                      </p:to>
                                    </p:set>
                                    <p:anim calcmode="lin" valueType="num">
                                      <p:cBhvr additive="base">
                                        <p:cTn id="43"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srcRect r="3555" b="7085"/>
          <a:stretch>
            <a:fillRect/>
          </a:stretch>
        </p:blipFill>
        <p:spPr bwMode="auto">
          <a:xfrm flipH="1">
            <a:off x="0" y="2857495"/>
            <a:ext cx="9144000" cy="4023309"/>
          </a:xfrm>
          <a:prstGeom prst="rect">
            <a:avLst/>
          </a:prstGeom>
          <a:ln>
            <a:noFill/>
          </a:ln>
          <a:effectLst>
            <a:softEdge rad="112500"/>
          </a:effectLst>
        </p:spPr>
      </p:pic>
      <p:sp>
        <p:nvSpPr>
          <p:cNvPr id="3074"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E2417AC1-9083-4E14-8407-18617EC14D49}" type="slidenum">
              <a:rPr lang="lv-LV" sz="1400"/>
              <a:pPr algn="r"/>
              <a:t>9</a:t>
            </a:fld>
            <a:endParaRPr lang="lv-LV" sz="1400"/>
          </a:p>
        </p:txBody>
      </p:sp>
      <p:sp>
        <p:nvSpPr>
          <p:cNvPr id="3075"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D65B135F-B5DF-43F2-8525-5D53C55197D7}" type="slidenum">
              <a:rPr lang="lv-LV" sz="1400"/>
              <a:pPr algn="r"/>
              <a:t>9</a:t>
            </a:fld>
            <a:endParaRPr lang="lv-LV" sz="1400"/>
          </a:p>
        </p:txBody>
      </p:sp>
      <p:sp>
        <p:nvSpPr>
          <p:cNvPr id="62466" name="Rectangle 2"/>
          <p:cNvSpPr>
            <a:spLocks noChangeArrowheads="1"/>
          </p:cNvSpPr>
          <p:nvPr/>
        </p:nvSpPr>
        <p:spPr bwMode="auto">
          <a:xfrm>
            <a:off x="0" y="0"/>
            <a:ext cx="9144000" cy="823913"/>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lv-LV" sz="4800" b="1" dirty="0" smtClean="0">
                <a:latin typeface="+mj-lt"/>
                <a:ea typeface="+mj-ea"/>
                <a:cs typeface="+mj-cs"/>
              </a:rPr>
              <a:t>Dieva misija</a:t>
            </a:r>
            <a:endParaRPr lang="lv-LV" sz="4800" b="1" dirty="0">
              <a:latin typeface="+mj-lt"/>
              <a:ea typeface="+mj-ea"/>
              <a:cs typeface="+mj-cs"/>
            </a:endParaRPr>
          </a:p>
        </p:txBody>
      </p:sp>
      <p:sp>
        <p:nvSpPr>
          <p:cNvPr id="7" name="Rectangle 6"/>
          <p:cNvSpPr>
            <a:spLocks noChangeArrowheads="1"/>
          </p:cNvSpPr>
          <p:nvPr/>
        </p:nvSpPr>
        <p:spPr bwMode="auto">
          <a:xfrm>
            <a:off x="0" y="642918"/>
            <a:ext cx="9144000" cy="2308324"/>
          </a:xfrm>
          <a:prstGeom prst="rect">
            <a:avLst/>
          </a:prstGeom>
          <a:noFill/>
          <a:ln w="9525">
            <a:noFill/>
            <a:miter lim="800000"/>
            <a:headEnd/>
            <a:tailEnd/>
          </a:ln>
        </p:spPr>
        <p:txBody>
          <a:bodyPr wrap="square">
            <a:spAutoFit/>
          </a:bodyPr>
          <a:lstStyle/>
          <a:p>
            <a:pPr eaLnBrk="0" hangingPunct="0">
              <a:buFont typeface="Arial" pitchFamily="34" charset="0"/>
              <a:buChar char="•"/>
            </a:pPr>
            <a:r>
              <a:rPr lang="lv-LV" sz="3600" b="1" dirty="0" smtClean="0">
                <a:cs typeface="Arial" charset="0"/>
              </a:rPr>
              <a:t>Dieva misija </a:t>
            </a:r>
            <a:r>
              <a:rPr lang="lv-LV" sz="3600" dirty="0" smtClean="0">
                <a:cs typeface="Arial" charset="0"/>
              </a:rPr>
              <a:t>ir </a:t>
            </a:r>
            <a:r>
              <a:rPr lang="lv-LV" sz="3600" b="1" dirty="0" smtClean="0">
                <a:cs typeface="Arial" charset="0"/>
              </a:rPr>
              <a:t>Viņa valstības atjaunošana šeit virs zemes</a:t>
            </a:r>
            <a:r>
              <a:rPr lang="lv-LV" sz="3600" dirty="0" smtClean="0">
                <a:cs typeface="Arial" charset="0"/>
              </a:rPr>
              <a:t>.</a:t>
            </a:r>
          </a:p>
          <a:p>
            <a:pPr eaLnBrk="0" hangingPunct="0"/>
            <a:r>
              <a:rPr lang="lv-LV" sz="3600" dirty="0" smtClean="0">
                <a:cs typeface="Arial" charset="0"/>
              </a:rPr>
              <a:t>“</a:t>
            </a:r>
            <a:r>
              <a:rPr lang="lv-LV" sz="3600" i="1" dirty="0" smtClean="0">
                <a:cs typeface="Arial" charset="0"/>
              </a:rPr>
              <a:t>Dieva valstība ir jūsu vidū</a:t>
            </a:r>
            <a:r>
              <a:rPr lang="lv-LV" sz="3600" dirty="0" smtClean="0">
                <a:cs typeface="Arial" charset="0"/>
              </a:rPr>
              <a:t>.” (Lk.17:21)</a:t>
            </a:r>
          </a:p>
          <a:p>
            <a:pPr eaLnBrk="0" hangingPunct="0"/>
            <a:r>
              <a:rPr lang="lv-LV" sz="3600" dirty="0" smtClean="0">
                <a:cs typeface="Arial" charset="0"/>
              </a:rPr>
              <a:t>Mēs varam būt daļa no šīs misijas.</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par>
                                <p:cTn id="8" presetID="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ppt_x"/>
                                          </p:val>
                                        </p:tav>
                                        <p:tav tm="100000">
                                          <p:val>
                                            <p:strVal val="#ppt_x"/>
                                          </p:val>
                                        </p:tav>
                                      </p:tavLst>
                                    </p:anim>
                                    <p:anim calcmode="lin" valueType="num">
                                      <p:cBhvr additive="base">
                                        <p:cTn id="11" dur="500" fill="hold"/>
                                        <p:tgtEl>
                                          <p:spTgt spid="8"/>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4377</TotalTime>
  <Words>818</Words>
  <Application>Microsoft Office PowerPoint</Application>
  <PresentationFormat>On-screen Show (4:3)</PresentationFormat>
  <Paragraphs>72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Default Design</vt:lpstr>
      <vt:lpstr>Ef.4:1-12 Kristīga sadzīvošana </vt:lpstr>
      <vt:lpstr>Ef.4:1-12 Kristīga sadzīvošana </vt:lpstr>
      <vt:lpstr>Slide 3</vt:lpstr>
      <vt:lpstr>Ko nozīmē dzīvot aicinājuma cienīgi?</vt:lpstr>
      <vt:lpstr>Slide 5</vt:lpstr>
      <vt:lpstr>Slide 6</vt:lpstr>
      <vt:lpstr>Slide 7</vt:lpstr>
      <vt:lpstr>Slide 8</vt:lpstr>
      <vt:lpstr>Slide 9</vt:lpstr>
      <vt:lpstr>Slide 10</vt:lpstr>
      <vt:lpstr>Slide 11</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 Oto</cp:lastModifiedBy>
  <cp:revision>120</cp:revision>
  <dcterms:created xsi:type="dcterms:W3CDTF">2010-10-07T14:46:11Z</dcterms:created>
  <dcterms:modified xsi:type="dcterms:W3CDTF">2020-09-27T17:06:18Z</dcterms:modified>
</cp:coreProperties>
</file>