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61" r:id="rId4"/>
    <p:sldId id="282" r:id="rId5"/>
    <p:sldId id="273" r:id="rId6"/>
    <p:sldId id="283" r:id="rId7"/>
    <p:sldId id="274" r:id="rId8"/>
    <p:sldId id="284" r:id="rId9"/>
    <p:sldId id="275" r:id="rId10"/>
    <p:sldId id="280" r:id="rId11"/>
    <p:sldId id="272" r:id="rId12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5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958B9-6091-488E-90A6-0CE8D1B34A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65DBF-1D81-4FE9-B0D9-284AFEC8448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121CA-B9C0-442A-8D69-42BD1DD1118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6EE7D-3343-4992-ACBD-81F1DEDE383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C44BF-C29B-4443-AFC5-7061F8EABBF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D75E5-C002-4A78-95E2-71DE3741311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462A4-B057-4473-893B-23AE05B2F33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3C31-E93B-4C58-80A1-8AEAF27060F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CDD80-DA06-4390-AE04-43435D66CE7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6727E-08E4-4759-8C5C-39B365B68AD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682F6-CF96-4323-B654-28383E728EB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C26959F-DBAC-4A83-B0B4-50E6D1AF119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2075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Mk.1:14-20 </a:t>
            </a:r>
            <a:r>
              <a:rPr lang="lv-LV" sz="4000" b="1" dirty="0" smtClean="0">
                <a:solidFill>
                  <a:schemeClr val="tx1"/>
                </a:solidFill>
              </a:rPr>
              <a:t>Mācekļu aicināšana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3663"/>
            <a:ext cx="6429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702550" y="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24.jan.2021.</a:t>
            </a:r>
            <a:endParaRPr lang="lv-LV" dirty="0"/>
          </a:p>
        </p:txBody>
      </p:sp>
      <p:pic>
        <p:nvPicPr>
          <p:cNvPr id="6" name="Picture 2" descr="Living Bulw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8396070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150"/>
            <a:ext cx="932497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dirty="0"/>
              <a:t>Mūsu </a:t>
            </a:r>
            <a:r>
              <a:rPr lang="lv-LV" sz="2800" b="1" dirty="0"/>
              <a:t>meistars</a:t>
            </a:r>
            <a:r>
              <a:rPr lang="lv-LV" sz="2800" dirty="0"/>
              <a:t> Jēzus </a:t>
            </a:r>
            <a:r>
              <a:rPr lang="lv-LV" sz="2800" b="1" dirty="0"/>
              <a:t>Kristus</a:t>
            </a:r>
            <a:r>
              <a:rPr lang="lv-LV" sz="2800" dirty="0"/>
              <a:t> jau pašā savas </a:t>
            </a:r>
            <a:r>
              <a:rPr lang="lv-LV" sz="2800" b="1" dirty="0"/>
              <a:t>kalpošanas</a:t>
            </a:r>
            <a:r>
              <a:rPr lang="lv-LV" sz="2800" dirty="0"/>
              <a:t> </a:t>
            </a:r>
            <a:r>
              <a:rPr lang="lv-LV" sz="2800" b="1" dirty="0"/>
              <a:t>sākumā</a:t>
            </a:r>
            <a:r>
              <a:rPr lang="lv-LV" sz="2800" dirty="0"/>
              <a:t> ļoti </a:t>
            </a:r>
            <a:r>
              <a:rPr lang="lv-LV" sz="2800" b="1" dirty="0"/>
              <a:t>izteikti</a:t>
            </a:r>
            <a:r>
              <a:rPr lang="lv-LV" sz="2800" dirty="0"/>
              <a:t> </a:t>
            </a:r>
            <a:r>
              <a:rPr lang="lv-LV" sz="2800" b="1" dirty="0"/>
              <a:t>parāda</a:t>
            </a:r>
            <a:r>
              <a:rPr lang="lv-LV" sz="2800" dirty="0"/>
              <a:t> mums visu Kristīgās </a:t>
            </a:r>
            <a:r>
              <a:rPr lang="lv-LV" sz="2800" b="1" dirty="0"/>
              <a:t>Baznīcas būtību</a:t>
            </a:r>
            <a:r>
              <a:rPr lang="lv-LV" sz="2800" dirty="0"/>
              <a:t> – </a:t>
            </a:r>
            <a:r>
              <a:rPr lang="lv-LV" sz="2800" b="1" dirty="0"/>
              <a:t>sludināt</a:t>
            </a:r>
            <a:r>
              <a:rPr lang="lv-LV" sz="2800" dirty="0"/>
              <a:t> un </a:t>
            </a:r>
            <a:r>
              <a:rPr lang="lv-LV" sz="2800" b="1" dirty="0"/>
              <a:t>aicināt</a:t>
            </a:r>
            <a:r>
              <a:rPr lang="lv-LV" sz="2800" dirty="0"/>
              <a:t>. 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Jēzus nāk, </a:t>
            </a:r>
            <a:r>
              <a:rPr lang="lv-LV" sz="2800" b="1" dirty="0"/>
              <a:t>aicina parastus zvejniekus</a:t>
            </a:r>
            <a:r>
              <a:rPr lang="lv-LV" sz="2800" dirty="0"/>
              <a:t>, lai tie </a:t>
            </a:r>
            <a:r>
              <a:rPr lang="lv-LV" sz="2800" b="1" dirty="0"/>
              <a:t>kļūtu par</a:t>
            </a:r>
            <a:r>
              <a:rPr lang="lv-LV" sz="2800" dirty="0"/>
              <a:t> Viņa </a:t>
            </a:r>
            <a:r>
              <a:rPr lang="lv-LV" sz="2800" b="1" dirty="0"/>
              <a:t>mācekļiem.</a:t>
            </a:r>
            <a:r>
              <a:rPr lang="lv-LV" sz="2800" dirty="0"/>
              <a:t> </a:t>
            </a:r>
            <a:r>
              <a:rPr lang="lv-LV" sz="2800" dirty="0" smtClean="0"/>
              <a:t>Viņš </a:t>
            </a:r>
            <a:r>
              <a:rPr lang="lv-LV" sz="2800" b="1" dirty="0"/>
              <a:t>aicina</a:t>
            </a:r>
            <a:r>
              <a:rPr lang="lv-LV" sz="2800" dirty="0"/>
              <a:t> arī mūs sekot un </a:t>
            </a:r>
            <a:r>
              <a:rPr lang="lv-LV" sz="2800" b="1" dirty="0"/>
              <a:t>kļūt par cilvēku zvejniekiem un par īstiem mācekļiem</a:t>
            </a:r>
            <a:r>
              <a:rPr lang="lv-LV" sz="2800" dirty="0"/>
              <a:t>.</a:t>
            </a:r>
            <a:r>
              <a:rPr lang="lv-LV" sz="2800" b="1" dirty="0"/>
              <a:t> </a:t>
            </a:r>
            <a:r>
              <a:rPr lang="lv-LV" sz="2800" dirty="0"/>
              <a:t>Āmen</a:t>
            </a:r>
            <a:endParaRPr lang="lv-LV" sz="3600" dirty="0"/>
          </a:p>
          <a:p>
            <a:pPr>
              <a:buFontTx/>
              <a:buChar char="•"/>
            </a:pPr>
            <a:endParaRPr lang="lv-LV" sz="2800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 l="14778" t="3580" b="7611"/>
          <a:stretch>
            <a:fillRect/>
          </a:stretch>
        </p:blipFill>
        <p:spPr bwMode="auto">
          <a:xfrm>
            <a:off x="357789" y="3286124"/>
            <a:ext cx="8286177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lv-LV" sz="4400" b="1" kern="0" dirty="0">
                <a:latin typeface="+mj-lt"/>
                <a:ea typeface="+mj-ea"/>
                <a:cs typeface="+mj-cs"/>
              </a:rPr>
              <a:t>Kopsavilkums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2075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Mk.1:14-20 Mācekļu aicināšana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3663"/>
            <a:ext cx="6429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702550" y="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24.jan.2021.</a:t>
            </a:r>
            <a:endParaRPr lang="lv-LV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323850" y="1000108"/>
            <a:ext cx="94678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lnSpc>
                <a:spcPct val="90000"/>
              </a:lnSpc>
              <a:spcBef>
                <a:spcPct val="20000"/>
              </a:spcBef>
            </a:pPr>
            <a:r>
              <a:rPr kumimoji="0" lang="lv-LV" sz="3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14 Pēc tam kad Jānis bija nodots, Jēzus nāca uz Galileju un sludināja Dieva evaņģēliju, sacīdams: 15 Laiks ir piepildīts, un Dieva valstība ir klāt! </a:t>
            </a:r>
            <a:r>
              <a:rPr lang="lv-LV" sz="3000" i="1" dirty="0" smtClean="0"/>
              <a:t> Atgriezieties no grēkiem un ticiet uz evaņģēliju. 16 Un, pie Galilejas jūras staigādams, Viņš redzēja Sīmani un Sīmaņa brāli Andreju tīklus jūrā metam; jo tie bija zvejnieki. 17 Un Jēzus tiem sacīja: "Nāciet Man pakaļ, Es jūs darīšu par cilvēku zvejniekiem." 18 Un tūdaļ tie, savus tīklus atstājuši, Viņam sekoja. 19 Un, nedaudz tālāk pagājis, Viņš redzēja Jēkabu, </a:t>
            </a:r>
            <a:r>
              <a:rPr lang="lv-LV" sz="3000" i="1" dirty="0" err="1" smtClean="0"/>
              <a:t>Cebedeja</a:t>
            </a:r>
            <a:r>
              <a:rPr lang="lv-LV" sz="3000" i="1" dirty="0" smtClean="0"/>
              <a:t> dēlu, un Jāni, viņa brāli, laivā tīklus lāpām. 20 Un tūdaļ Viņš tos aicināja. Un tie, savu tēvu Cebedeju ar algādžiem laivā atstājuši, nogāja Viņam pakaļ.</a:t>
            </a:r>
            <a:endParaRPr kumimoji="0" lang="en-US" sz="3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5"/>
            <a:ext cx="9144000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8775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dirty="0" smtClean="0"/>
              <a:t>	</a:t>
            </a:r>
            <a:r>
              <a:rPr lang="lv-LV" sz="2800" i="1" dirty="0" smtClean="0"/>
              <a:t> 14 Pēc tam kad Jānis bija nodots, Jēzus nāca uz Galileju un sludināja Dieva evaņģēliju, sacīdams: 15 Laiks ir piepildīts, un Dieva valstība ir klāt! </a:t>
            </a:r>
            <a:endParaRPr lang="en-US" sz="2800" dirty="0" smtClean="0"/>
          </a:p>
          <a:p>
            <a:pPr algn="just">
              <a:lnSpc>
                <a:spcPct val="90000"/>
              </a:lnSpc>
              <a:buFontTx/>
              <a:buNone/>
            </a:pPr>
            <a:endParaRPr lang="en-US" sz="2600" dirty="0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lv-LV" sz="2600" i="1" dirty="0" smtClean="0"/>
              <a:t>.</a:t>
            </a:r>
            <a:endParaRPr lang="en-US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i="1" dirty="0" smtClean="0"/>
              <a:t>Laiks </a:t>
            </a:r>
            <a:r>
              <a:rPr lang="lv-LV" sz="2800" b="1" i="1" dirty="0"/>
              <a:t>ir piepildīts</a:t>
            </a:r>
            <a:r>
              <a:rPr lang="lv-LV" sz="2800" b="1" dirty="0"/>
              <a:t> </a:t>
            </a:r>
            <a:r>
              <a:rPr lang="lv-LV" sz="2800" dirty="0"/>
              <a:t>– Tas ir </a:t>
            </a:r>
            <a:r>
              <a:rPr lang="lv-LV" sz="2800" b="1" dirty="0"/>
              <a:t>īpaši</a:t>
            </a:r>
            <a:r>
              <a:rPr lang="lv-LV" sz="2800" dirty="0"/>
              <a:t> </a:t>
            </a:r>
            <a:r>
              <a:rPr lang="lv-LV" sz="2800" b="1" dirty="0"/>
              <a:t>Dieva</a:t>
            </a:r>
            <a:r>
              <a:rPr lang="lv-LV" sz="2800" dirty="0"/>
              <a:t> nozīmēts </a:t>
            </a:r>
            <a:r>
              <a:rPr lang="lv-LV" sz="2800" b="1" dirty="0"/>
              <a:t>laiks</a:t>
            </a:r>
            <a:r>
              <a:rPr lang="lv-LV" sz="2800" dirty="0" smtClean="0"/>
              <a:t>. </a:t>
            </a:r>
            <a:r>
              <a:rPr lang="lv-LV" sz="2800" b="1" dirty="0" smtClean="0"/>
              <a:t>Laiks</a:t>
            </a:r>
            <a:r>
              <a:rPr lang="lv-LV" sz="2800" dirty="0" smtClean="0"/>
              <a:t> – sengrieķu val. </a:t>
            </a:r>
            <a:r>
              <a:rPr lang="lv-LV" sz="2800" b="1" dirty="0" smtClean="0"/>
              <a:t>2 vārdi</a:t>
            </a:r>
            <a:r>
              <a:rPr lang="lv-LV" sz="2800" dirty="0" smtClean="0"/>
              <a:t>: </a:t>
            </a:r>
            <a:r>
              <a:rPr lang="lv-LV" sz="2800" b="1" i="1" dirty="0" smtClean="0"/>
              <a:t>chronos</a:t>
            </a:r>
            <a:r>
              <a:rPr lang="lv-LV" sz="2800" dirty="0" smtClean="0"/>
              <a:t> (ilgstošs laiks) un </a:t>
            </a:r>
            <a:r>
              <a:rPr lang="lv-LV" sz="2800" b="1" i="1" dirty="0" smtClean="0"/>
              <a:t>kairos</a:t>
            </a:r>
            <a:r>
              <a:rPr lang="lv-LV" sz="2800" i="1" dirty="0" smtClean="0"/>
              <a:t> </a:t>
            </a:r>
            <a:r>
              <a:rPr lang="lv-LV" sz="2800" dirty="0" smtClean="0"/>
              <a:t>(īpašs brīdis).Te ir īpašs brīdis,kad nāk Jēzus!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i="1" dirty="0"/>
              <a:t>Dieva valstība </a:t>
            </a:r>
            <a:r>
              <a:rPr lang="lv-LV" sz="2800" dirty="0"/>
              <a:t>– tā </a:t>
            </a:r>
            <a:r>
              <a:rPr lang="lv-LV" sz="2800" b="1" dirty="0"/>
              <a:t>nav </a:t>
            </a:r>
            <a:r>
              <a:rPr lang="lv-LV" sz="2800" dirty="0" smtClean="0"/>
              <a:t>kāda </a:t>
            </a:r>
            <a:r>
              <a:rPr lang="lv-LV" sz="2800" b="1" dirty="0" smtClean="0"/>
              <a:t>vieta</a:t>
            </a:r>
            <a:r>
              <a:rPr lang="lv-LV" sz="2800" dirty="0" smtClean="0"/>
              <a:t>, </a:t>
            </a:r>
            <a:r>
              <a:rPr lang="lv-LV" sz="2800" dirty="0"/>
              <a:t>bet gan </a:t>
            </a:r>
            <a:r>
              <a:rPr lang="lv-LV" sz="2800" b="1" dirty="0"/>
              <a:t>Dieva </a:t>
            </a:r>
            <a:r>
              <a:rPr lang="lv-LV" sz="2800" b="1" dirty="0" smtClean="0"/>
              <a:t>valdīšana </a:t>
            </a:r>
            <a:r>
              <a:rPr lang="lv-LV" sz="2800" dirty="0" smtClean="0"/>
              <a:t>caur </a:t>
            </a:r>
            <a:r>
              <a:rPr lang="lv-LV" sz="2800" b="1" dirty="0" smtClean="0"/>
              <a:t>ticīgiem cilvēkiem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i="1" dirty="0" smtClean="0"/>
              <a:t>Ir klāt </a:t>
            </a:r>
            <a:r>
              <a:rPr lang="lv-LV" sz="2800" b="1" dirty="0" smtClean="0"/>
              <a:t>– </a:t>
            </a:r>
            <a:r>
              <a:rPr lang="lv-LV" sz="2800" dirty="0" smtClean="0"/>
              <a:t>gan </a:t>
            </a:r>
            <a:r>
              <a:rPr lang="lv-LV" sz="2800" b="1" dirty="0" smtClean="0"/>
              <a:t>laikā</a:t>
            </a:r>
            <a:r>
              <a:rPr lang="lv-LV" sz="2800" dirty="0" smtClean="0"/>
              <a:t>, gan </a:t>
            </a:r>
            <a:r>
              <a:rPr lang="lv-LV" sz="2800" b="1" dirty="0" smtClean="0"/>
              <a:t>telpā</a:t>
            </a:r>
            <a:r>
              <a:rPr lang="lv-LV" sz="2800" dirty="0" smtClean="0"/>
              <a:t> ir </a:t>
            </a:r>
            <a:r>
              <a:rPr lang="lv-LV" sz="2800" b="1" dirty="0" smtClean="0"/>
              <a:t>piepildījušies</a:t>
            </a:r>
            <a:r>
              <a:rPr lang="lv-LV" sz="2800" dirty="0" smtClean="0"/>
              <a:t> </a:t>
            </a:r>
            <a:r>
              <a:rPr lang="lv-LV" sz="2800" b="1" dirty="0" smtClean="0"/>
              <a:t>VD pravietojumi</a:t>
            </a:r>
            <a:r>
              <a:rPr lang="lv-LV" sz="2800" dirty="0" smtClean="0"/>
              <a:t> par </a:t>
            </a:r>
            <a:r>
              <a:rPr lang="lv-LV" sz="2800" b="1" dirty="0" smtClean="0"/>
              <a:t>Mesijas nākšanu pasaulē</a:t>
            </a:r>
            <a:r>
              <a:rPr lang="lv-LV" sz="2800" dirty="0" smtClean="0"/>
              <a:t>.</a:t>
            </a:r>
            <a:endParaRPr lang="lv-LV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1484B1E-8CA4-41CC-A9AE-E1146B44DDD2}" type="slidenum">
              <a:rPr lang="lv-LV" sz="1400"/>
              <a:pPr algn="r"/>
              <a:t>4</a:t>
            </a:fld>
            <a:endParaRPr lang="lv-LV" sz="14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lv-LV" b="1" dirty="0" smtClean="0"/>
              <a:t>Mācību aplis</a:t>
            </a:r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755650" y="2349500"/>
            <a:ext cx="691356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07950" y="1773238"/>
            <a:ext cx="2636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i="1"/>
              <a:t>Hronos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2771775" y="1412875"/>
            <a:ext cx="2636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i="1"/>
              <a:t>Kairos</a:t>
            </a: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6084888" y="2420938"/>
            <a:ext cx="2636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dirty="0" smtClean="0"/>
              <a:t>2025</a:t>
            </a:r>
            <a:endParaRPr lang="lv-LV" sz="3200" dirty="0"/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0" y="2349500"/>
            <a:ext cx="2636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dirty="0" smtClean="0"/>
              <a:t>2020</a:t>
            </a:r>
            <a:endParaRPr lang="lv-LV" sz="3200" dirty="0"/>
          </a:p>
        </p:txBody>
      </p:sp>
      <p:sp>
        <p:nvSpPr>
          <p:cNvPr id="49161" name="Oval 9"/>
          <p:cNvSpPr>
            <a:spLocks noChangeArrowheads="1"/>
          </p:cNvSpPr>
          <p:nvPr/>
        </p:nvSpPr>
        <p:spPr bwMode="auto">
          <a:xfrm>
            <a:off x="1906588" y="2349500"/>
            <a:ext cx="4321175" cy="3744913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>
            <a:off x="6877050" y="3357563"/>
            <a:ext cx="1008063" cy="2232025"/>
          </a:xfrm>
          <a:prstGeom prst="curvedLeftArrow">
            <a:avLst>
              <a:gd name="adj1" fmla="val 44283"/>
              <a:gd name="adj2" fmla="val 885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 flipV="1">
            <a:off x="684213" y="3284538"/>
            <a:ext cx="649287" cy="2205037"/>
          </a:xfrm>
          <a:prstGeom prst="curvedRightArrow">
            <a:avLst>
              <a:gd name="adj1" fmla="val 67922"/>
              <a:gd name="adj2" fmla="val 13584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5219700" y="2636838"/>
            <a:ext cx="2636838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400"/>
              <a:t>A</a:t>
            </a:r>
          </a:p>
          <a:p>
            <a:pPr algn="ctr"/>
            <a:r>
              <a:rPr lang="lv-LV" sz="2400"/>
              <a:t>T</a:t>
            </a:r>
          </a:p>
          <a:p>
            <a:pPr algn="ctr"/>
            <a:r>
              <a:rPr lang="lv-LV" sz="2400"/>
              <a:t>G</a:t>
            </a:r>
          </a:p>
          <a:p>
            <a:pPr algn="ctr"/>
            <a:r>
              <a:rPr lang="lv-LV" sz="2400"/>
              <a:t>R</a:t>
            </a:r>
          </a:p>
          <a:p>
            <a:pPr algn="ctr"/>
            <a:r>
              <a:rPr lang="lv-LV" sz="2400"/>
              <a:t>I</a:t>
            </a:r>
          </a:p>
          <a:p>
            <a:pPr algn="ctr"/>
            <a:r>
              <a:rPr lang="lv-LV" sz="2400"/>
              <a:t>E</a:t>
            </a:r>
          </a:p>
          <a:p>
            <a:pPr algn="ctr"/>
            <a:r>
              <a:rPr lang="lv-LV" sz="2400"/>
              <a:t>Z</a:t>
            </a:r>
          </a:p>
          <a:p>
            <a:pPr algn="ctr"/>
            <a:r>
              <a:rPr lang="lv-LV" sz="2400"/>
              <a:t>T</a:t>
            </a:r>
          </a:p>
          <a:p>
            <a:pPr algn="ctr"/>
            <a:r>
              <a:rPr lang="lv-LV" sz="2400"/>
              <a:t>I</a:t>
            </a:r>
          </a:p>
          <a:p>
            <a:pPr algn="ctr"/>
            <a:r>
              <a:rPr lang="lv-LV" sz="2400"/>
              <a:t>E</a:t>
            </a:r>
          </a:p>
          <a:p>
            <a:pPr algn="ctr"/>
            <a:r>
              <a:rPr lang="lv-LV" sz="2400"/>
              <a:t>S</a:t>
            </a: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279400" y="3311525"/>
            <a:ext cx="26368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400"/>
              <a:t>T</a:t>
            </a:r>
          </a:p>
          <a:p>
            <a:pPr algn="ctr"/>
            <a:r>
              <a:rPr lang="lv-LV" sz="2400"/>
              <a:t>I</a:t>
            </a:r>
          </a:p>
          <a:p>
            <a:pPr algn="ctr"/>
            <a:r>
              <a:rPr lang="lv-LV" sz="2400"/>
              <a:t>C</a:t>
            </a:r>
          </a:p>
          <a:p>
            <a:pPr algn="ctr"/>
            <a:r>
              <a:rPr lang="lv-LV" sz="2400"/>
              <a:t>Ē</a:t>
            </a:r>
          </a:p>
          <a:p>
            <a:pPr algn="ctr"/>
            <a:r>
              <a:rPr lang="lv-LV" sz="2400"/>
              <a:t>T</a:t>
            </a: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3563938" y="2997200"/>
            <a:ext cx="2636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/>
              <a:t>Novērot</a:t>
            </a:r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3779838" y="3933825"/>
            <a:ext cx="2636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dirty="0" smtClean="0"/>
              <a:t>Sadzirdēt</a:t>
            </a:r>
            <a:endParaRPr lang="lv-LV" sz="3200" dirty="0"/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3563938" y="4849827"/>
            <a:ext cx="2636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dirty="0" smtClean="0"/>
              <a:t>Pārdomāt</a:t>
            </a:r>
            <a:endParaRPr lang="lv-LV" sz="3200" dirty="0"/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1647825" y="4786322"/>
            <a:ext cx="2636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dirty="0" smtClean="0"/>
              <a:t>Nožēlot</a:t>
            </a:r>
            <a:endParaRPr lang="lv-LV" sz="3200" dirty="0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1476375" y="3933825"/>
            <a:ext cx="2636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dirty="0" smtClean="0"/>
              <a:t>Dalīties</a:t>
            </a:r>
            <a:endParaRPr lang="lv-LV" sz="3200" dirty="0"/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1719263" y="3068638"/>
            <a:ext cx="2636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/>
              <a:t>Rīkoties</a:t>
            </a:r>
          </a:p>
        </p:txBody>
      </p:sp>
      <p:sp>
        <p:nvSpPr>
          <p:cNvPr id="49158" name="WordArt 6"/>
          <p:cNvSpPr>
            <a:spLocks noChangeArrowheads="1" noChangeShapeType="1" noTextEdit="1"/>
          </p:cNvSpPr>
          <p:nvPr/>
        </p:nvSpPr>
        <p:spPr bwMode="auto">
          <a:xfrm>
            <a:off x="3708400" y="1989138"/>
            <a:ext cx="6810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1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X</a:t>
            </a:r>
          </a:p>
        </p:txBody>
      </p:sp>
      <p:sp>
        <p:nvSpPr>
          <p:cNvPr id="49172" name="Line 20"/>
          <p:cNvSpPr>
            <a:spLocks noChangeShapeType="1"/>
          </p:cNvSpPr>
          <p:nvPr/>
        </p:nvSpPr>
        <p:spPr bwMode="auto">
          <a:xfrm flipH="1">
            <a:off x="3851275" y="5949950"/>
            <a:ext cx="360363" cy="1428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73" name="Line 21"/>
          <p:cNvSpPr>
            <a:spLocks noChangeShapeType="1"/>
          </p:cNvSpPr>
          <p:nvPr/>
        </p:nvSpPr>
        <p:spPr bwMode="auto">
          <a:xfrm>
            <a:off x="3851275" y="6092825"/>
            <a:ext cx="287338" cy="2159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-16" y="571480"/>
            <a:ext cx="9144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400" dirty="0" smtClean="0"/>
              <a:t>"Laiks (kairos) ir piepildīts, un Dieva valstība ir tuvu atnākusi! Atgriezieties no grēkiem un ticiet uz evaņģēliju." (Mk.1:15)</a:t>
            </a:r>
            <a:endParaRPr lang="en-US" sz="2400" dirty="0"/>
          </a:p>
        </p:txBody>
      </p:sp>
      <p:sp>
        <p:nvSpPr>
          <p:cNvPr id="26" name="Line 3"/>
          <p:cNvSpPr>
            <a:spLocks noChangeShapeType="1"/>
          </p:cNvSpPr>
          <p:nvPr/>
        </p:nvSpPr>
        <p:spPr bwMode="auto">
          <a:xfrm flipV="1">
            <a:off x="4214809" y="1714488"/>
            <a:ext cx="3357587" cy="64294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8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2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4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6000"/>
                            </p:stCondLst>
                            <p:childTnLst>
                              <p:par>
                                <p:cTn id="8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animBg="1"/>
      <p:bldP spid="49156" grpId="0"/>
      <p:bldP spid="49157" grpId="0"/>
      <p:bldP spid="49159" grpId="0"/>
      <p:bldP spid="49160" grpId="0"/>
      <p:bldP spid="49161" grpId="0" animBg="1"/>
      <p:bldP spid="49162" grpId="0" animBg="1"/>
      <p:bldP spid="49163" grpId="0" animBg="1"/>
      <p:bldP spid="49164" grpId="0"/>
      <p:bldP spid="49165" grpId="0"/>
      <p:bldP spid="49166" grpId="0"/>
      <p:bldP spid="49167" grpId="0"/>
      <p:bldP spid="49168" grpId="0"/>
      <p:bldP spid="49169" grpId="0"/>
      <p:bldP spid="49170" grpId="0"/>
      <p:bldP spid="49171" grpId="0"/>
      <p:bldP spid="49158" grpId="0" animBg="1"/>
      <p:bldP spid="49172" grpId="0" animBg="1"/>
      <p:bldP spid="49173" grpId="0" animBg="1"/>
      <p:bldP spid="26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6363" y="0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</a:t>
            </a:r>
            <a:r>
              <a:rPr lang="lv-LV" sz="2800" i="1" dirty="0" smtClean="0"/>
              <a:t>15 Atgriezieties no grēkiem un ticiet uz evaņģēliju.</a:t>
            </a:r>
            <a:r>
              <a:rPr lang="lv-LV" sz="3600" i="1" dirty="0" smtClean="0"/>
              <a:t> </a:t>
            </a:r>
            <a:endParaRPr lang="lv-LV" sz="24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10136"/>
            <a:ext cx="828675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lv-LV" sz="3200" b="1" dirty="0"/>
              <a:t>Jēzus sludinātās vēsts </a:t>
            </a:r>
            <a:r>
              <a:rPr lang="lv-LV" sz="3200" b="1" dirty="0" smtClean="0"/>
              <a:t>kopsavilkums</a:t>
            </a:r>
          </a:p>
          <a:p>
            <a:pPr>
              <a:defRPr/>
            </a:pPr>
            <a:endParaRPr lang="lv-LV" sz="3200" b="1" dirty="0"/>
          </a:p>
          <a:p>
            <a:pPr>
              <a:buFontTx/>
              <a:buChar char="•"/>
              <a:defRPr/>
            </a:pPr>
            <a:r>
              <a:rPr lang="lv-LV" sz="2800" b="1" dirty="0"/>
              <a:t>Kristīga cilvēka ikdiena</a:t>
            </a:r>
          </a:p>
          <a:p>
            <a:pPr>
              <a:buFontTx/>
              <a:buChar char="•"/>
              <a:defRPr/>
            </a:pPr>
            <a:r>
              <a:rPr lang="lv-LV" sz="2800" b="1" dirty="0"/>
              <a:t>2 galvenās</a:t>
            </a:r>
            <a:r>
              <a:rPr lang="lv-LV" sz="2800" dirty="0"/>
              <a:t> Bībeles </a:t>
            </a:r>
            <a:r>
              <a:rPr lang="lv-LV" sz="2800" b="1" dirty="0"/>
              <a:t>mācības</a:t>
            </a:r>
            <a:r>
              <a:rPr lang="lv-LV" sz="2800" dirty="0"/>
              <a:t>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lv-LV" sz="2800" b="1" dirty="0"/>
              <a:t>Bauslība</a:t>
            </a:r>
            <a:r>
              <a:rPr lang="lv-LV" sz="2800" dirty="0"/>
              <a:t>: </a:t>
            </a:r>
            <a:r>
              <a:rPr lang="lv-LV" sz="2800" i="1" dirty="0"/>
              <a:t>Atgriezieties no grēkiem</a:t>
            </a:r>
            <a:r>
              <a:rPr lang="lv-LV" sz="2800" dirty="0"/>
              <a:t>.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lv-LV" sz="2800" b="1" dirty="0"/>
              <a:t>Evaņģēlijs</a:t>
            </a:r>
            <a:r>
              <a:rPr lang="lv-LV" sz="2800" dirty="0"/>
              <a:t>: </a:t>
            </a:r>
            <a:r>
              <a:rPr lang="lv-LV" sz="2800" i="1" dirty="0"/>
              <a:t>Ticiet uz evaņģēliju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r>
              <a:rPr lang="lv-LV" sz="2800" b="1" dirty="0"/>
              <a:t>Pārbaudīt sevi bauslības gaismā</a:t>
            </a:r>
            <a:r>
              <a:rPr lang="lv-LV" sz="2800" dirty="0"/>
              <a:t> un </a:t>
            </a:r>
            <a:r>
              <a:rPr lang="lv-LV" sz="2800" b="1" dirty="0" smtClean="0"/>
              <a:t>izsūdzēt grēkus Dievam.</a:t>
            </a:r>
            <a:endParaRPr lang="lv-LV" sz="2800" b="1" dirty="0"/>
          </a:p>
          <a:p>
            <a:pPr>
              <a:buFontTx/>
              <a:buChar char="•"/>
              <a:defRPr/>
            </a:pPr>
            <a:r>
              <a:rPr lang="lv-LV" sz="2800" dirty="0"/>
              <a:t>Jēzus </a:t>
            </a:r>
            <a:r>
              <a:rPr lang="lv-LV" sz="2800" b="1" dirty="0"/>
              <a:t>krusta upuris</a:t>
            </a:r>
            <a:r>
              <a:rPr lang="lv-LV" sz="2800" dirty="0"/>
              <a:t> ir tas, caur ko </a:t>
            </a:r>
            <a:r>
              <a:rPr lang="lv-LV" sz="2800" b="1" dirty="0"/>
              <a:t>Dievs</a:t>
            </a:r>
            <a:r>
              <a:rPr lang="lv-LV" sz="2800" dirty="0"/>
              <a:t> mums </a:t>
            </a:r>
            <a:r>
              <a:rPr lang="lv-LV" sz="2800" b="1" dirty="0"/>
              <a:t>piedod</a:t>
            </a:r>
            <a:r>
              <a:rPr lang="lv-LV" sz="2800" dirty="0"/>
              <a:t> mūsu </a:t>
            </a:r>
            <a:r>
              <a:rPr lang="lv-LV" sz="2800" b="1" dirty="0"/>
              <a:t>grēkus</a:t>
            </a:r>
            <a:r>
              <a:rPr lang="lv-LV" sz="2800" dirty="0"/>
              <a:t>. </a:t>
            </a:r>
            <a:r>
              <a:rPr lang="lv-LV" sz="2800" b="1" dirty="0"/>
              <a:t>Jēzū</a:t>
            </a:r>
            <a:r>
              <a:rPr lang="lv-LV" sz="2800" dirty="0"/>
              <a:t> Dievs parāda savu </a:t>
            </a:r>
            <a:r>
              <a:rPr lang="lv-LV" sz="2800" b="1" dirty="0"/>
              <a:t>patieso dabu</a:t>
            </a:r>
            <a:r>
              <a:rPr lang="lv-LV" sz="2800" dirty="0"/>
              <a:t>, cik Viņam </a:t>
            </a:r>
            <a:r>
              <a:rPr lang="lv-LV" sz="2800" b="1" dirty="0"/>
              <a:t>ļoti rūp</a:t>
            </a:r>
            <a:r>
              <a:rPr lang="lv-LV" sz="2800" dirty="0"/>
              <a:t> tas kur mēs pavadīsim </a:t>
            </a:r>
            <a:r>
              <a:rPr lang="lv-LV" sz="2800" b="1" dirty="0"/>
              <a:t>mūžību</a:t>
            </a:r>
            <a:r>
              <a:rPr lang="lv-LV" sz="2800" dirty="0"/>
              <a:t>. </a:t>
            </a:r>
            <a:r>
              <a:rPr lang="lv-LV" sz="2800" i="1" dirty="0"/>
              <a:t>Dievam nav prieka par bezdievja nāvi, bet gan par to, ka bezdievis atgriežas no sava ļaunā ceļa un dzīvo. (Ec.33:11)</a:t>
            </a:r>
            <a:r>
              <a:rPr lang="lv-LV" sz="2800" dirty="0"/>
              <a:t> </a:t>
            </a:r>
          </a:p>
        </p:txBody>
      </p:sp>
      <p:pic>
        <p:nvPicPr>
          <p:cNvPr id="4" name="Picture 6" descr="TABLE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1142984"/>
            <a:ext cx="1857375" cy="121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IBLE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29475" y="1357313"/>
            <a:ext cx="19145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57221" y="0"/>
            <a:ext cx="9501222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1000" i="1" dirty="0" smtClean="0"/>
              <a:t>       </a:t>
            </a:r>
            <a:r>
              <a:rPr lang="lv-LV" sz="2800" i="1" dirty="0" smtClean="0"/>
              <a:t>16 Un, pie Galilejas jūras staigādams, Viņš redzēja Sīmani un Sīmaņa brāli Andreju tīklus jūrā metam; jo tie bija zvejnieki. </a:t>
            </a:r>
            <a:endParaRPr lang="en-US" sz="10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1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71546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uzsāk savu </a:t>
            </a:r>
            <a:r>
              <a:rPr lang="lv-LV" sz="2800" b="1" dirty="0" smtClean="0"/>
              <a:t>publisko kalpošanu </a:t>
            </a:r>
            <a:r>
              <a:rPr lang="lv-LV" sz="2800" dirty="0" smtClean="0"/>
              <a:t>Kapernaumā</a:t>
            </a:r>
            <a:r>
              <a:rPr lang="lv-LV" sz="2800" b="1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Kapernauma </a:t>
            </a:r>
            <a:r>
              <a:rPr lang="lv-LV" sz="2800" dirty="0" smtClean="0"/>
              <a:t>lielākā</a:t>
            </a:r>
            <a:r>
              <a:rPr lang="lv-LV" sz="2800" b="1" dirty="0" smtClean="0"/>
              <a:t> zvejniecības pilsēta </a:t>
            </a:r>
            <a:r>
              <a:rPr lang="lv-LV" sz="2800" dirty="0" smtClean="0"/>
              <a:t>Jūdā. Tur nozvejotās </a:t>
            </a:r>
            <a:r>
              <a:rPr lang="lv-LV" sz="2800" b="1" dirty="0" smtClean="0"/>
              <a:t>zivis ēda Jeruzalemē </a:t>
            </a:r>
            <a:r>
              <a:rPr lang="lv-LV" sz="2800" dirty="0" smtClean="0"/>
              <a:t>un visā </a:t>
            </a:r>
            <a:r>
              <a:rPr lang="lv-LV" sz="2800" b="1" dirty="0" smtClean="0"/>
              <a:t>Izraēlā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Jēzus </a:t>
            </a:r>
            <a:r>
              <a:rPr lang="lv-LV" sz="2800" b="1" dirty="0"/>
              <a:t>ienāk</a:t>
            </a:r>
            <a:r>
              <a:rPr lang="lv-LV" sz="2800" dirty="0"/>
              <a:t> zvejnieku </a:t>
            </a:r>
            <a:r>
              <a:rPr lang="lv-LV" sz="2800" b="1" dirty="0"/>
              <a:t>ikdienas darba rutīnā </a:t>
            </a:r>
            <a:r>
              <a:rPr lang="lv-LV" sz="2800" dirty="0"/>
              <a:t>un </a:t>
            </a:r>
            <a:r>
              <a:rPr lang="lv-LV" sz="2800" b="1" dirty="0" smtClean="0"/>
              <a:t>māca</a:t>
            </a:r>
          </a:p>
          <a:p>
            <a:pPr>
              <a:buFontTx/>
              <a:buChar char="•"/>
            </a:pPr>
            <a:r>
              <a:rPr lang="lv-LV" sz="2800" b="1" dirty="0" smtClean="0"/>
              <a:t>Kristus vēsts</a:t>
            </a:r>
            <a:r>
              <a:rPr lang="lv-LV" sz="2800" dirty="0" smtClean="0"/>
              <a:t> </a:t>
            </a:r>
            <a:r>
              <a:rPr lang="lv-LV" sz="2800" b="1" dirty="0" smtClean="0"/>
              <a:t>nav</a:t>
            </a:r>
            <a:r>
              <a:rPr lang="lv-LV" sz="2800" dirty="0" smtClean="0"/>
              <a:t> tukšam </a:t>
            </a:r>
            <a:r>
              <a:rPr lang="lv-LV" sz="2800" b="1" dirty="0" smtClean="0"/>
              <a:t>gaisam</a:t>
            </a:r>
            <a:r>
              <a:rPr lang="lv-LV" sz="2800" dirty="0" smtClean="0"/>
              <a:t>, bet </a:t>
            </a:r>
            <a:r>
              <a:rPr lang="lv-LV" sz="2800" b="1" dirty="0" smtClean="0"/>
              <a:t>cilvēkiem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2800" i="1" dirty="0"/>
          </a:p>
        </p:txBody>
      </p:sp>
      <p:pic>
        <p:nvPicPr>
          <p:cNvPr id="5" name="Picture 2" descr="Living Bulwa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3214686"/>
            <a:ext cx="7929619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57221" y="0"/>
            <a:ext cx="9501222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 smtClean="0"/>
              <a:t>   17 Un Jēzus tiem sacīja: "Nāciet Man pakaļ, Es jūs darīšu par cilvēku zvejniekiem." </a:t>
            </a:r>
            <a:endParaRPr lang="en-US" sz="10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1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Jūdu rabīnu mācekļi </a:t>
            </a:r>
            <a:r>
              <a:rPr lang="lv-LV" sz="2800" dirty="0" smtClean="0"/>
              <a:t>paši </a:t>
            </a:r>
            <a:r>
              <a:rPr lang="lv-LV" sz="2800" b="1" dirty="0" smtClean="0"/>
              <a:t>izvēlējās rabīnu </a:t>
            </a:r>
            <a:r>
              <a:rPr lang="lv-LV" sz="2800" dirty="0" smtClean="0"/>
              <a:t>pie kā </a:t>
            </a:r>
            <a:r>
              <a:rPr lang="lv-LV" sz="2800" b="1" dirty="0" smtClean="0"/>
              <a:t>mācīties</a:t>
            </a:r>
            <a:r>
              <a:rPr lang="lv-LV" sz="2800" dirty="0" smtClean="0"/>
              <a:t>, bet </a:t>
            </a: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pats izvēlas </a:t>
            </a:r>
            <a:r>
              <a:rPr lang="lv-LV" sz="2800" dirty="0" smtClean="0"/>
              <a:t>savus </a:t>
            </a:r>
            <a:r>
              <a:rPr lang="lv-LV" sz="2800" b="1" dirty="0" smtClean="0"/>
              <a:t>mācekļus.</a:t>
            </a:r>
            <a:endParaRPr lang="lv-LV" sz="2800" b="1" i="1" dirty="0" smtClean="0"/>
          </a:p>
          <a:p>
            <a:pPr>
              <a:buFontTx/>
              <a:buChar char="•"/>
            </a:pPr>
            <a:r>
              <a:rPr lang="lv-LV" sz="2800" i="1" dirty="0" smtClean="0"/>
              <a:t>Nāciet man pakaļ – </a:t>
            </a:r>
            <a:r>
              <a:rPr lang="lv-LV" sz="2800" b="1" dirty="0" smtClean="0"/>
              <a:t>Jēzus</a:t>
            </a:r>
            <a:r>
              <a:rPr lang="lv-LV" sz="2800" dirty="0" smtClean="0"/>
              <a:t> pats </a:t>
            </a:r>
            <a:r>
              <a:rPr lang="lv-LV" sz="2800" b="1" dirty="0" smtClean="0"/>
              <a:t>parāda</a:t>
            </a:r>
            <a:r>
              <a:rPr lang="lv-LV" sz="2800" dirty="0" smtClean="0"/>
              <a:t>, ka </a:t>
            </a:r>
            <a:r>
              <a:rPr lang="lv-LV" sz="2800" b="1" dirty="0" smtClean="0"/>
              <a:t>svarīga</a:t>
            </a:r>
            <a:r>
              <a:rPr lang="lv-LV" sz="2800" dirty="0" smtClean="0"/>
              <a:t> ir ne tikai </a:t>
            </a:r>
            <a:r>
              <a:rPr lang="lv-LV" sz="2800" b="1" dirty="0" smtClean="0"/>
              <a:t>sludināšana</a:t>
            </a:r>
            <a:r>
              <a:rPr lang="lv-LV" sz="2800" dirty="0" smtClean="0"/>
              <a:t>, bet arī </a:t>
            </a:r>
            <a:r>
              <a:rPr lang="lv-LV" sz="2800" b="1" dirty="0" smtClean="0"/>
              <a:t>personīga</a:t>
            </a:r>
            <a:r>
              <a:rPr lang="lv-LV" sz="2800" dirty="0" smtClean="0"/>
              <a:t> </a:t>
            </a:r>
            <a:r>
              <a:rPr lang="lv-LV" sz="2800" b="1" dirty="0" smtClean="0"/>
              <a:t>aicināšana.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i="1" dirty="0" smtClean="0"/>
              <a:t>Cilvēku </a:t>
            </a:r>
            <a:r>
              <a:rPr lang="lv-LV" sz="2800" i="1" dirty="0"/>
              <a:t>zvejnieki </a:t>
            </a:r>
            <a:r>
              <a:rPr lang="lv-LV" sz="2800" dirty="0"/>
              <a:t>– te ir </a:t>
            </a:r>
            <a:r>
              <a:rPr lang="lv-LV" sz="2800" b="1" dirty="0"/>
              <a:t>saistība</a:t>
            </a:r>
            <a:r>
              <a:rPr lang="lv-LV" sz="2800" dirty="0"/>
              <a:t> ar iepriekšējo </a:t>
            </a:r>
            <a:r>
              <a:rPr lang="lv-LV" sz="2800" dirty="0" smtClean="0"/>
              <a:t>profesiju.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Tas </a:t>
            </a:r>
            <a:r>
              <a:rPr lang="lv-LV" sz="2800" dirty="0"/>
              <a:t>ir </a:t>
            </a:r>
            <a:r>
              <a:rPr lang="lv-LV" sz="2800" b="1" dirty="0"/>
              <a:t>aicinājums</a:t>
            </a:r>
            <a:r>
              <a:rPr lang="lv-LV" sz="2800" dirty="0"/>
              <a:t> ne tikai apustuļiem, bet </a:t>
            </a:r>
            <a:r>
              <a:rPr lang="lv-LV" sz="2800" b="1" dirty="0"/>
              <a:t>arī mums</a:t>
            </a:r>
            <a:r>
              <a:rPr lang="lv-LV" sz="2800" b="1" dirty="0" smtClean="0"/>
              <a:t>!</a:t>
            </a:r>
          </a:p>
        </p:txBody>
      </p:sp>
      <p:pic>
        <p:nvPicPr>
          <p:cNvPr id="7172" name="Picture 4" descr="Apostle 'idea' is growing in popularity among other faiths - Deseret New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14686"/>
            <a:ext cx="8572560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57221" y="0"/>
            <a:ext cx="9501222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 smtClean="0"/>
              <a:t>    18 Un tūdaļ tie, savus tīklus atstājuši, Viņam sekoja.</a:t>
            </a:r>
            <a:endParaRPr lang="en-US" sz="10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1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2860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aicinājums</a:t>
            </a:r>
            <a:r>
              <a:rPr lang="lv-LV" sz="2800" dirty="0" smtClean="0"/>
              <a:t> bija tik </a:t>
            </a:r>
            <a:r>
              <a:rPr lang="lv-LV" sz="2800" b="1" dirty="0" smtClean="0"/>
              <a:t>īpašs</a:t>
            </a:r>
            <a:r>
              <a:rPr lang="lv-LV" sz="2800" dirty="0" smtClean="0"/>
              <a:t>, ka </a:t>
            </a:r>
            <a:r>
              <a:rPr lang="lv-LV" sz="2800" b="1" dirty="0" smtClean="0"/>
              <a:t>mācekļi atstāj visu </a:t>
            </a:r>
            <a:r>
              <a:rPr lang="lv-LV" sz="2800" dirty="0" smtClean="0"/>
              <a:t>un </a:t>
            </a:r>
            <a:r>
              <a:rPr lang="lv-LV" sz="2800" b="1" dirty="0" smtClean="0"/>
              <a:t>seko Jēzum </a:t>
            </a:r>
            <a:r>
              <a:rPr lang="lv-LV" sz="2800" dirty="0" smtClean="0"/>
              <a:t>neparastā ceļojumā mūža garumā!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atceries</a:t>
            </a:r>
            <a:r>
              <a:rPr lang="lv-LV" sz="2800" dirty="0" smtClean="0"/>
              <a:t>, kā </a:t>
            </a:r>
            <a:r>
              <a:rPr lang="lv-LV" sz="2800" b="1" dirty="0" smtClean="0"/>
              <a:t>Jēzus tevi aicināja sev sekot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Kādus </a:t>
            </a:r>
            <a:r>
              <a:rPr lang="lv-LV" sz="2800" b="1" dirty="0" smtClean="0"/>
              <a:t>cilvēkus Jēzus lietoja</a:t>
            </a:r>
            <a:r>
              <a:rPr lang="lv-LV" sz="2800" dirty="0" smtClean="0"/>
              <a:t>, lai darītu par </a:t>
            </a:r>
            <a:r>
              <a:rPr lang="lv-LV" sz="2800" b="1" dirty="0" smtClean="0"/>
              <a:t>mācekli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Kā ir </a:t>
            </a:r>
            <a:r>
              <a:rPr lang="lv-LV" sz="2800" b="1" dirty="0" smtClean="0"/>
              <a:t>mainījusies</a:t>
            </a:r>
            <a:r>
              <a:rPr lang="lv-LV" sz="2800" dirty="0" smtClean="0"/>
              <a:t> tava </a:t>
            </a:r>
            <a:r>
              <a:rPr lang="lv-LV" sz="2800" b="1" dirty="0" smtClean="0"/>
              <a:t>dzīve</a:t>
            </a:r>
            <a:r>
              <a:rPr lang="lv-LV" sz="2800" dirty="0" smtClean="0"/>
              <a:t>, ejot </a:t>
            </a:r>
            <a:r>
              <a:rPr lang="lv-LV" sz="2800" b="1" dirty="0" smtClean="0"/>
              <a:t>kopā ar Jēzu</a:t>
            </a:r>
            <a:r>
              <a:rPr lang="lv-LV" sz="2800" dirty="0" smtClean="0"/>
              <a:t>?</a:t>
            </a:r>
          </a:p>
        </p:txBody>
      </p:sp>
      <p:pic>
        <p:nvPicPr>
          <p:cNvPr id="1026" name="Picture 2" descr="londinoupolis: Asking Jesus a Ques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8429684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    </a:t>
            </a:r>
            <a:r>
              <a:rPr lang="lv-LV" sz="2800" i="1" dirty="0" smtClean="0"/>
              <a:t>19 Un, nedaudz tālāk pagājis, Viņš redzēja Jēkabu, </a:t>
            </a:r>
            <a:r>
              <a:rPr lang="lv-LV" sz="2800" i="1" dirty="0" err="1" smtClean="0"/>
              <a:t>Cebedeja</a:t>
            </a:r>
            <a:r>
              <a:rPr lang="lv-LV" sz="2800" i="1" dirty="0" smtClean="0"/>
              <a:t> dēlu, un Jāni, viņa brāli, laivā tīklus lāpām. 20 Un tūdaļ Viņš tos aicināja. Un tie, savu tēvu </a:t>
            </a:r>
            <a:r>
              <a:rPr lang="lv-LV" sz="2800" i="1" dirty="0" err="1" smtClean="0"/>
              <a:t>Cebedeju</a:t>
            </a:r>
            <a:r>
              <a:rPr lang="lv-LV" sz="2800" i="1" dirty="0" smtClean="0"/>
              <a:t> ar algādžiem laivā atstājuši, nogāja Viņam pakaļ.</a:t>
            </a:r>
            <a:endParaRPr lang="lv-LV" sz="26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12875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Ģimenes uzņēmums </a:t>
            </a:r>
            <a:r>
              <a:rPr lang="lv-LV" sz="2800" dirty="0" smtClean="0"/>
              <a:t>– </a:t>
            </a:r>
            <a:r>
              <a:rPr lang="lv-LV" sz="2800" b="1" dirty="0" smtClean="0"/>
              <a:t>Cebadejs</a:t>
            </a:r>
            <a:r>
              <a:rPr lang="lv-LV" sz="2800" dirty="0" smtClean="0"/>
              <a:t> un </a:t>
            </a:r>
            <a:r>
              <a:rPr lang="lv-LV" sz="2800" b="1" dirty="0" smtClean="0"/>
              <a:t>dēli.</a:t>
            </a:r>
          </a:p>
          <a:p>
            <a:pPr>
              <a:buFontTx/>
              <a:buChar char="•"/>
            </a:pPr>
            <a:r>
              <a:rPr lang="lv-LV" sz="2800" dirty="0" smtClean="0"/>
              <a:t>Zvejnieki</a:t>
            </a:r>
            <a:r>
              <a:rPr lang="lv-LV" sz="2800" dirty="0"/>
              <a:t>, </a:t>
            </a:r>
            <a:r>
              <a:rPr lang="lv-LV" sz="2800" b="1" dirty="0"/>
              <a:t>pametuši </a:t>
            </a:r>
            <a:r>
              <a:rPr lang="lv-LV" sz="2800" b="1" dirty="0" smtClean="0"/>
              <a:t>tēvu </a:t>
            </a:r>
            <a:r>
              <a:rPr lang="lv-LV" sz="2800" dirty="0" smtClean="0"/>
              <a:t>un</a:t>
            </a:r>
            <a:r>
              <a:rPr lang="lv-LV" sz="2800" b="1" dirty="0" smtClean="0"/>
              <a:t> tīklus</a:t>
            </a:r>
            <a:r>
              <a:rPr lang="lv-LV" sz="2800" dirty="0" smtClean="0"/>
              <a:t>,</a:t>
            </a:r>
            <a:r>
              <a:rPr lang="lv-LV" sz="2800" b="1" dirty="0" smtClean="0"/>
              <a:t> </a:t>
            </a:r>
            <a:r>
              <a:rPr lang="lv-LV" sz="2800" b="1" dirty="0"/>
              <a:t>sekoja Jēzum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Kas </a:t>
            </a:r>
            <a:r>
              <a:rPr lang="lv-LV" sz="2800" b="1" dirty="0" smtClean="0"/>
              <a:t>Jēzū </a:t>
            </a:r>
            <a:r>
              <a:rPr lang="lv-LV" sz="2800" dirty="0" smtClean="0"/>
              <a:t>bija</a:t>
            </a:r>
            <a:r>
              <a:rPr lang="lv-LV" sz="2800" b="1" dirty="0" smtClean="0"/>
              <a:t> </a:t>
            </a:r>
            <a:r>
              <a:rPr lang="lv-LV" sz="2800" b="1" dirty="0"/>
              <a:t>tāds</a:t>
            </a:r>
            <a:r>
              <a:rPr lang="lv-LV" sz="2800" dirty="0"/>
              <a:t>, ka viņi bija </a:t>
            </a:r>
            <a:r>
              <a:rPr lang="lv-LV" sz="2800" b="1" dirty="0"/>
              <a:t>gatavi</a:t>
            </a:r>
            <a:r>
              <a:rPr lang="lv-LV" sz="2800" dirty="0"/>
              <a:t> Viņam tā </a:t>
            </a:r>
            <a:r>
              <a:rPr lang="lv-LV" sz="2800" b="1" dirty="0"/>
              <a:t>sekot</a:t>
            </a:r>
            <a:r>
              <a:rPr lang="lv-LV" sz="2800" dirty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Jēzus </a:t>
            </a:r>
            <a:r>
              <a:rPr lang="lv-LV" sz="2800" b="1" dirty="0"/>
              <a:t>vīrišķīgā</a:t>
            </a:r>
            <a:r>
              <a:rPr lang="lv-LV" sz="2800" dirty="0"/>
              <a:t> </a:t>
            </a:r>
            <a:r>
              <a:rPr lang="lv-LV" sz="2800" b="1" dirty="0"/>
              <a:t>stāja</a:t>
            </a:r>
            <a:r>
              <a:rPr lang="lv-LV" sz="2800" dirty="0"/>
              <a:t> un </a:t>
            </a:r>
            <a:r>
              <a:rPr lang="lv-LV" sz="2800" b="1" dirty="0"/>
              <a:t>autoritatīvā</a:t>
            </a:r>
            <a:r>
              <a:rPr lang="lv-LV" sz="2800" dirty="0"/>
              <a:t> </a:t>
            </a:r>
            <a:r>
              <a:rPr lang="lv-LV" sz="2800" b="1" dirty="0" smtClean="0"/>
              <a:t>attieksme</a:t>
            </a:r>
            <a:r>
              <a:rPr lang="lv-LV" sz="2800" dirty="0" smtClean="0"/>
              <a:t>.</a:t>
            </a:r>
            <a:endParaRPr lang="lv-LV" sz="2800" b="1" dirty="0"/>
          </a:p>
          <a:p>
            <a:pPr>
              <a:buFontTx/>
              <a:buChar char="•"/>
            </a:pPr>
            <a:r>
              <a:rPr lang="lv-LV" sz="2800" b="1" dirty="0"/>
              <a:t>Vienreizēja iespēja</a:t>
            </a:r>
            <a:r>
              <a:rPr lang="lv-LV" sz="2800" dirty="0"/>
              <a:t> viņu </a:t>
            </a:r>
            <a:r>
              <a:rPr lang="lv-LV" sz="2800" dirty="0" smtClean="0"/>
              <a:t>dzīvē un </a:t>
            </a:r>
            <a:r>
              <a:rPr lang="lv-LV" sz="2800" b="1" dirty="0" smtClean="0"/>
              <a:t>citas nebūs</a:t>
            </a:r>
            <a:r>
              <a:rPr lang="lv-LV" sz="2800" dirty="0" smtClean="0"/>
              <a:t>! </a:t>
            </a:r>
            <a:endParaRPr lang="lv-LV" sz="2800" dirty="0"/>
          </a:p>
        </p:txBody>
      </p:sp>
      <p:pic>
        <p:nvPicPr>
          <p:cNvPr id="6146" name="Picture 2" descr="Jesus Calls the Fishermen to Be Fishers of Men | Children's Bible Less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2595" y="3643314"/>
            <a:ext cx="6899835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5134</TotalTime>
  <Words>602</Words>
  <Application>Microsoft Office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Mk.1:14-20 Mācekļu aicināšana</vt:lpstr>
      <vt:lpstr>Mk.1:14-20 Mācekļu aicināšana</vt:lpstr>
      <vt:lpstr>Slide 3</vt:lpstr>
      <vt:lpstr>Mācību aplis</vt:lpstr>
      <vt:lpstr>Slide 5</vt:lpstr>
      <vt:lpstr>Slide 6</vt:lpstr>
      <vt:lpstr>Slide 7</vt:lpstr>
      <vt:lpstr>Slide 8</vt:lpstr>
      <vt:lpstr>Slide 9</vt:lpstr>
      <vt:lpstr>Slide 10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59</cp:revision>
  <dcterms:created xsi:type="dcterms:W3CDTF">2010-10-07T14:46:11Z</dcterms:created>
  <dcterms:modified xsi:type="dcterms:W3CDTF">2021-01-25T14:17:51Z</dcterms:modified>
</cp:coreProperties>
</file>