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452" r:id="rId2"/>
    <p:sldId id="408" r:id="rId3"/>
    <p:sldId id="442" r:id="rId4"/>
    <p:sldId id="413" r:id="rId5"/>
    <p:sldId id="444" r:id="rId6"/>
    <p:sldId id="447" r:id="rId7"/>
    <p:sldId id="287" r:id="rId8"/>
    <p:sldId id="453" r:id="rId9"/>
    <p:sldId id="451" r:id="rId10"/>
    <p:sldId id="416" r:id="rId11"/>
    <p:sldId id="313" r:id="rId12"/>
    <p:sldId id="445" r:id="rId13"/>
    <p:sldId id="454" r:id="rId14"/>
    <p:sldId id="455" r:id="rId15"/>
    <p:sldId id="441" r:id="rId16"/>
    <p:sldId id="448" r:id="rId17"/>
    <p:sldId id="450" r:id="rId18"/>
    <p:sldId id="449" r:id="rId19"/>
    <p:sldId id="456" r:id="rId20"/>
    <p:sldId id="393" r:id="rId21"/>
    <p:sldId id="272" r:id="rId22"/>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73" d="100"/>
          <a:sy n="73" d="100"/>
        </p:scale>
        <p:origin x="-738" y="-102"/>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12/18/2024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2</a:t>
            </a:fld>
            <a:endParaRPr lang="lv-LV"/>
          </a:p>
        </p:txBody>
      </p:sp>
    </p:spTree>
    <p:extLst>
      <p:ext uri="{BB962C8B-B14F-4D97-AF65-F5344CB8AC3E}">
        <p14:creationId xmlns="" xmlns:p14="http://schemas.microsoft.com/office/powerpoint/2010/main" val="3076575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15</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6F0080D4-D34C-628B-FEB3-F0FD975DB35D}"/>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C8A09D64-AB18-2585-D3E4-898E2BCD5D4E}"/>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6EA4ABFD-6001-2975-FD9D-CD06E60DA5C1}"/>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28B3D2D-2835-A046-2C34-8EB36F35BAF1}"/>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16</a:t>
            </a:fld>
            <a:endParaRPr lang="lv-LV"/>
          </a:p>
        </p:txBody>
      </p:sp>
    </p:spTree>
    <p:extLst>
      <p:ext uri="{BB962C8B-B14F-4D97-AF65-F5344CB8AC3E}">
        <p14:creationId xmlns="" xmlns:p14="http://schemas.microsoft.com/office/powerpoint/2010/main" val="2650303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a16="http://schemas.microsoft.com/office/drawing/2014/main" xmlns=""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a16="http://schemas.microsoft.com/office/drawing/2014/main" xmlns=""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a16="http://schemas.microsoft.com/office/drawing/2014/main" xmlns=""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18</a:t>
            </a:fld>
            <a:endParaRPr lang="lv-LV"/>
          </a:p>
        </p:txBody>
      </p:sp>
    </p:spTree>
    <p:extLst>
      <p:ext uri="{BB962C8B-B14F-4D97-AF65-F5344CB8AC3E}">
        <p14:creationId xmlns:p14="http://schemas.microsoft.com/office/powerpoint/2010/main" xmlns="" val="1192285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5B11F633-250F-16D1-6F6F-BADEA1FE00A5}"/>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092C89D-68A2-5A7A-DA2A-4DF4D1D62A6C}"/>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5D7F9D1F-3F43-BE27-9314-10E487305E0B}"/>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657DE2DC-9886-3834-4377-127A94B4E058}"/>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19</a:t>
            </a:fld>
            <a:endParaRPr lang="lv-LV"/>
          </a:p>
        </p:txBody>
      </p:sp>
    </p:spTree>
    <p:extLst>
      <p:ext uri="{BB962C8B-B14F-4D97-AF65-F5344CB8AC3E}">
        <p14:creationId xmlns="" xmlns:p14="http://schemas.microsoft.com/office/powerpoint/2010/main" val="5113891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EA510F9-BB3A-426E-8F39-7BFC899E3010}" type="slidenum">
              <a:rPr lang="lv-LV" smtClean="0">
                <a:latin typeface="Arial" charset="0"/>
              </a:rPr>
              <a:pPr/>
              <a:t>20</a:t>
            </a:fld>
            <a:endParaRPr lang="lv-LV">
              <a:latin typeface="Arial" charset="0"/>
            </a:endParaRPr>
          </a:p>
        </p:txBody>
      </p:sp>
      <p:sp>
        <p:nvSpPr>
          <p:cNvPr id="40963" name="Rectangle 2"/>
          <p:cNvSpPr>
            <a:spLocks noGrp="1" noRot="1" noChangeAspect="1" noChangeArrowheads="1" noTextEdit="1"/>
          </p:cNvSpPr>
          <p:nvPr>
            <p:ph type="sldImg"/>
          </p:nvPr>
        </p:nvSpPr>
        <p:spPr>
          <a:xfrm>
            <a:off x="919163" y="746125"/>
            <a:ext cx="4959350" cy="3721100"/>
          </a:xfrm>
          <a:ln/>
        </p:spPr>
      </p:sp>
      <p:sp>
        <p:nvSpPr>
          <p:cNvPr id="40964" name="Rectangle 3"/>
          <p:cNvSpPr>
            <a:spLocks noGrp="1" noChangeArrowheads="1"/>
          </p:cNvSpPr>
          <p:nvPr>
            <p:ph type="body" idx="1"/>
          </p:nvPr>
        </p:nvSpPr>
        <p:spPr>
          <a:xfrm>
            <a:off x="678981" y="4715390"/>
            <a:ext cx="5439719" cy="4465882"/>
          </a:xfrm>
          <a:noFill/>
          <a:ln/>
        </p:spPr>
        <p:txBody>
          <a:bodyPr/>
          <a:lstStyle/>
          <a:p>
            <a:pPr eaLnBrk="1" hangingPunct="1"/>
            <a:endParaRPr lang="lv-LV">
              <a:latin typeface="Arial" charset="0"/>
            </a:endParaRPr>
          </a:p>
        </p:txBody>
      </p:sp>
    </p:spTree>
    <p:extLst>
      <p:ext uri="{BB962C8B-B14F-4D97-AF65-F5344CB8AC3E}">
        <p14:creationId xmlns="" xmlns:p14="http://schemas.microsoft.com/office/powerpoint/2010/main" val="2431816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aida attēla vietturis 1"/>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3</a:t>
            </a:fld>
            <a:endParaRPr lang="lv-LV"/>
          </a:p>
        </p:txBody>
      </p:sp>
    </p:spTree>
    <p:extLst>
      <p:ext uri="{BB962C8B-B14F-4D97-AF65-F5344CB8AC3E}">
        <p14:creationId xmlns="" xmlns:p14="http://schemas.microsoft.com/office/powerpoint/2010/main" val="3076575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4</a:t>
            </a:fld>
            <a:endParaRPr lang="lv-LV"/>
          </a:p>
        </p:txBody>
      </p:sp>
    </p:spTree>
    <p:extLst>
      <p:ext uri="{BB962C8B-B14F-4D97-AF65-F5344CB8AC3E}">
        <p14:creationId xmlns="" xmlns:p14="http://schemas.microsoft.com/office/powerpoint/2010/main" val="1192285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5B11F633-250F-16D1-6F6F-BADEA1FE00A5}"/>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092C89D-68A2-5A7A-DA2A-4DF4D1D62A6C}"/>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5D7F9D1F-3F43-BE27-9314-10E487305E0B}"/>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657DE2DC-9886-3834-4377-127A94B4E058}"/>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5</a:t>
            </a:fld>
            <a:endParaRPr lang="lv-LV"/>
          </a:p>
        </p:txBody>
      </p:sp>
    </p:spTree>
    <p:extLst>
      <p:ext uri="{BB962C8B-B14F-4D97-AF65-F5344CB8AC3E}">
        <p14:creationId xmlns="" xmlns:p14="http://schemas.microsoft.com/office/powerpoint/2010/main" val="511389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5B11F633-250F-16D1-6F6F-BADEA1FE00A5}"/>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092C89D-68A2-5A7A-DA2A-4DF4D1D62A6C}"/>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5D7F9D1F-3F43-BE27-9314-10E487305E0B}"/>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657DE2DC-9886-3834-4377-127A94B4E058}"/>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6</a:t>
            </a:fld>
            <a:endParaRPr lang="lv-LV"/>
          </a:p>
        </p:txBody>
      </p:sp>
    </p:spTree>
    <p:extLst>
      <p:ext uri="{BB962C8B-B14F-4D97-AF65-F5344CB8AC3E}">
        <p14:creationId xmlns="" xmlns:p14="http://schemas.microsoft.com/office/powerpoint/2010/main" val="511389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6F0080D4-D34C-628B-FEB3-F0FD975DB35D}"/>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C8A09D64-AB18-2585-D3E4-898E2BCD5D4E}"/>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6EA4ABFD-6001-2975-FD9D-CD06E60DA5C1}"/>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28B3D2D-2835-A046-2C34-8EB36F35BAF1}"/>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9</a:t>
            </a:fld>
            <a:endParaRPr lang="lv-LV"/>
          </a:p>
        </p:txBody>
      </p:sp>
    </p:spTree>
    <p:extLst>
      <p:ext uri="{BB962C8B-B14F-4D97-AF65-F5344CB8AC3E}">
        <p14:creationId xmlns="" xmlns:p14="http://schemas.microsoft.com/office/powerpoint/2010/main" val="2650303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6F0080D4-D34C-628B-FEB3-F0FD975DB35D}"/>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C8A09D64-AB18-2585-D3E4-898E2BCD5D4E}"/>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6EA4ABFD-6001-2975-FD9D-CD06E60DA5C1}"/>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28B3D2D-2835-A046-2C34-8EB36F35BAF1}"/>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10</a:t>
            </a:fld>
            <a:endParaRPr lang="lv-LV"/>
          </a:p>
        </p:txBody>
      </p:sp>
    </p:spTree>
    <p:extLst>
      <p:ext uri="{BB962C8B-B14F-4D97-AF65-F5344CB8AC3E}">
        <p14:creationId xmlns="" xmlns:p14="http://schemas.microsoft.com/office/powerpoint/2010/main" val="2650303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E18C4009-204C-4EDB-ACBF-61A506A22861}"/>
            </a:ext>
          </a:extLst>
        </p:cNvPr>
        <p:cNvGrpSpPr/>
        <p:nvPr/>
      </p:nvGrpSpPr>
      <p:grpSpPr>
        <a:xfrm>
          <a:off x="0" y="0"/>
          <a:ext cx="0" cy="0"/>
          <a:chOff x="0" y="0"/>
          <a:chExt cx="0" cy="0"/>
        </a:xfrm>
      </p:grpSpPr>
      <p:sp>
        <p:nvSpPr>
          <p:cNvPr id="47106" name="Slaida attēla vietturis 1">
            <a:extLst>
              <a:ext uri="{FF2B5EF4-FFF2-40B4-BE49-F238E27FC236}">
                <a16:creationId xmlns:a16="http://schemas.microsoft.com/office/drawing/2014/main" xmlns="" id="{A1588422-9863-095D-6902-93DBFFC5B4C1}"/>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a16="http://schemas.microsoft.com/office/drawing/2014/main" xmlns="" id="{44659B4A-B779-CD37-9192-76B43782A4C2}"/>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a16="http://schemas.microsoft.com/office/drawing/2014/main" xmlns="" id="{17AA237B-4721-83E5-6D81-F237B60216FD}"/>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12</a:t>
            </a:fld>
            <a:endParaRPr lang="lv-LV"/>
          </a:p>
        </p:txBody>
      </p:sp>
    </p:spTree>
    <p:extLst>
      <p:ext uri="{BB962C8B-B14F-4D97-AF65-F5344CB8AC3E}">
        <p14:creationId xmlns:p14="http://schemas.microsoft.com/office/powerpoint/2010/main" xmlns="" val="11922854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A1E823A0-57E1-FCA1-4DDB-1781026428D7}"/>
            </a:ext>
          </a:extLst>
        </p:cNvPr>
        <p:cNvGrpSpPr/>
        <p:nvPr/>
      </p:nvGrpSpPr>
      <p:grpSpPr>
        <a:xfrm>
          <a:off x="0" y="0"/>
          <a:ext cx="0" cy="0"/>
          <a:chOff x="0" y="0"/>
          <a:chExt cx="0" cy="0"/>
        </a:xfrm>
      </p:grpSpPr>
      <p:sp>
        <p:nvSpPr>
          <p:cNvPr id="47106" name="Slaida attēla vietturis 1">
            <a:extLst>
              <a:ext uri="{FF2B5EF4-FFF2-40B4-BE49-F238E27FC236}">
                <a16:creationId xmlns="" xmlns:a16="http://schemas.microsoft.com/office/drawing/2014/main" id="{AD669E99-58B6-B5C8-D167-B0E8CF5D0B06}"/>
              </a:ext>
            </a:extLst>
          </p:cNvPr>
          <p:cNvSpPr>
            <a:spLocks noGrp="1" noRot="1" noChangeAspect="1" noTextEdit="1"/>
          </p:cNvSpPr>
          <p:nvPr>
            <p:ph type="sldImg"/>
          </p:nvPr>
        </p:nvSpPr>
        <p:spPr bwMode="auto">
          <a:xfrm>
            <a:off x="917575" y="744538"/>
            <a:ext cx="4962525" cy="3722687"/>
          </a:xfrm>
          <a:noFill/>
          <a:ln>
            <a:solidFill>
              <a:srgbClr val="000000"/>
            </a:solidFill>
            <a:miter lim="800000"/>
            <a:headEnd/>
            <a:tailEnd/>
          </a:ln>
        </p:spPr>
      </p:sp>
      <p:sp>
        <p:nvSpPr>
          <p:cNvPr id="47107" name="Piezīmju vietturis 2">
            <a:extLst>
              <a:ext uri="{FF2B5EF4-FFF2-40B4-BE49-F238E27FC236}">
                <a16:creationId xmlns="" xmlns:a16="http://schemas.microsoft.com/office/drawing/2014/main" id="{D2E2DBC4-F345-9725-4321-DEE1D0AA6E50}"/>
              </a:ext>
            </a:extLst>
          </p:cNvPr>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p>
        </p:txBody>
      </p:sp>
      <p:sp>
        <p:nvSpPr>
          <p:cNvPr id="34820" name="Slaida numura vietturis 3">
            <a:extLst>
              <a:ext uri="{FF2B5EF4-FFF2-40B4-BE49-F238E27FC236}">
                <a16:creationId xmlns="" xmlns:a16="http://schemas.microsoft.com/office/drawing/2014/main" id="{A7BE7271-AB34-D72C-094D-B8F3FFB9D9E6}"/>
              </a:ext>
            </a:extLst>
          </p:cNvPr>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C7D6B-DFF8-4F75-AD02-4A6A87EED279}" type="slidenum">
              <a:rPr lang="lv-LV" smtClean="0"/>
              <a:pPr fontAlgn="base">
                <a:spcBef>
                  <a:spcPct val="0"/>
                </a:spcBef>
                <a:spcAft>
                  <a:spcPct val="0"/>
                </a:spcAft>
                <a:defRPr/>
              </a:pPr>
              <a:t>13</a:t>
            </a:fld>
            <a:endParaRPr lang="lv-LV"/>
          </a:p>
        </p:txBody>
      </p:sp>
    </p:spTree>
    <p:extLst>
      <p:ext uri="{BB962C8B-B14F-4D97-AF65-F5344CB8AC3E}">
        <p14:creationId xmlns="" xmlns:p14="http://schemas.microsoft.com/office/powerpoint/2010/main" val="2036215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dt" sz="half" idx="10"/>
          </p:nvPr>
        </p:nvSpPr>
        <p:spPr>
          <a:ln/>
        </p:spPr>
        <p:txBody>
          <a:bodyPr/>
          <a:lstStyle>
            <a:lvl1pPr>
              <a:defRPr/>
            </a:lvl1pPr>
          </a:lstStyle>
          <a:p>
            <a:pPr>
              <a:defRPr/>
            </a:pPr>
            <a:endParaRPr lang="en-US"/>
          </a:p>
        </p:txBody>
      </p:sp>
      <p:sp>
        <p:nvSpPr>
          <p:cNvPr id="6" name="Rectangle 40"/>
          <p:cNvSpPr>
            <a:spLocks noGrp="1" noChangeArrowheads="1"/>
          </p:cNvSpPr>
          <p:nvPr>
            <p:ph type="ftr" sz="quarter" idx="11"/>
          </p:nvPr>
        </p:nvSpPr>
        <p:spPr>
          <a:ln/>
        </p:spPr>
        <p:txBody>
          <a:bodyPr/>
          <a:lstStyle>
            <a:lvl1pPr>
              <a:defRPr/>
            </a:lvl1pPr>
          </a:lstStyle>
          <a:p>
            <a:pPr>
              <a:defRPr/>
            </a:pPr>
            <a:endParaRPr lang="en-US"/>
          </a:p>
        </p:txBody>
      </p:sp>
      <p:sp>
        <p:nvSpPr>
          <p:cNvPr id="7" name="Rectangle 41"/>
          <p:cNvSpPr>
            <a:spLocks noGrp="1" noChangeArrowheads="1"/>
          </p:cNvSpPr>
          <p:nvPr>
            <p:ph type="sldNum" sz="quarter" idx="12"/>
          </p:nvPr>
        </p:nvSpPr>
        <p:spPr>
          <a:ln/>
        </p:spPr>
        <p:txBody>
          <a:bodyPr/>
          <a:lstStyle>
            <a:lvl1pPr>
              <a:defRPr/>
            </a:lvl1pPr>
          </a:lstStyle>
          <a:p>
            <a:pPr>
              <a:defRPr/>
            </a:pPr>
            <a:fld id="{87C7BA9A-0A1C-4354-AAA8-780FE14DA26F}" type="slidenum">
              <a:rPr lang="en-US"/>
              <a:pPr>
                <a:defRPr/>
              </a:pPr>
              <a:t>‹#›</a:t>
            </a:fld>
            <a:endParaRPr lang="en-US"/>
          </a:p>
        </p:txBody>
      </p:sp>
    </p:spTree>
    <p:extLst>
      <p:ext uri="{BB962C8B-B14F-4D97-AF65-F5344CB8AC3E}">
        <p14:creationId xmlns="" xmlns:p14="http://schemas.microsoft.com/office/powerpoint/2010/main" val="2448095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a:t>Click to edit Master text styles</a:t>
            </a:r>
          </a:p>
          <a:p>
            <a:pPr lvl="1"/>
            <a:r>
              <a:rPr lang="lv-LV"/>
              <a:t>Second level</a:t>
            </a:r>
          </a:p>
          <a:p>
            <a:pPr lvl="2"/>
            <a:r>
              <a:rPr lang="lv-LV"/>
              <a:t>Third level</a:t>
            </a:r>
          </a:p>
          <a:p>
            <a:pPr lvl="3"/>
            <a:r>
              <a:rPr lang="lv-LV"/>
              <a:t>Fourth level</a:t>
            </a:r>
          </a:p>
          <a:p>
            <a:pPr lvl="4"/>
            <a:r>
              <a:rPr lang="lv-LV"/>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 id="2147483660" r:id="rId12"/>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3"/>
          <p:cNvSpPr>
            <a:spLocks noGrp="1" noChangeArrowheads="1"/>
          </p:cNvSpPr>
          <p:nvPr>
            <p:ph type="body" idx="4294967295"/>
          </p:nvPr>
        </p:nvSpPr>
        <p:spPr>
          <a:xfrm>
            <a:off x="-251842" y="1028080"/>
            <a:ext cx="5471914" cy="5929312"/>
          </a:xfrm>
        </p:spPr>
        <p:txBody>
          <a:bodyPr/>
          <a:lstStyle/>
          <a:p>
            <a:pPr algn="just">
              <a:lnSpc>
                <a:spcPct val="90000"/>
              </a:lnSpc>
              <a:buFontTx/>
              <a:buNone/>
            </a:pPr>
            <a:r>
              <a:rPr lang="lv-LV" sz="2000" i="1" dirty="0" smtClean="0"/>
              <a:t>     </a:t>
            </a:r>
            <a:r>
              <a:rPr lang="lv-LV" sz="2400" dirty="0" smtClean="0"/>
              <a:t>18 Bet Jēzus Kristus piedzimšana notika tā: Viņa māte Marija bija saderināta ar Jāzepu, pirms tie sāka dzīvot kopā, viņa bija ieņēmusi bērnu no Svētā Gara. 19 Viņas vīrs Jāzeps, būdams taisns un negribēdams viņai darīt neslavu, gribēja no viņas slepus šķirties. 20 Kad viņš par to savā prātā domāja, redzi, Kunga eņģelis parādījās viņam sapnī un sacīja: "Jāzep, Dāvida dēls, nebīsties Mariju, savu sievu, ņemt pie sevis, jo, kas viņā ieņemts, ir no Svētā Gara. 21 Viņa dzemdēs Dēlu, un Tu nosauksi Viņu JĒZUS, jo Viņš izglābs Savu tautu no grēkiem. </a:t>
            </a:r>
          </a:p>
        </p:txBody>
      </p:sp>
      <p:sp>
        <p:nvSpPr>
          <p:cNvPr id="3075" name="Rectangle 2"/>
          <p:cNvSpPr>
            <a:spLocks noChangeArrowheads="1"/>
          </p:cNvSpPr>
          <p:nvPr/>
        </p:nvSpPr>
        <p:spPr bwMode="auto">
          <a:xfrm>
            <a:off x="323850" y="620713"/>
            <a:ext cx="8229600" cy="836612"/>
          </a:xfrm>
          <a:prstGeom prst="rect">
            <a:avLst/>
          </a:prstGeom>
          <a:noFill/>
          <a:ln w="9525">
            <a:noFill/>
            <a:miter lim="800000"/>
            <a:headEnd/>
            <a:tailEnd/>
          </a:ln>
        </p:spPr>
        <p:txBody>
          <a:bodyPr anchor="ctr"/>
          <a:lstStyle/>
          <a:p>
            <a:pPr algn="ctr"/>
            <a:endParaRPr lang="en-US" sz="4400" b="1"/>
          </a:p>
        </p:txBody>
      </p:sp>
      <p:sp>
        <p:nvSpPr>
          <p:cNvPr id="3076" name="Slide Number Placeholder 5"/>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B4614A7B-936C-446F-AC98-613AFD9C69FA}" type="slidenum">
              <a:rPr lang="lv-LV" sz="1400"/>
              <a:pPr algn="r"/>
              <a:t>1</a:t>
            </a:fld>
            <a:endParaRPr lang="lv-LV" sz="1400"/>
          </a:p>
        </p:txBody>
      </p:sp>
      <p:sp>
        <p:nvSpPr>
          <p:cNvPr id="3077" name="Rectangle 2"/>
          <p:cNvSpPr>
            <a:spLocks noChangeArrowheads="1"/>
          </p:cNvSpPr>
          <p:nvPr/>
        </p:nvSpPr>
        <p:spPr bwMode="auto">
          <a:xfrm>
            <a:off x="0" y="44624"/>
            <a:ext cx="9144000" cy="836613"/>
          </a:xfrm>
          <a:prstGeom prst="rect">
            <a:avLst/>
          </a:prstGeom>
          <a:noFill/>
          <a:ln w="9525">
            <a:noFill/>
            <a:miter lim="800000"/>
            <a:headEnd/>
            <a:tailEnd/>
          </a:ln>
        </p:spPr>
        <p:txBody>
          <a:bodyPr anchor="ctr"/>
          <a:lstStyle/>
          <a:p>
            <a:pPr algn="ctr"/>
            <a:r>
              <a:rPr lang="lv-LV" sz="4000" b="1" dirty="0"/>
              <a:t>Mt.1:18-21 </a:t>
            </a:r>
            <a:r>
              <a:rPr lang="lv-LV" sz="4000" b="1" dirty="0" smtClean="0"/>
              <a:t>Atlīdzināšana</a:t>
            </a:r>
            <a:endParaRPr lang="lv-LV" sz="4000" b="1" dirty="0"/>
          </a:p>
        </p:txBody>
      </p:sp>
      <p:pic>
        <p:nvPicPr>
          <p:cNvPr id="46082" name="Picture 2" descr="If All Men were like Joseph – Women In The Scriptures"/>
          <p:cNvPicPr>
            <a:picLocks noChangeAspect="1" noChangeArrowheads="1"/>
          </p:cNvPicPr>
          <p:nvPr/>
        </p:nvPicPr>
        <p:blipFill>
          <a:blip r:embed="rId2" cstate="print"/>
          <a:srcRect/>
          <a:stretch>
            <a:fillRect/>
          </a:stretch>
        </p:blipFill>
        <p:spPr bwMode="auto">
          <a:xfrm>
            <a:off x="5220072" y="980728"/>
            <a:ext cx="3923928" cy="5885892"/>
          </a:xfrm>
          <a:prstGeom prst="rect">
            <a:avLst/>
          </a:prstGeom>
          <a:ln>
            <a:noFill/>
          </a:ln>
          <a:effectLst>
            <a:softEdge rad="112500"/>
          </a:effectLst>
        </p:spPr>
      </p:pic>
      <p:pic>
        <p:nvPicPr>
          <p:cNvPr id="7" name="Picture 3" descr="DOVE019"/>
          <p:cNvPicPr>
            <a:picLocks noChangeAspect="1" noChangeArrowheads="1"/>
          </p:cNvPicPr>
          <p:nvPr/>
        </p:nvPicPr>
        <p:blipFill>
          <a:blip r:embed="rId3" cstate="print"/>
          <a:srcRect/>
          <a:stretch>
            <a:fillRect/>
          </a:stretch>
        </p:blipFill>
        <p:spPr bwMode="auto">
          <a:xfrm>
            <a:off x="251520" y="79474"/>
            <a:ext cx="531813" cy="757238"/>
          </a:xfrm>
          <a:prstGeom prst="rect">
            <a:avLst/>
          </a:prstGeom>
          <a:noFill/>
          <a:ln w="9525">
            <a:noFill/>
            <a:miter lim="800000"/>
            <a:headEnd/>
            <a:tailEnd/>
          </a:ln>
        </p:spPr>
      </p:pic>
      <p:sp>
        <p:nvSpPr>
          <p:cNvPr id="8" name="Rectangle 7"/>
          <p:cNvSpPr>
            <a:spLocks noChangeArrowheads="1"/>
          </p:cNvSpPr>
          <p:nvPr/>
        </p:nvSpPr>
        <p:spPr bwMode="auto">
          <a:xfrm>
            <a:off x="7389699" y="-27384"/>
            <a:ext cx="1665841" cy="400110"/>
          </a:xfrm>
          <a:prstGeom prst="rect">
            <a:avLst/>
          </a:prstGeom>
          <a:noFill/>
          <a:ln w="9525">
            <a:noFill/>
            <a:miter lim="800000"/>
            <a:headEnd/>
            <a:tailEnd/>
          </a:ln>
        </p:spPr>
        <p:txBody>
          <a:bodyPr wrap="none">
            <a:spAutoFit/>
          </a:bodyPr>
          <a:lstStyle/>
          <a:p>
            <a:pPr>
              <a:spcBef>
                <a:spcPct val="50000"/>
              </a:spcBef>
            </a:pPr>
            <a:r>
              <a:rPr lang="lv-LV" sz="2000" dirty="0"/>
              <a:t>15.dec.2024.</a:t>
            </a:r>
          </a:p>
        </p:txBody>
      </p:sp>
      <p:sp>
        <p:nvSpPr>
          <p:cNvPr id="9" name="Rectangle 3"/>
          <p:cNvSpPr>
            <a:spLocks noChangeArrowheads="1"/>
          </p:cNvSpPr>
          <p:nvPr/>
        </p:nvSpPr>
        <p:spPr bwMode="auto">
          <a:xfrm>
            <a:off x="5508105" y="724634"/>
            <a:ext cx="3635896" cy="400110"/>
          </a:xfrm>
          <a:prstGeom prst="rect">
            <a:avLst/>
          </a:prstGeom>
          <a:noFill/>
          <a:ln w="9525">
            <a:noFill/>
            <a:miter lim="800000"/>
            <a:headEnd/>
            <a:tailEnd/>
          </a:ln>
        </p:spPr>
        <p:txBody>
          <a:bodyPr wrap="square">
            <a:spAutoFit/>
          </a:bodyPr>
          <a:lstStyle/>
          <a:p>
            <a:pPr algn="ctr">
              <a:buFont typeface="Wingdings" pitchFamily="2" charset="2"/>
              <a:buNone/>
            </a:pPr>
            <a:r>
              <a:rPr lang="lv-LV" sz="2000" b="1" dirty="0">
                <a:latin typeface="Verdana" pitchFamily="34" charset="0"/>
              </a:rPr>
              <a:t>māc. Roberts Otomers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39719261-8628-CEA1-744C-C61A2A3936BF}"/>
            </a:ext>
          </a:extLst>
        </p:cNvPr>
        <p:cNvGrpSpPr/>
        <p:nvPr/>
      </p:nvGrpSpPr>
      <p:grpSpPr>
        <a:xfrm>
          <a:off x="0" y="0"/>
          <a:ext cx="0" cy="0"/>
          <a:chOff x="0" y="0"/>
          <a:chExt cx="0" cy="0"/>
        </a:xfrm>
      </p:grpSpPr>
      <p:pic>
        <p:nvPicPr>
          <p:cNvPr id="12290" name="Picture 2" descr="https://vitakalnina.lv/wp-content/uploads/VitaKalnina_psihoterapija_Grutas-sarunas-770x403.jpg"/>
          <p:cNvPicPr>
            <a:picLocks noChangeAspect="1" noChangeArrowheads="1"/>
          </p:cNvPicPr>
          <p:nvPr/>
        </p:nvPicPr>
        <p:blipFill>
          <a:blip r:embed="rId3" cstate="print"/>
          <a:srcRect/>
          <a:stretch>
            <a:fillRect/>
          </a:stretch>
        </p:blipFill>
        <p:spPr bwMode="auto">
          <a:xfrm>
            <a:off x="0" y="2060848"/>
            <a:ext cx="9165772" cy="4797152"/>
          </a:xfrm>
          <a:prstGeom prst="rect">
            <a:avLst/>
          </a:prstGeom>
          <a:noFill/>
        </p:spPr>
      </p:pic>
      <p:sp>
        <p:nvSpPr>
          <p:cNvPr id="2" name="Virsraksts 1">
            <a:extLst>
              <a:ext uri="{FF2B5EF4-FFF2-40B4-BE49-F238E27FC236}">
                <a16:creationId xmlns="" xmlns:a16="http://schemas.microsoft.com/office/drawing/2014/main" id="{E8F28D10-4374-7103-18C9-A7E09BF0611B}"/>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a:solidFill>
                  <a:schemeClr val="tx1"/>
                </a:solidFill>
              </a:rPr>
              <a:t>Vajadzīga saruna</a:t>
            </a:r>
            <a:endParaRPr lang="lv-LV" b="1" dirty="0">
              <a:solidFill>
                <a:schemeClr val="tx1"/>
              </a:solidFill>
            </a:endParaRPr>
          </a:p>
        </p:txBody>
      </p:sp>
      <p:sp>
        <p:nvSpPr>
          <p:cNvPr id="55298" name="AutoShape 2" descr="Like Rats in a Cage, Are We Witnessing the Collapse of the Healthcare  System?">
            <a:extLst>
              <a:ext uri="{FF2B5EF4-FFF2-40B4-BE49-F238E27FC236}">
                <a16:creationId xmlns="" xmlns:a16="http://schemas.microsoft.com/office/drawing/2014/main" id="{C1C4D751-8CE0-2254-B9CF-8C34F0EC91B1}"/>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AC89CC05-839E-3757-EFB4-34595DB2A347}"/>
              </a:ext>
            </a:extLst>
          </p:cNvPr>
          <p:cNvSpPr/>
          <p:nvPr/>
        </p:nvSpPr>
        <p:spPr>
          <a:xfrm>
            <a:off x="1259632" y="692696"/>
            <a:ext cx="6624736" cy="1080121"/>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Lai noskaidrotu par ko otrs ir dusmīgs vai apvainojies</a:t>
            </a:r>
            <a:endParaRPr lang="en-US" sz="3600" dirty="0"/>
          </a:p>
        </p:txBody>
      </p:sp>
      <p:sp>
        <p:nvSpPr>
          <p:cNvPr id="5" name="Rounded Rectangle 7">
            <a:extLst>
              <a:ext uri="{FF2B5EF4-FFF2-40B4-BE49-F238E27FC236}">
                <a16:creationId xmlns="" xmlns:a16="http://schemas.microsoft.com/office/drawing/2014/main" id="{C84C27BC-2BF5-47AC-127E-F544D343CF5D}"/>
              </a:ext>
            </a:extLst>
          </p:cNvPr>
          <p:cNvSpPr/>
          <p:nvPr/>
        </p:nvSpPr>
        <p:spPr>
          <a:xfrm>
            <a:off x="5004048" y="1916832"/>
            <a:ext cx="3888432"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Par ko tieši jālūdz piedošanu</a:t>
            </a:r>
            <a:endParaRPr lang="en-US" sz="3600" dirty="0"/>
          </a:p>
        </p:txBody>
      </p:sp>
      <p:sp>
        <p:nvSpPr>
          <p:cNvPr id="7" name="Rounded Rectangle 7">
            <a:extLst>
              <a:ext uri="{FF2B5EF4-FFF2-40B4-BE49-F238E27FC236}">
                <a16:creationId xmlns="" xmlns:a16="http://schemas.microsoft.com/office/drawing/2014/main" id="{C84C27BC-2BF5-47AC-127E-F544D343CF5D}"/>
              </a:ext>
            </a:extLst>
          </p:cNvPr>
          <p:cNvSpPr/>
          <p:nvPr/>
        </p:nvSpPr>
        <p:spPr>
          <a:xfrm>
            <a:off x="6300192" y="5085184"/>
            <a:ext cx="2520280"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Kas tieši ir jāatlīdzina </a:t>
            </a:r>
            <a:endParaRPr lang="en-US" sz="3600" dirty="0"/>
          </a:p>
        </p:txBody>
      </p:sp>
    </p:spTree>
    <p:extLst>
      <p:ext uri="{BB962C8B-B14F-4D97-AF65-F5344CB8AC3E}">
        <p14:creationId xmlns="" xmlns:p14="http://schemas.microsoft.com/office/powerpoint/2010/main" val="20978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2290"/>
                                        </p:tgtEl>
                                        <p:attrNameLst>
                                          <p:attrName>style.visibility</p:attrName>
                                        </p:attrNameLst>
                                      </p:cBhvr>
                                      <p:to>
                                        <p:strVal val="visible"/>
                                      </p:to>
                                    </p:set>
                                    <p:animEffect transition="in" filter="fade">
                                      <p:cBhvr>
                                        <p:cTn id="11" dur="2000"/>
                                        <p:tgtEl>
                                          <p:spTgt spid="12290"/>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5" grpId="0" animBg="1"/>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8916" name="Picture 4"/>
          <p:cNvPicPr>
            <a:picLocks noChangeAspect="1" noChangeArrowheads="1"/>
          </p:cNvPicPr>
          <p:nvPr/>
        </p:nvPicPr>
        <p:blipFill>
          <a:blip r:embed="rId2" cstate="print"/>
          <a:srcRect/>
          <a:stretch>
            <a:fillRect/>
          </a:stretch>
        </p:blipFill>
        <p:spPr bwMode="auto">
          <a:xfrm>
            <a:off x="539552" y="2276872"/>
            <a:ext cx="2520280" cy="2520280"/>
          </a:xfrm>
          <a:prstGeom prst="ellipse">
            <a:avLst/>
          </a:prstGeom>
          <a:ln>
            <a:noFill/>
          </a:ln>
          <a:effectLst>
            <a:softEdge rad="112500"/>
          </a:effectLst>
        </p:spPr>
      </p:pic>
      <p:sp>
        <p:nvSpPr>
          <p:cNvPr id="4" name="Rectangle 2"/>
          <p:cNvSpPr>
            <a:spLocks noGrp="1" noChangeArrowheads="1"/>
          </p:cNvSpPr>
          <p:nvPr>
            <p:ph type="title" idx="4294967295"/>
          </p:nvPr>
        </p:nvSpPr>
        <p:spPr>
          <a:xfrm>
            <a:off x="0" y="-14188"/>
            <a:ext cx="9144000" cy="850900"/>
          </a:xfrm>
        </p:spPr>
        <p:txBody>
          <a:bodyPr/>
          <a:lstStyle/>
          <a:p>
            <a:pPr eaLnBrk="1" hangingPunct="1"/>
            <a:r>
              <a:rPr lang="lv-LV" sz="4000" b="1" dirty="0">
                <a:solidFill>
                  <a:schemeClr val="tx1"/>
                </a:solidFill>
              </a:rPr>
              <a:t>Ievainojuma sadziedēšanas process</a:t>
            </a:r>
          </a:p>
        </p:txBody>
      </p:sp>
      <p:sp>
        <p:nvSpPr>
          <p:cNvPr id="32773" name="AutoShape 2"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32774" name="AutoShape 4"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32775" name="AutoShape 6"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32776" name="AutoShape 8"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32777" name="AutoShape 12"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9226" name="Rectangle 12"/>
          <p:cNvSpPr>
            <a:spLocks noChangeArrowheads="1"/>
          </p:cNvSpPr>
          <p:nvPr/>
        </p:nvSpPr>
        <p:spPr bwMode="auto">
          <a:xfrm>
            <a:off x="251520" y="921494"/>
            <a:ext cx="2880320" cy="923330"/>
          </a:xfrm>
          <a:prstGeom prst="rect">
            <a:avLst/>
          </a:prstGeom>
          <a:noFill/>
          <a:ln w="9525">
            <a:noFill/>
            <a:miter lim="800000"/>
            <a:headEnd/>
            <a:tailEnd/>
          </a:ln>
        </p:spPr>
        <p:txBody>
          <a:bodyPr wrap="square">
            <a:spAutoFit/>
          </a:bodyPr>
          <a:lstStyle/>
          <a:p>
            <a:pPr algn="ctr"/>
            <a:r>
              <a:rPr lang="lv-LV" sz="2700" b="1" dirty="0"/>
              <a:t>1. Identificē vainu</a:t>
            </a:r>
          </a:p>
        </p:txBody>
      </p:sp>
      <p:sp>
        <p:nvSpPr>
          <p:cNvPr id="32779" name="Slide Number Placeholder 10"/>
          <p:cNvSpPr>
            <a:spLocks noGrp="1"/>
          </p:cNvSpPr>
          <p:nvPr>
            <p:ph type="sldNum" sz="quarter" idx="12"/>
          </p:nvPr>
        </p:nvSpPr>
        <p:spPr>
          <a:noFill/>
        </p:spPr>
        <p:txBody>
          <a:bodyPr/>
          <a:lstStyle/>
          <a:p>
            <a:fld id="{A9243AB3-3B35-421F-8B23-7ABC297CD41F}" type="slidenum">
              <a:rPr lang="lv-LV" smtClean="0"/>
              <a:pPr/>
              <a:t>11</a:t>
            </a:fld>
            <a:endParaRPr lang="lv-LV"/>
          </a:p>
        </p:txBody>
      </p:sp>
      <p:sp>
        <p:nvSpPr>
          <p:cNvPr id="14" name="Rectangle 12"/>
          <p:cNvSpPr>
            <a:spLocks noChangeArrowheads="1"/>
          </p:cNvSpPr>
          <p:nvPr/>
        </p:nvSpPr>
        <p:spPr bwMode="auto">
          <a:xfrm>
            <a:off x="3275856" y="908720"/>
            <a:ext cx="2664296" cy="923330"/>
          </a:xfrm>
          <a:prstGeom prst="rect">
            <a:avLst/>
          </a:prstGeom>
          <a:noFill/>
          <a:ln w="9525">
            <a:noFill/>
            <a:miter lim="800000"/>
            <a:headEnd/>
            <a:tailEnd/>
          </a:ln>
        </p:spPr>
        <p:txBody>
          <a:bodyPr wrap="square">
            <a:spAutoFit/>
          </a:bodyPr>
          <a:lstStyle/>
          <a:p>
            <a:pPr algn="ctr"/>
            <a:r>
              <a:rPr lang="lv-LV" sz="2700" b="1" dirty="0"/>
              <a:t>2. Lūdz piedošanu</a:t>
            </a:r>
          </a:p>
        </p:txBody>
      </p:sp>
      <p:sp>
        <p:nvSpPr>
          <p:cNvPr id="15" name="Rectangle 12"/>
          <p:cNvSpPr>
            <a:spLocks noChangeArrowheads="1"/>
          </p:cNvSpPr>
          <p:nvPr/>
        </p:nvSpPr>
        <p:spPr bwMode="auto">
          <a:xfrm>
            <a:off x="6444208" y="836712"/>
            <a:ext cx="2304256" cy="954107"/>
          </a:xfrm>
          <a:prstGeom prst="rect">
            <a:avLst/>
          </a:prstGeom>
          <a:noFill/>
          <a:ln w="9525">
            <a:noFill/>
            <a:miter lim="800000"/>
            <a:headEnd/>
            <a:tailEnd/>
          </a:ln>
        </p:spPr>
        <p:txBody>
          <a:bodyPr wrap="square">
            <a:spAutoFit/>
          </a:bodyPr>
          <a:lstStyle/>
          <a:p>
            <a:pPr algn="ctr"/>
            <a:r>
              <a:rPr lang="lv-LV" sz="2800" b="1" dirty="0"/>
              <a:t>3. </a:t>
            </a:r>
            <a:r>
              <a:rPr lang="lv-LV" sz="2800" b="1" dirty="0" smtClean="0"/>
              <a:t>Atlīdzini, ja iespējams </a:t>
            </a:r>
            <a:endParaRPr lang="lv-LV" sz="2800" b="1" dirty="0"/>
          </a:p>
        </p:txBody>
      </p:sp>
      <p:pic>
        <p:nvPicPr>
          <p:cNvPr id="16" name="Picture 15" descr="forgive.png"/>
          <p:cNvPicPr>
            <a:picLocks noChangeAspect="1"/>
          </p:cNvPicPr>
          <p:nvPr/>
        </p:nvPicPr>
        <p:blipFill>
          <a:blip r:embed="rId3" cstate="print"/>
          <a:stretch>
            <a:fillRect/>
          </a:stretch>
        </p:blipFill>
        <p:spPr>
          <a:xfrm>
            <a:off x="3419872" y="2204864"/>
            <a:ext cx="2582111" cy="2582111"/>
          </a:xfrm>
          <a:prstGeom prst="rect">
            <a:avLst/>
          </a:prstGeom>
        </p:spPr>
      </p:pic>
      <p:sp>
        <p:nvSpPr>
          <p:cNvPr id="18" name="Rectangle 12"/>
          <p:cNvSpPr>
            <a:spLocks noChangeArrowheads="1"/>
          </p:cNvSpPr>
          <p:nvPr/>
        </p:nvSpPr>
        <p:spPr bwMode="auto">
          <a:xfrm>
            <a:off x="0" y="5027111"/>
            <a:ext cx="9144000" cy="1354217"/>
          </a:xfrm>
          <a:prstGeom prst="rect">
            <a:avLst/>
          </a:prstGeom>
          <a:noFill/>
          <a:ln w="9525">
            <a:noFill/>
            <a:miter lim="800000"/>
            <a:headEnd/>
            <a:tailEnd/>
          </a:ln>
        </p:spPr>
        <p:txBody>
          <a:bodyPr>
            <a:spAutoFit/>
          </a:bodyPr>
          <a:lstStyle/>
          <a:p>
            <a:pPr algn="ctr"/>
            <a:r>
              <a:rPr lang="lv-LV" sz="3600" i="1" dirty="0"/>
              <a:t>Dusmās neapgrēkojieties: lai saule nenoriet, jums dusmojoties (Ef.4:26)</a:t>
            </a:r>
          </a:p>
          <a:p>
            <a:pPr algn="ctr"/>
            <a:endParaRPr lang="lv-LV" sz="1000" b="1" dirty="0"/>
          </a:p>
        </p:txBody>
      </p:sp>
      <p:pic>
        <p:nvPicPr>
          <p:cNvPr id="20" name="Picture 19" descr="give-money.png"/>
          <p:cNvPicPr>
            <a:picLocks noChangeAspect="1"/>
          </p:cNvPicPr>
          <p:nvPr/>
        </p:nvPicPr>
        <p:blipFill>
          <a:blip r:embed="rId4" cstate="print"/>
          <a:stretch>
            <a:fillRect/>
          </a:stretch>
        </p:blipFill>
        <p:spPr>
          <a:xfrm>
            <a:off x="6516216" y="2348880"/>
            <a:ext cx="2294079" cy="2294079"/>
          </a:xfrm>
          <a:prstGeom prst="rect">
            <a:avLst/>
          </a:prstGeom>
        </p:spPr>
      </p:pic>
    </p:spTree>
    <p:extLst>
      <p:ext uri="{BB962C8B-B14F-4D97-AF65-F5344CB8AC3E}">
        <p14:creationId xmlns="" xmlns:p14="http://schemas.microsoft.com/office/powerpoint/2010/main" val="3710938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9226">
                                            <p:txEl>
                                              <p:pRg st="0" end="0"/>
                                            </p:txEl>
                                          </p:spTgt>
                                        </p:tgtEl>
                                        <p:attrNameLst>
                                          <p:attrName>style.visibility</p:attrName>
                                        </p:attrNameLst>
                                      </p:cBhvr>
                                      <p:to>
                                        <p:strVal val="visible"/>
                                      </p:to>
                                    </p:set>
                                    <p:anim calcmode="lin" valueType="num">
                                      <p:cBhvr additive="base">
                                        <p:cTn id="12" dur="500" fill="hold"/>
                                        <p:tgtEl>
                                          <p:spTgt spid="922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9226">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38916"/>
                                        </p:tgtEl>
                                        <p:attrNameLst>
                                          <p:attrName>style.visibility</p:attrName>
                                        </p:attrNameLst>
                                      </p:cBhvr>
                                      <p:to>
                                        <p:strVal val="visible"/>
                                      </p:to>
                                    </p:set>
                                    <p:animEffect transition="in" filter="fade">
                                      <p:cBhvr>
                                        <p:cTn id="16" dur="2000"/>
                                        <p:tgtEl>
                                          <p:spTgt spid="38916"/>
                                        </p:tgtEl>
                                      </p:cBhvr>
                                    </p:animEffect>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14">
                                            <p:txEl>
                                              <p:pRg st="0" end="0"/>
                                            </p:txEl>
                                          </p:spTgt>
                                        </p:tgtEl>
                                        <p:attrNameLst>
                                          <p:attrName>style.visibility</p:attrName>
                                        </p:attrNameLst>
                                      </p:cBhvr>
                                      <p:to>
                                        <p:strVal val="visible"/>
                                      </p:to>
                                    </p:set>
                                    <p:anim calcmode="lin" valueType="num">
                                      <p:cBhvr additive="base">
                                        <p:cTn id="20"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14">
                                            <p:txEl>
                                              <p:pRg st="0" end="0"/>
                                            </p:txEl>
                                          </p:spTgt>
                                        </p:tgtEl>
                                        <p:attrNameLst>
                                          <p:attrName>ppt_y</p:attrName>
                                        </p:attrNameLst>
                                      </p:cBhvr>
                                      <p:tavLst>
                                        <p:tav tm="0">
                                          <p:val>
                                            <p:strVal val="1+#ppt_h/2"/>
                                          </p:val>
                                        </p:tav>
                                        <p:tav tm="100000">
                                          <p:val>
                                            <p:strVal val="#ppt_y"/>
                                          </p:val>
                                        </p:tav>
                                      </p:tavLst>
                                    </p:anim>
                                  </p:childTnLst>
                                </p:cTn>
                              </p:par>
                              <p:par>
                                <p:cTn id="22" presetID="10" presetClass="entr" presetSubtype="0" fill="hold"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2000"/>
                                        <p:tgtEl>
                                          <p:spTgt spid="16"/>
                                        </p:tgtEl>
                                      </p:cBhvr>
                                    </p:animEffect>
                                  </p:childTnLst>
                                </p:cTn>
                              </p:par>
                            </p:childTnLst>
                          </p:cTn>
                        </p:par>
                        <p:par>
                          <p:cTn id="25" fill="hold">
                            <p:stCondLst>
                              <p:cond delay="4500"/>
                            </p:stCondLst>
                            <p:childTnLst>
                              <p:par>
                                <p:cTn id="26" presetID="2" presetClass="entr" presetSubtype="4" fill="hold" nodeType="afterEffect">
                                  <p:stCondLst>
                                    <p:cond delay="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30" presetID="10" presetClass="entr" presetSubtype="0" fill="hold"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2000"/>
                                        <p:tgtEl>
                                          <p:spTgt spid="20"/>
                                        </p:tgtEl>
                                      </p:cBhvr>
                                    </p:animEffect>
                                  </p:childTnLst>
                                </p:cTn>
                              </p:par>
                            </p:childTnLst>
                          </p:cTn>
                        </p:par>
                        <p:par>
                          <p:cTn id="33" fill="hold">
                            <p:stCondLst>
                              <p:cond delay="6500"/>
                            </p:stCondLst>
                            <p:childTnLst>
                              <p:par>
                                <p:cTn id="34" presetID="2" presetClass="entr" presetSubtype="4" fill="hold" nodeType="afterEffect">
                                  <p:stCondLst>
                                    <p:cond delay="0"/>
                                  </p:stCondLst>
                                  <p:childTnLst>
                                    <p:set>
                                      <p:cBhvr>
                                        <p:cTn id="35" dur="1" fill="hold">
                                          <p:stCondLst>
                                            <p:cond delay="0"/>
                                          </p:stCondLst>
                                        </p:cTn>
                                        <p:tgtEl>
                                          <p:spTgt spid="18">
                                            <p:txEl>
                                              <p:pRg st="0" end="0"/>
                                            </p:txEl>
                                          </p:spTgt>
                                        </p:tgtEl>
                                        <p:attrNameLst>
                                          <p:attrName>style.visibility</p:attrName>
                                        </p:attrNameLst>
                                      </p:cBhvr>
                                      <p:to>
                                        <p:strVal val="visible"/>
                                      </p:to>
                                    </p:set>
                                    <p:anim calcmode="lin" valueType="num">
                                      <p:cBhvr additive="base">
                                        <p:cTn id="36"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6D65363-63F0-DC2D-A05B-358E55898FD3}"/>
            </a:ext>
          </a:extLst>
        </p:cNvPr>
        <p:cNvGrpSpPr/>
        <p:nvPr/>
      </p:nvGrpSpPr>
      <p:grpSpPr>
        <a:xfrm>
          <a:off x="0" y="0"/>
          <a:ext cx="0" cy="0"/>
          <a:chOff x="0" y="0"/>
          <a:chExt cx="0" cy="0"/>
        </a:xfrm>
      </p:grpSpPr>
      <p:pic>
        <p:nvPicPr>
          <p:cNvPr id="39938" name="Picture 2" descr="How to Create List in C#"/>
          <p:cNvPicPr>
            <a:picLocks noChangeAspect="1" noChangeArrowheads="1"/>
          </p:cNvPicPr>
          <p:nvPr/>
        </p:nvPicPr>
        <p:blipFill>
          <a:blip r:embed="rId3" cstate="print"/>
          <a:srcRect l="7157"/>
          <a:stretch>
            <a:fillRect/>
          </a:stretch>
        </p:blipFill>
        <p:spPr bwMode="auto">
          <a:xfrm>
            <a:off x="0" y="1268760"/>
            <a:ext cx="4139952" cy="4765431"/>
          </a:xfrm>
          <a:prstGeom prst="ellipse">
            <a:avLst/>
          </a:prstGeom>
          <a:ln>
            <a:noFill/>
          </a:ln>
          <a:effectLst>
            <a:softEdge rad="112500"/>
          </a:effectLst>
        </p:spPr>
      </p:pic>
      <p:sp>
        <p:nvSpPr>
          <p:cNvPr id="2" name="Virsraksts 1">
            <a:extLst>
              <a:ext uri="{FF2B5EF4-FFF2-40B4-BE49-F238E27FC236}">
                <a16:creationId xmlns:a16="http://schemas.microsoft.com/office/drawing/2014/main" xmlns=""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Ar kuriem cilvēkiem sākt?</a:t>
            </a:r>
            <a:endParaRPr lang="lv-LV" b="1" dirty="0">
              <a:solidFill>
                <a:schemeClr val="tx1"/>
              </a:solidFill>
            </a:endParaRPr>
          </a:p>
        </p:txBody>
      </p:sp>
      <p:sp>
        <p:nvSpPr>
          <p:cNvPr id="9" name="Rounded Rectangle 8">
            <a:extLst>
              <a:ext uri="{FF2B5EF4-FFF2-40B4-BE49-F238E27FC236}">
                <a16:creationId xmlns:a16="http://schemas.microsoft.com/office/drawing/2014/main" xmlns="" id="{AC89CC05-839E-3757-EFB4-34595DB2A347}"/>
              </a:ext>
            </a:extLst>
          </p:cNvPr>
          <p:cNvSpPr/>
          <p:nvPr/>
        </p:nvSpPr>
        <p:spPr>
          <a:xfrm>
            <a:off x="2699792" y="836712"/>
            <a:ext cx="6192688"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Grūti sākt ar tuviniekiem</a:t>
            </a:r>
            <a:endParaRPr lang="en-US" sz="4000" dirty="0"/>
          </a:p>
        </p:txBody>
      </p:sp>
      <p:sp>
        <p:nvSpPr>
          <p:cNvPr id="13" name="Rounded Rectangle 12">
            <a:extLst>
              <a:ext uri="{FF2B5EF4-FFF2-40B4-BE49-F238E27FC236}">
                <a16:creationId xmlns:a16="http://schemas.microsoft.com/office/drawing/2014/main" xmlns="" id="{AC89CC05-839E-3757-EFB4-34595DB2A347}"/>
              </a:ext>
            </a:extLst>
          </p:cNvPr>
          <p:cNvSpPr/>
          <p:nvPr/>
        </p:nvSpPr>
        <p:spPr>
          <a:xfrm>
            <a:off x="3131840" y="5733256"/>
            <a:ext cx="5832648"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Ar katru cilvēku atsevišķi</a:t>
            </a:r>
            <a:endParaRPr lang="en-US" sz="4000" dirty="0"/>
          </a:p>
        </p:txBody>
      </p:sp>
      <p:sp>
        <p:nvSpPr>
          <p:cNvPr id="15" name="Rounded Rectangle 14">
            <a:extLst>
              <a:ext uri="{FF2B5EF4-FFF2-40B4-BE49-F238E27FC236}">
                <a16:creationId xmlns:a16="http://schemas.microsoft.com/office/drawing/2014/main" xmlns="" id="{AC89CC05-839E-3757-EFB4-34595DB2A347}"/>
              </a:ext>
            </a:extLst>
          </p:cNvPr>
          <p:cNvSpPr/>
          <p:nvPr/>
        </p:nvSpPr>
        <p:spPr>
          <a:xfrm>
            <a:off x="3779912" y="1916832"/>
            <a:ext cx="5112568"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Tuvinieki piedzīvojuši daudz vilšanos</a:t>
            </a:r>
            <a:endParaRPr lang="en-US" sz="4000" dirty="0"/>
          </a:p>
        </p:txBody>
      </p:sp>
      <p:sp>
        <p:nvSpPr>
          <p:cNvPr id="16" name="Rounded Rectangle 15">
            <a:extLst>
              <a:ext uri="{FF2B5EF4-FFF2-40B4-BE49-F238E27FC236}">
                <a16:creationId xmlns:a16="http://schemas.microsoft.com/office/drawing/2014/main" xmlns="" id="{AC89CC05-839E-3757-EFB4-34595DB2A347}"/>
              </a:ext>
            </a:extLst>
          </p:cNvPr>
          <p:cNvSpPr/>
          <p:nvPr/>
        </p:nvSpPr>
        <p:spPr>
          <a:xfrm>
            <a:off x="4572000" y="4509120"/>
            <a:ext cx="4320480"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Sākt ar vieglāko!</a:t>
            </a:r>
            <a:endParaRPr lang="en-US" sz="4000" dirty="0"/>
          </a:p>
        </p:txBody>
      </p:sp>
    </p:spTree>
    <p:extLst>
      <p:ext uri="{BB962C8B-B14F-4D97-AF65-F5344CB8AC3E}">
        <p14:creationId xmlns:p14="http://schemas.microsoft.com/office/powerpoint/2010/main" xmlns=""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fade">
                                      <p:cBhvr>
                                        <p:cTn id="11" dur="2000"/>
                                        <p:tgtEl>
                                          <p:spTgt spid="3993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2000"/>
                                        <p:tgtEl>
                                          <p:spTgt spid="15"/>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3"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7FC414CC-1A1C-6D03-5034-7450CA1ADAD4}"/>
            </a:ext>
          </a:extLst>
        </p:cNvPr>
        <p:cNvGrpSpPr/>
        <p:nvPr/>
      </p:nvGrpSpPr>
      <p:grpSpPr>
        <a:xfrm>
          <a:off x="0" y="0"/>
          <a:ext cx="0" cy="0"/>
          <a:chOff x="0" y="0"/>
          <a:chExt cx="0" cy="0"/>
        </a:xfrm>
      </p:grpSpPr>
      <p:pic>
        <p:nvPicPr>
          <p:cNvPr id="48132" name="Picture 4" descr="saruna, runāt, kolēģi, uzvedība, darbs, karjera"/>
          <p:cNvPicPr>
            <a:picLocks noChangeAspect="1" noChangeArrowheads="1"/>
          </p:cNvPicPr>
          <p:nvPr/>
        </p:nvPicPr>
        <p:blipFill>
          <a:blip r:embed="rId3" cstate="print"/>
          <a:srcRect/>
          <a:stretch>
            <a:fillRect/>
          </a:stretch>
        </p:blipFill>
        <p:spPr bwMode="auto">
          <a:xfrm>
            <a:off x="0" y="908720"/>
            <a:ext cx="9144000" cy="5143502"/>
          </a:xfrm>
          <a:prstGeom prst="rect">
            <a:avLst/>
          </a:prstGeom>
          <a:noFill/>
        </p:spPr>
      </p:pic>
      <p:sp>
        <p:nvSpPr>
          <p:cNvPr id="2" name="Virsraksts 1">
            <a:extLst>
              <a:ext uri="{FF2B5EF4-FFF2-40B4-BE49-F238E27FC236}">
                <a16:creationId xmlns="" xmlns:a16="http://schemas.microsoft.com/office/drawing/2014/main" id="{6B8D38F9-2BCA-5888-65B4-EEA8DD7B785B}"/>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Motivācija sarunai</a:t>
            </a:r>
            <a:endParaRPr lang="lv-LV" b="1" dirty="0">
              <a:solidFill>
                <a:schemeClr val="tx1"/>
              </a:solidFill>
            </a:endParaRPr>
          </a:p>
        </p:txBody>
      </p:sp>
      <p:sp>
        <p:nvSpPr>
          <p:cNvPr id="3" name="Rounded Rectangle 7">
            <a:extLst>
              <a:ext uri="{FF2B5EF4-FFF2-40B4-BE49-F238E27FC236}">
                <a16:creationId xmlns="" xmlns:a16="http://schemas.microsoft.com/office/drawing/2014/main" id="{5FF76111-0683-BFB0-884A-4EF40659FF3B}"/>
              </a:ext>
            </a:extLst>
          </p:cNvPr>
          <p:cNvSpPr/>
          <p:nvPr/>
        </p:nvSpPr>
        <p:spPr>
          <a:xfrm>
            <a:off x="395536" y="5505270"/>
            <a:ext cx="2664296" cy="123609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Atjaunot attiecības</a:t>
            </a:r>
            <a:endParaRPr lang="en-US" sz="3600" dirty="0"/>
          </a:p>
        </p:txBody>
      </p:sp>
      <p:sp>
        <p:nvSpPr>
          <p:cNvPr id="6" name="Rounded Rectangle 7">
            <a:extLst>
              <a:ext uri="{FF2B5EF4-FFF2-40B4-BE49-F238E27FC236}">
                <a16:creationId xmlns="" xmlns:a16="http://schemas.microsoft.com/office/drawing/2014/main" id="{A6D4332C-0086-5E95-7199-431D012D1189}"/>
              </a:ext>
            </a:extLst>
          </p:cNvPr>
          <p:cNvSpPr/>
          <p:nvPr/>
        </p:nvSpPr>
        <p:spPr>
          <a:xfrm>
            <a:off x="6156176" y="4365104"/>
            <a:ext cx="2880320" cy="720080"/>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Nesavtīga</a:t>
            </a:r>
            <a:endParaRPr lang="en-US" sz="3600" dirty="0"/>
          </a:p>
        </p:txBody>
      </p:sp>
      <p:sp>
        <p:nvSpPr>
          <p:cNvPr id="8" name="Rounded Rectangle 7">
            <a:extLst>
              <a:ext uri="{FF2B5EF4-FFF2-40B4-BE49-F238E27FC236}">
                <a16:creationId xmlns="" xmlns:a16="http://schemas.microsoft.com/office/drawing/2014/main" id="{A6D4332C-0086-5E95-7199-431D012D1189}"/>
              </a:ext>
            </a:extLst>
          </p:cNvPr>
          <p:cNvSpPr/>
          <p:nvPr/>
        </p:nvSpPr>
        <p:spPr>
          <a:xfrm>
            <a:off x="6660232" y="5373216"/>
            <a:ext cx="2304256" cy="1264169"/>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Rūpes par otru</a:t>
            </a:r>
            <a:endParaRPr lang="en-US" sz="3600" dirty="0"/>
          </a:p>
        </p:txBody>
      </p:sp>
      <p:pic>
        <p:nvPicPr>
          <p:cNvPr id="9" name="Picture 8" descr="cancel.png"/>
          <p:cNvPicPr>
            <a:picLocks noChangeAspect="1"/>
          </p:cNvPicPr>
          <p:nvPr/>
        </p:nvPicPr>
        <p:blipFill>
          <a:blip r:embed="rId4" cstate="print"/>
          <a:stretch>
            <a:fillRect/>
          </a:stretch>
        </p:blipFill>
        <p:spPr>
          <a:xfrm>
            <a:off x="107504" y="5301208"/>
            <a:ext cx="727916" cy="727916"/>
          </a:xfrm>
          <a:prstGeom prst="rect">
            <a:avLst/>
          </a:prstGeom>
        </p:spPr>
      </p:pic>
      <p:pic>
        <p:nvPicPr>
          <p:cNvPr id="10" name="Picture 9" descr="yes.png"/>
          <p:cNvPicPr>
            <a:picLocks noChangeAspect="1"/>
          </p:cNvPicPr>
          <p:nvPr/>
        </p:nvPicPr>
        <p:blipFill>
          <a:blip r:embed="rId5" cstate="print"/>
          <a:stretch>
            <a:fillRect/>
          </a:stretch>
        </p:blipFill>
        <p:spPr>
          <a:xfrm>
            <a:off x="5796136" y="3861048"/>
            <a:ext cx="782557" cy="782557"/>
          </a:xfrm>
          <a:prstGeom prst="rect">
            <a:avLst/>
          </a:prstGeom>
        </p:spPr>
      </p:pic>
      <p:pic>
        <p:nvPicPr>
          <p:cNvPr id="11" name="Picture 10" descr="yes.png"/>
          <p:cNvPicPr>
            <a:picLocks noChangeAspect="1"/>
          </p:cNvPicPr>
          <p:nvPr/>
        </p:nvPicPr>
        <p:blipFill>
          <a:blip r:embed="rId5" cstate="print"/>
          <a:stretch>
            <a:fillRect/>
          </a:stretch>
        </p:blipFill>
        <p:spPr>
          <a:xfrm>
            <a:off x="6228184" y="5229200"/>
            <a:ext cx="782557" cy="782557"/>
          </a:xfrm>
          <a:prstGeom prst="rect">
            <a:avLst/>
          </a:prstGeom>
        </p:spPr>
      </p:pic>
      <p:sp>
        <p:nvSpPr>
          <p:cNvPr id="16" name="Rounded Rectangle 7">
            <a:extLst>
              <a:ext uri="{FF2B5EF4-FFF2-40B4-BE49-F238E27FC236}">
                <a16:creationId xmlns="" xmlns:a16="http://schemas.microsoft.com/office/drawing/2014/main" id="{5FF76111-0683-BFB0-884A-4EF40659FF3B}"/>
              </a:ext>
            </a:extLst>
          </p:cNvPr>
          <p:cNvSpPr/>
          <p:nvPr/>
        </p:nvSpPr>
        <p:spPr>
          <a:xfrm>
            <a:off x="467544" y="4005064"/>
            <a:ext cx="2016224" cy="123609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Otru sāpināt</a:t>
            </a:r>
            <a:endParaRPr lang="en-US" sz="3600" dirty="0"/>
          </a:p>
        </p:txBody>
      </p:sp>
      <p:pic>
        <p:nvPicPr>
          <p:cNvPr id="17" name="Picture 16" descr="cancel.png"/>
          <p:cNvPicPr>
            <a:picLocks noChangeAspect="1"/>
          </p:cNvPicPr>
          <p:nvPr/>
        </p:nvPicPr>
        <p:blipFill>
          <a:blip r:embed="rId4" cstate="print"/>
          <a:stretch>
            <a:fillRect/>
          </a:stretch>
        </p:blipFill>
        <p:spPr>
          <a:xfrm>
            <a:off x="179512" y="3801002"/>
            <a:ext cx="727916" cy="727916"/>
          </a:xfrm>
          <a:prstGeom prst="rect">
            <a:avLst/>
          </a:prstGeom>
        </p:spPr>
      </p:pic>
      <p:sp>
        <p:nvSpPr>
          <p:cNvPr id="18" name="Rounded Rectangle 7">
            <a:extLst>
              <a:ext uri="{FF2B5EF4-FFF2-40B4-BE49-F238E27FC236}">
                <a16:creationId xmlns="" xmlns:a16="http://schemas.microsoft.com/office/drawing/2014/main" id="{A6D4332C-0086-5E95-7199-431D012D1189}"/>
              </a:ext>
            </a:extLst>
          </p:cNvPr>
          <p:cNvSpPr/>
          <p:nvPr/>
        </p:nvSpPr>
        <p:spPr>
          <a:xfrm>
            <a:off x="2411760" y="764704"/>
            <a:ext cx="4536504" cy="576064"/>
          </a:xfrm>
          <a:prstGeom prst="round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lv-LV" sz="3600" dirty="0" smtClean="0"/>
              <a:t>Ko es ceru panākt?</a:t>
            </a:r>
            <a:endParaRPr lang="en-US" sz="3600" dirty="0"/>
          </a:p>
        </p:txBody>
      </p:sp>
    </p:spTree>
    <p:extLst>
      <p:ext uri="{BB962C8B-B14F-4D97-AF65-F5344CB8AC3E}">
        <p14:creationId xmlns="" xmlns:p14="http://schemas.microsoft.com/office/powerpoint/2010/main" val="2286540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0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2000"/>
                                        <p:tgtEl>
                                          <p:spTgt spid="17"/>
                                        </p:tgtEl>
                                      </p:cBhvr>
                                    </p:animEffect>
                                  </p:childTnLst>
                                </p:cTn>
                              </p:par>
                            </p:childTnLst>
                          </p:cTn>
                        </p:par>
                        <p:par>
                          <p:cTn id="19" fill="hold">
                            <p:stCondLst>
                              <p:cond delay="6000"/>
                            </p:stCondLst>
                            <p:childTnLst>
                              <p:par>
                                <p:cTn id="20" presetID="10" presetClass="entr" presetSubtype="0" fill="hold" nodeType="afterEffect">
                                  <p:stCondLst>
                                    <p:cond delay="0"/>
                                  </p:stCondLst>
                                  <p:childTnLst>
                                    <p:set>
                                      <p:cBhvr>
                                        <p:cTn id="21" dur="1" fill="hold">
                                          <p:stCondLst>
                                            <p:cond delay="0"/>
                                          </p:stCondLst>
                                        </p:cTn>
                                        <p:tgtEl>
                                          <p:spTgt spid="48132"/>
                                        </p:tgtEl>
                                        <p:attrNameLst>
                                          <p:attrName>style.visibility</p:attrName>
                                        </p:attrNameLst>
                                      </p:cBhvr>
                                      <p:to>
                                        <p:strVal val="visible"/>
                                      </p:to>
                                    </p:set>
                                    <p:animEffect transition="in" filter="fade">
                                      <p:cBhvr>
                                        <p:cTn id="22" dur="2000"/>
                                        <p:tgtEl>
                                          <p:spTgt spid="48132"/>
                                        </p:tgtEl>
                                      </p:cBhvr>
                                    </p:animEffect>
                                  </p:childTnLst>
                                </p:cTn>
                              </p:par>
                            </p:childTnLst>
                          </p:cTn>
                        </p:par>
                        <p:par>
                          <p:cTn id="23" fill="hold">
                            <p:stCondLst>
                              <p:cond delay="8000"/>
                            </p:stCondLst>
                            <p:childTnLst>
                              <p:par>
                                <p:cTn id="24" presetID="10" presetClass="entr" presetSubtype="0"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2000"/>
                                        <p:tgtEl>
                                          <p:spTgt spid="3"/>
                                        </p:tgtEl>
                                      </p:cBhvr>
                                    </p:animEffec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childTnLst>
                                </p:cTn>
                              </p:par>
                            </p:childTnLst>
                          </p:cTn>
                        </p:par>
                        <p:par>
                          <p:cTn id="30" fill="hold">
                            <p:stCondLst>
                              <p:cond delay="10000"/>
                            </p:stCondLst>
                            <p:childTnLst>
                              <p:par>
                                <p:cTn id="31" presetID="10" presetClass="entr" presetSubtype="0"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fade">
                                      <p:cBhvr>
                                        <p:cTn id="33" dur="2000"/>
                                        <p:tgtEl>
                                          <p:spTgt spid="6"/>
                                        </p:tgtEl>
                                      </p:cBhvr>
                                    </p:animEffect>
                                  </p:childTnLst>
                                </p:cTn>
                              </p:par>
                              <p:par>
                                <p:cTn id="34" presetID="10" presetClass="entr" presetSubtype="0" fill="hold"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2000"/>
                                        <p:tgtEl>
                                          <p:spTgt spid="10"/>
                                        </p:tgtEl>
                                      </p:cBhvr>
                                    </p:animEffect>
                                  </p:childTnLst>
                                </p:cTn>
                              </p:par>
                            </p:childTnLst>
                          </p:cTn>
                        </p:par>
                        <p:par>
                          <p:cTn id="37" fill="hold">
                            <p:stCondLst>
                              <p:cond delay="12000"/>
                            </p:stCondLst>
                            <p:childTnLst>
                              <p:par>
                                <p:cTn id="38" presetID="10" presetClass="entr" presetSubtype="0"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fade">
                                      <p:cBhvr>
                                        <p:cTn id="40" dur="2000"/>
                                        <p:tgtEl>
                                          <p:spTgt spid="8"/>
                                        </p:tgtEl>
                                      </p:cBhvr>
                                    </p:animEffect>
                                  </p:childTnLst>
                                </p:cTn>
                              </p:par>
                              <p:par>
                                <p:cTn id="41" presetID="10" presetClass="entr" presetSubtype="0"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6" grpId="0" animBg="1"/>
      <p:bldP spid="8" grpId="0" animBg="1"/>
      <p:bldP spid="16"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pPr>
              <a:defRPr/>
            </a:pPr>
            <a:fld id="{AF8BDBA4-24B0-416D-9A9D-9B3433824836}" type="slidenum">
              <a:rPr lang="en-US" smtClean="0"/>
              <a:pPr>
                <a:defRPr/>
              </a:pPr>
              <a:t>14</a:t>
            </a:fld>
            <a:endParaRPr lang="en-US"/>
          </a:p>
        </p:txBody>
      </p:sp>
      <p:sp>
        <p:nvSpPr>
          <p:cNvPr id="6" name="Oval 5"/>
          <p:cNvSpPr/>
          <p:nvPr/>
        </p:nvSpPr>
        <p:spPr>
          <a:xfrm>
            <a:off x="0" y="990600"/>
            <a:ext cx="3352800" cy="9745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1.Dievu</a:t>
            </a:r>
            <a:endParaRPr lang="en-US" sz="4400" b="1" dirty="0">
              <a:solidFill>
                <a:schemeClr val="tx1"/>
              </a:solidFill>
            </a:endParaRPr>
          </a:p>
        </p:txBody>
      </p:sp>
      <p:sp>
        <p:nvSpPr>
          <p:cNvPr id="7" name="Oval 6"/>
          <p:cNvSpPr/>
          <p:nvPr/>
        </p:nvSpPr>
        <p:spPr>
          <a:xfrm>
            <a:off x="2743200" y="1676400"/>
            <a:ext cx="3733800" cy="82217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2.Tuvāko</a:t>
            </a:r>
            <a:endParaRPr lang="en-US" sz="4000" b="1" dirty="0">
              <a:solidFill>
                <a:schemeClr val="tx1"/>
              </a:solidFill>
            </a:endParaRPr>
          </a:p>
        </p:txBody>
      </p:sp>
      <p:sp>
        <p:nvSpPr>
          <p:cNvPr id="8" name="Oval 7"/>
          <p:cNvSpPr/>
          <p:nvPr/>
        </p:nvSpPr>
        <p:spPr>
          <a:xfrm>
            <a:off x="5867400" y="1130729"/>
            <a:ext cx="3113856" cy="8374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000" b="1" dirty="0" smtClean="0">
                <a:solidFill>
                  <a:schemeClr val="tx1"/>
                </a:solidFill>
              </a:rPr>
              <a:t>Ne sevi</a:t>
            </a:r>
            <a:endParaRPr lang="en-US" sz="4000" b="1" dirty="0">
              <a:solidFill>
                <a:schemeClr val="tx1"/>
              </a:solidFill>
            </a:endParaRPr>
          </a:p>
        </p:txBody>
      </p:sp>
      <p:pic>
        <p:nvPicPr>
          <p:cNvPr id="10" name="Picture 5"/>
          <p:cNvPicPr>
            <a:picLocks noChangeAspect="1" noChangeArrowheads="1"/>
          </p:cNvPicPr>
          <p:nvPr/>
        </p:nvPicPr>
        <p:blipFill>
          <a:blip r:embed="rId2" cstate="print"/>
          <a:srcRect/>
          <a:stretch>
            <a:fillRect/>
          </a:stretch>
        </p:blipFill>
        <p:spPr bwMode="auto">
          <a:xfrm>
            <a:off x="304800" y="2286000"/>
            <a:ext cx="2286000" cy="294409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1" name="Picture 10" descr="me.png"/>
          <p:cNvPicPr>
            <a:picLocks noChangeAspect="1"/>
          </p:cNvPicPr>
          <p:nvPr/>
        </p:nvPicPr>
        <p:blipFill>
          <a:blip r:embed="rId3" cstate="print"/>
          <a:stretch>
            <a:fillRect/>
          </a:stretch>
        </p:blipFill>
        <p:spPr>
          <a:xfrm>
            <a:off x="6400800" y="2121329"/>
            <a:ext cx="2222071" cy="2222071"/>
          </a:xfrm>
          <a:prstGeom prst="rect">
            <a:avLst/>
          </a:prstGeom>
        </p:spPr>
      </p:pic>
      <p:sp>
        <p:nvSpPr>
          <p:cNvPr id="12" name="Rectangle 11"/>
          <p:cNvSpPr/>
          <p:nvPr/>
        </p:nvSpPr>
        <p:spPr>
          <a:xfrm>
            <a:off x="0" y="0"/>
            <a:ext cx="9144000" cy="1200329"/>
          </a:xfrm>
          <a:prstGeom prst="rect">
            <a:avLst/>
          </a:prstGeom>
        </p:spPr>
        <p:txBody>
          <a:bodyPr wrap="square">
            <a:spAutoFit/>
          </a:bodyPr>
          <a:lstStyle/>
          <a:p>
            <a:pPr algn="ctr" eaLnBrk="1" hangingPunct="1">
              <a:spcBef>
                <a:spcPts val="300"/>
              </a:spcBef>
              <a:buFont typeface="Wingdings" pitchFamily="2" charset="2"/>
              <a:buNone/>
              <a:defRPr/>
            </a:pPr>
            <a:r>
              <a:rPr lang="lv-LV" sz="3600" b="1" dirty="0" smtClean="0"/>
              <a:t>Tev </a:t>
            </a:r>
            <a:r>
              <a:rPr lang="lv-LV" sz="3600" b="1" dirty="0"/>
              <a:t>būs Dievu mīlēt </a:t>
            </a:r>
            <a:r>
              <a:rPr lang="lv-LV" sz="3600" b="1" dirty="0" smtClean="0"/>
              <a:t>un savu tuvāko, kā sevi pašu</a:t>
            </a:r>
            <a:endParaRPr lang="lv-LV" sz="3600" b="1" dirty="0"/>
          </a:p>
        </p:txBody>
      </p:sp>
      <p:pic>
        <p:nvPicPr>
          <p:cNvPr id="13" name="Picture 12" descr="cancel.png"/>
          <p:cNvPicPr>
            <a:picLocks noChangeAspect="1"/>
          </p:cNvPicPr>
          <p:nvPr/>
        </p:nvPicPr>
        <p:blipFill>
          <a:blip r:embed="rId4" cstate="print"/>
          <a:stretch>
            <a:fillRect/>
          </a:stretch>
        </p:blipFill>
        <p:spPr>
          <a:xfrm>
            <a:off x="7010400" y="597329"/>
            <a:ext cx="751384" cy="751384"/>
          </a:xfrm>
          <a:prstGeom prst="rect">
            <a:avLst/>
          </a:prstGeom>
        </p:spPr>
      </p:pic>
      <p:pic>
        <p:nvPicPr>
          <p:cNvPr id="14" name="Picture 13" descr="yes.png"/>
          <p:cNvPicPr>
            <a:picLocks noChangeAspect="1"/>
          </p:cNvPicPr>
          <p:nvPr/>
        </p:nvPicPr>
        <p:blipFill>
          <a:blip r:embed="rId5" cstate="print"/>
          <a:stretch>
            <a:fillRect/>
          </a:stretch>
        </p:blipFill>
        <p:spPr>
          <a:xfrm>
            <a:off x="0" y="685800"/>
            <a:ext cx="697972" cy="697972"/>
          </a:xfrm>
          <a:prstGeom prst="rect">
            <a:avLst/>
          </a:prstGeom>
        </p:spPr>
      </p:pic>
      <p:pic>
        <p:nvPicPr>
          <p:cNvPr id="15" name="Picture 14" descr="yes.png"/>
          <p:cNvPicPr>
            <a:picLocks noChangeAspect="1"/>
          </p:cNvPicPr>
          <p:nvPr/>
        </p:nvPicPr>
        <p:blipFill>
          <a:blip r:embed="rId5" cstate="print"/>
          <a:stretch>
            <a:fillRect/>
          </a:stretch>
        </p:blipFill>
        <p:spPr>
          <a:xfrm>
            <a:off x="3505200" y="1143000"/>
            <a:ext cx="697972" cy="697972"/>
          </a:xfrm>
          <a:prstGeom prst="rect">
            <a:avLst/>
          </a:prstGeom>
        </p:spPr>
      </p:pic>
      <p:pic>
        <p:nvPicPr>
          <p:cNvPr id="58370" name="Picture 2" descr="Bible Verses about Loving Your Neighbor — Bible Lyfe"/>
          <p:cNvPicPr>
            <a:picLocks noChangeAspect="1" noChangeArrowheads="1"/>
          </p:cNvPicPr>
          <p:nvPr/>
        </p:nvPicPr>
        <p:blipFill>
          <a:blip r:embed="rId6" cstate="print"/>
          <a:srcRect l="48858" t="27994"/>
          <a:stretch>
            <a:fillRect/>
          </a:stretch>
        </p:blipFill>
        <p:spPr bwMode="auto">
          <a:xfrm>
            <a:off x="3429000" y="2590800"/>
            <a:ext cx="2057400" cy="2896750"/>
          </a:xfrm>
          <a:prstGeom prst="ellipse">
            <a:avLst/>
          </a:prstGeom>
          <a:ln>
            <a:noFill/>
          </a:ln>
          <a:effectLst>
            <a:softEdge rad="112500"/>
          </a:effectLst>
        </p:spPr>
      </p:pic>
      <p:sp>
        <p:nvSpPr>
          <p:cNvPr id="16" name="Rectangle 15"/>
          <p:cNvSpPr>
            <a:spLocks noChangeArrowheads="1"/>
          </p:cNvSpPr>
          <p:nvPr/>
        </p:nvSpPr>
        <p:spPr bwMode="auto">
          <a:xfrm>
            <a:off x="-36512" y="5561945"/>
            <a:ext cx="9144000" cy="1323439"/>
          </a:xfrm>
          <a:prstGeom prst="rect">
            <a:avLst/>
          </a:prstGeom>
          <a:noFill/>
          <a:ln w="9525">
            <a:noFill/>
            <a:miter lim="800000"/>
            <a:headEnd/>
            <a:tailEnd/>
          </a:ln>
        </p:spPr>
        <p:txBody>
          <a:bodyPr>
            <a:spAutoFit/>
          </a:bodyPr>
          <a:lstStyle/>
          <a:p>
            <a:pPr>
              <a:buFont typeface="Wingdings" pitchFamily="2" charset="2"/>
              <a:buChar char="§"/>
            </a:pPr>
            <a:r>
              <a:rPr lang="lv-LV" sz="2700" b="1" dirty="0" smtClean="0"/>
              <a:t>Jēzus nesaka, ka mums jāmīl sevi.</a:t>
            </a:r>
          </a:p>
          <a:p>
            <a:pPr>
              <a:buFont typeface="Wingdings" pitchFamily="2" charset="2"/>
              <a:buChar char="§"/>
            </a:pPr>
            <a:r>
              <a:rPr lang="lv-LV" sz="2700" b="1" dirty="0" smtClean="0"/>
              <a:t>Jēzus zina, ka mēs jau sevi mīlam.</a:t>
            </a:r>
          </a:p>
          <a:p>
            <a:pPr>
              <a:buFont typeface="Wingdings" pitchFamily="2" charset="2"/>
              <a:buChar char="§"/>
            </a:pPr>
            <a:r>
              <a:rPr lang="lv-LV" sz="2600" b="1" dirty="0" smtClean="0"/>
              <a:t>Otru mīlot, jājautā – kā es gribētu, ka izturas pret mani</a:t>
            </a:r>
            <a:endParaRPr lang="en-US" sz="2600" b="1" dirty="0"/>
          </a:p>
        </p:txBody>
      </p:sp>
      <p:sp>
        <p:nvSpPr>
          <p:cNvPr id="17" name="Oval 16"/>
          <p:cNvSpPr/>
          <p:nvPr/>
        </p:nvSpPr>
        <p:spPr>
          <a:xfrm>
            <a:off x="5410200" y="4391744"/>
            <a:ext cx="3733800" cy="8374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lv-LV" sz="4400" b="1" dirty="0" smtClean="0">
                <a:solidFill>
                  <a:schemeClr val="tx1"/>
                </a:solidFill>
              </a:rPr>
              <a:t>Egoisms</a:t>
            </a:r>
            <a:endParaRPr lang="en-US" sz="4400" b="1"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par>
                                <p:cTn id="16" presetID="9"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dissolve">
                                      <p:cBhvr>
                                        <p:cTn id="18" dur="500"/>
                                        <p:tgtEl>
                                          <p:spTgt spid="10"/>
                                        </p:tgtEl>
                                      </p:cBhvr>
                                    </p:animEffect>
                                  </p:childTnLst>
                                </p:cTn>
                              </p:par>
                            </p:childTnLst>
                          </p:cTn>
                        </p:par>
                        <p:par>
                          <p:cTn id="19" fill="hold">
                            <p:stCondLst>
                              <p:cond delay="25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20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58370"/>
                                        </p:tgtEl>
                                        <p:attrNameLst>
                                          <p:attrName>style.visibility</p:attrName>
                                        </p:attrNameLst>
                                      </p:cBhvr>
                                      <p:to>
                                        <p:strVal val="visible"/>
                                      </p:to>
                                    </p:set>
                                    <p:animEffect transition="in" filter="fade">
                                      <p:cBhvr>
                                        <p:cTn id="28" dur="2000"/>
                                        <p:tgtEl>
                                          <p:spTgt spid="58370"/>
                                        </p:tgtEl>
                                      </p:cBhvr>
                                    </p:animEffect>
                                  </p:childTnLst>
                                </p:cTn>
                              </p:par>
                            </p:childTnLst>
                          </p:cTn>
                        </p:par>
                        <p:par>
                          <p:cTn id="29" fill="hold">
                            <p:stCondLst>
                              <p:cond delay="4500"/>
                            </p:stCondLst>
                            <p:childTnLst>
                              <p:par>
                                <p:cTn id="30" presetID="10" presetClass="entr" presetSubtype="0"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2000"/>
                                        <p:tgtEl>
                                          <p:spTgt spid="8"/>
                                        </p:tgtEl>
                                      </p:cBhvr>
                                    </p:animEffect>
                                  </p:childTnLst>
                                </p:cTn>
                              </p:par>
                              <p:par>
                                <p:cTn id="33" presetID="10" presetClass="entr" presetSubtype="0" fill="hold"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par>
                                <p:cTn id="36" presetID="2" presetClass="entr" presetSubtype="4"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1+#ppt_h/2"/>
                                          </p:val>
                                        </p:tav>
                                        <p:tav tm="100000">
                                          <p:val>
                                            <p:strVal val="#ppt_y"/>
                                          </p:val>
                                        </p:tav>
                                      </p:tavLst>
                                    </p:anim>
                                  </p:childTnLst>
                                </p:cTn>
                              </p:par>
                            </p:childTnLst>
                          </p:cTn>
                        </p:par>
                        <p:par>
                          <p:cTn id="40" fill="hold">
                            <p:stCondLst>
                              <p:cond delay="6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2000"/>
                                        <p:tgtEl>
                                          <p:spTgt spid="17"/>
                                        </p:tgtEl>
                                      </p:cBhvr>
                                    </p:animEffect>
                                  </p:childTnLst>
                                </p:cTn>
                              </p:par>
                            </p:childTnLst>
                          </p:cTn>
                        </p:par>
                        <p:par>
                          <p:cTn id="44" fill="hold">
                            <p:stCondLst>
                              <p:cond delay="8500"/>
                            </p:stCondLst>
                            <p:childTnLst>
                              <p:par>
                                <p:cTn id="45" presetID="2" presetClass="entr" presetSubtype="4" fill="hold" nodeType="afterEffect">
                                  <p:stCondLst>
                                    <p:cond delay="0"/>
                                  </p:stCondLst>
                                  <p:childTnLst>
                                    <p:set>
                                      <p:cBhvr>
                                        <p:cTn id="46" dur="1" fill="hold">
                                          <p:stCondLst>
                                            <p:cond delay="0"/>
                                          </p:stCondLst>
                                        </p:cTn>
                                        <p:tgtEl>
                                          <p:spTgt spid="16">
                                            <p:txEl>
                                              <p:pRg st="0" end="0"/>
                                            </p:txEl>
                                          </p:spTgt>
                                        </p:tgtEl>
                                        <p:attrNameLst>
                                          <p:attrName>style.visibility</p:attrName>
                                        </p:attrNameLst>
                                      </p:cBhvr>
                                      <p:to>
                                        <p:strVal val="visible"/>
                                      </p:to>
                                    </p:set>
                                    <p:anim calcmode="lin" valueType="num">
                                      <p:cBhvr additive="base">
                                        <p:cTn id="4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9000"/>
                            </p:stCondLst>
                            <p:childTnLst>
                              <p:par>
                                <p:cTn id="50" presetID="2" presetClass="entr" presetSubtype="4" fill="hold" nodeType="afterEffect">
                                  <p:stCondLst>
                                    <p:cond delay="0"/>
                                  </p:stCondLst>
                                  <p:childTnLst>
                                    <p:set>
                                      <p:cBhvr>
                                        <p:cTn id="51" dur="1" fill="hold">
                                          <p:stCondLst>
                                            <p:cond delay="0"/>
                                          </p:stCondLst>
                                        </p:cTn>
                                        <p:tgtEl>
                                          <p:spTgt spid="16">
                                            <p:txEl>
                                              <p:pRg st="1" end="1"/>
                                            </p:txEl>
                                          </p:spTgt>
                                        </p:tgtEl>
                                        <p:attrNameLst>
                                          <p:attrName>style.visibility</p:attrName>
                                        </p:attrNameLst>
                                      </p:cBhvr>
                                      <p:to>
                                        <p:strVal val="visible"/>
                                      </p:to>
                                    </p:set>
                                    <p:anim calcmode="lin" valueType="num">
                                      <p:cBhvr additive="base">
                                        <p:cTn id="52" dur="500" fill="hold"/>
                                        <p:tgtEl>
                                          <p:spTgt spid="16">
                                            <p:txEl>
                                              <p:pRg st="1" end="1"/>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16">
                                            <p:txEl>
                                              <p:pRg st="1" end="1"/>
                                            </p:txEl>
                                          </p:spTgt>
                                        </p:tgtEl>
                                        <p:attrNameLst>
                                          <p:attrName>ppt_y</p:attrName>
                                        </p:attrNameLst>
                                      </p:cBhvr>
                                      <p:tavLst>
                                        <p:tav tm="0">
                                          <p:val>
                                            <p:strVal val="1+#ppt_h/2"/>
                                          </p:val>
                                        </p:tav>
                                        <p:tav tm="100000">
                                          <p:val>
                                            <p:strVal val="#ppt_y"/>
                                          </p:val>
                                        </p:tav>
                                      </p:tavLst>
                                    </p:anim>
                                  </p:childTnLst>
                                </p:cTn>
                              </p:par>
                            </p:childTnLst>
                          </p:cTn>
                        </p:par>
                        <p:par>
                          <p:cTn id="54" fill="hold">
                            <p:stCondLst>
                              <p:cond delay="9500"/>
                            </p:stCondLst>
                            <p:childTnLst>
                              <p:par>
                                <p:cTn id="55" presetID="2" presetClass="entr" presetSubtype="4" fill="hold" nodeType="afterEffect">
                                  <p:stCondLst>
                                    <p:cond delay="0"/>
                                  </p:stCondLst>
                                  <p:childTnLst>
                                    <p:set>
                                      <p:cBhvr>
                                        <p:cTn id="56" dur="1" fill="hold">
                                          <p:stCondLst>
                                            <p:cond delay="0"/>
                                          </p:stCondLst>
                                        </p:cTn>
                                        <p:tgtEl>
                                          <p:spTgt spid="16">
                                            <p:txEl>
                                              <p:pRg st="2" end="2"/>
                                            </p:txEl>
                                          </p:spTgt>
                                        </p:tgtEl>
                                        <p:attrNameLst>
                                          <p:attrName>style.visibility</p:attrName>
                                        </p:attrNameLst>
                                      </p:cBhvr>
                                      <p:to>
                                        <p:strVal val="visible"/>
                                      </p:to>
                                    </p:set>
                                    <p:anim calcmode="lin" valueType="num">
                                      <p:cBhvr additive="base">
                                        <p:cTn id="57" dur="500" fill="hold"/>
                                        <p:tgtEl>
                                          <p:spTgt spid="16">
                                            <p:txEl>
                                              <p:pRg st="2" end="2"/>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1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4" name="Attēls 3">
            <a:extLst>
              <a:ext uri="{FF2B5EF4-FFF2-40B4-BE49-F238E27FC236}">
                <a16:creationId xmlns="" xmlns:a16="http://schemas.microsoft.com/office/drawing/2014/main" id="{2AA53CE6-628B-6925-BACC-287792171A47}"/>
              </a:ext>
            </a:extLst>
          </p:cNvPr>
          <p:cNvPicPr>
            <a:picLocks noChangeAspect="1"/>
          </p:cNvPicPr>
          <p:nvPr/>
        </p:nvPicPr>
        <p:blipFill>
          <a:blip r:embed="rId3" cstate="print"/>
          <a:stretch>
            <a:fillRect/>
          </a:stretch>
        </p:blipFill>
        <p:spPr>
          <a:xfrm flipH="1">
            <a:off x="-1" y="1772816"/>
            <a:ext cx="9143999" cy="5003320"/>
          </a:xfrm>
          <a:prstGeom prst="rect">
            <a:avLst/>
          </a:prstGeom>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Ne visi būs gatavi sarunai</a:t>
            </a:r>
            <a:endParaRPr lang="lv-LV" b="1" dirty="0">
              <a:solidFill>
                <a:schemeClr val="tx1"/>
              </a:solidFill>
            </a:endParaRPr>
          </a:p>
        </p:txBody>
      </p:sp>
      <p:sp>
        <p:nvSpPr>
          <p:cNvPr id="8" name="Rounded Rectangle 7">
            <a:extLst>
              <a:ext uri="{FF2B5EF4-FFF2-40B4-BE49-F238E27FC236}">
                <a16:creationId xmlns="" xmlns:a16="http://schemas.microsoft.com/office/drawing/2014/main" id="{AC89CC05-839E-3757-EFB4-34595DB2A347}"/>
              </a:ext>
            </a:extLst>
          </p:cNvPr>
          <p:cNvSpPr/>
          <p:nvPr/>
        </p:nvSpPr>
        <p:spPr>
          <a:xfrm>
            <a:off x="251520" y="692696"/>
            <a:ext cx="3816424" cy="12961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1) tā sāpe pārāk liela, ilga</a:t>
            </a:r>
            <a:endParaRPr lang="en-US" sz="4000" dirty="0"/>
          </a:p>
        </p:txBody>
      </p:sp>
      <p:sp>
        <p:nvSpPr>
          <p:cNvPr id="9" name="Rounded Rectangle 8">
            <a:extLst>
              <a:ext uri="{FF2B5EF4-FFF2-40B4-BE49-F238E27FC236}">
                <a16:creationId xmlns="" xmlns:a16="http://schemas.microsoft.com/office/drawing/2014/main" id="{AC89CC05-839E-3757-EFB4-34595DB2A347}"/>
              </a:ext>
            </a:extLst>
          </p:cNvPr>
          <p:cNvSpPr/>
          <p:nvPr/>
        </p:nvSpPr>
        <p:spPr>
          <a:xfrm>
            <a:off x="4355976" y="692696"/>
            <a:ext cx="4572000" cy="201622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2) līdzatkarīgais negrib jaunu sākumu, viņam tandēms ar atkarīgo ir ērts un izdevīgs</a:t>
            </a:r>
            <a:endParaRPr lang="en-US" sz="3200" dirty="0"/>
          </a:p>
        </p:txBody>
      </p:sp>
      <p:sp>
        <p:nvSpPr>
          <p:cNvPr id="10" name="Rounded Rectangle 7">
            <a:extLst>
              <a:ext uri="{FF2B5EF4-FFF2-40B4-BE49-F238E27FC236}">
                <a16:creationId xmlns="" xmlns:a16="http://schemas.microsoft.com/office/drawing/2014/main" id="{7ADF1057-AB20-7AFE-F582-15D59EDF3AF5}"/>
              </a:ext>
            </a:extLst>
          </p:cNvPr>
          <p:cNvSpPr/>
          <p:nvPr/>
        </p:nvSpPr>
        <p:spPr>
          <a:xfrm>
            <a:off x="1375897" y="5661248"/>
            <a:ext cx="6364455" cy="112474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Ne visi pieņems, bet no sevis izdarām visu, ko varam.</a:t>
            </a:r>
            <a:endParaRPr lang="en-US" sz="3600" dirty="0"/>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39719261-8628-CEA1-744C-C61A2A3936BF}"/>
            </a:ext>
          </a:extLst>
        </p:cNvPr>
        <p:cNvGrpSpPr/>
        <p:nvPr/>
      </p:nvGrpSpPr>
      <p:grpSpPr>
        <a:xfrm>
          <a:off x="0" y="0"/>
          <a:ext cx="0" cy="0"/>
          <a:chOff x="0" y="0"/>
          <a:chExt cx="0" cy="0"/>
        </a:xfrm>
      </p:grpSpPr>
      <p:pic>
        <p:nvPicPr>
          <p:cNvPr id="39938" name="Picture 2" descr="Izlīgums, izlīgums civilprocesā, izlīguma paraugs, vienošanās par izlīgumu"/>
          <p:cNvPicPr>
            <a:picLocks noChangeAspect="1" noChangeArrowheads="1"/>
          </p:cNvPicPr>
          <p:nvPr/>
        </p:nvPicPr>
        <p:blipFill>
          <a:blip r:embed="rId3" cstate="print"/>
          <a:srcRect/>
          <a:stretch>
            <a:fillRect/>
          </a:stretch>
        </p:blipFill>
        <p:spPr bwMode="auto">
          <a:xfrm>
            <a:off x="0" y="1628800"/>
            <a:ext cx="9144000" cy="4457702"/>
          </a:xfrm>
          <a:prstGeom prst="rect">
            <a:avLst/>
          </a:prstGeom>
          <a:noFill/>
        </p:spPr>
      </p:pic>
      <p:sp>
        <p:nvSpPr>
          <p:cNvPr id="2" name="Virsraksts 1">
            <a:extLst>
              <a:ext uri="{FF2B5EF4-FFF2-40B4-BE49-F238E27FC236}">
                <a16:creationId xmlns="" xmlns:a16="http://schemas.microsoft.com/office/drawing/2014/main" id="{E8F28D10-4374-7103-18C9-A7E09BF0611B}"/>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smtClean="0">
                <a:solidFill>
                  <a:schemeClr val="tx1"/>
                </a:solidFill>
              </a:rPr>
              <a:t>Negulēt uz lauriem</a:t>
            </a:r>
            <a:endParaRPr lang="lv-LV" b="1" dirty="0">
              <a:solidFill>
                <a:schemeClr val="tx1"/>
              </a:solidFill>
            </a:endParaRPr>
          </a:p>
        </p:txBody>
      </p:sp>
      <p:sp>
        <p:nvSpPr>
          <p:cNvPr id="55298" name="AutoShape 2" descr="Like Rats in a Cage, Are We Witnessing the Collapse of the Healthcare  System?">
            <a:extLst>
              <a:ext uri="{FF2B5EF4-FFF2-40B4-BE49-F238E27FC236}">
                <a16:creationId xmlns="" xmlns:a16="http://schemas.microsoft.com/office/drawing/2014/main" id="{C1C4D751-8CE0-2254-B9CF-8C34F0EC91B1}"/>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8" name="Rounded Rectangle 7">
            <a:extLst>
              <a:ext uri="{FF2B5EF4-FFF2-40B4-BE49-F238E27FC236}">
                <a16:creationId xmlns="" xmlns:a16="http://schemas.microsoft.com/office/drawing/2014/main" id="{AC89CC05-839E-3757-EFB4-34595DB2A347}"/>
              </a:ext>
            </a:extLst>
          </p:cNvPr>
          <p:cNvSpPr/>
          <p:nvPr/>
        </p:nvSpPr>
        <p:spPr>
          <a:xfrm>
            <a:off x="1259632" y="764705"/>
            <a:ext cx="662473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Kad viena saruna ir izdevusies</a:t>
            </a:r>
            <a:endParaRPr lang="en-US" sz="3600" dirty="0"/>
          </a:p>
        </p:txBody>
      </p:sp>
      <p:sp>
        <p:nvSpPr>
          <p:cNvPr id="5" name="Rounded Rectangle 7">
            <a:extLst>
              <a:ext uri="{FF2B5EF4-FFF2-40B4-BE49-F238E27FC236}">
                <a16:creationId xmlns="" xmlns:a16="http://schemas.microsoft.com/office/drawing/2014/main" id="{C84C27BC-2BF5-47AC-127E-F544D343CF5D}"/>
              </a:ext>
            </a:extLst>
          </p:cNvPr>
          <p:cNvSpPr/>
          <p:nvPr/>
        </p:nvSpPr>
        <p:spPr>
          <a:xfrm>
            <a:off x="1132122" y="1556792"/>
            <a:ext cx="6824254"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Gribas tur palikt un tālāk neiet</a:t>
            </a:r>
            <a:endParaRPr lang="en-US" sz="3600" dirty="0"/>
          </a:p>
        </p:txBody>
      </p:sp>
      <p:sp>
        <p:nvSpPr>
          <p:cNvPr id="9" name="Rounded Rectangle 7">
            <a:extLst>
              <a:ext uri="{FF2B5EF4-FFF2-40B4-BE49-F238E27FC236}">
                <a16:creationId xmlns="" xmlns:a16="http://schemas.microsoft.com/office/drawing/2014/main" id="{C84C27BC-2BF5-47AC-127E-F544D343CF5D}"/>
              </a:ext>
            </a:extLst>
          </p:cNvPr>
          <p:cNvSpPr/>
          <p:nvPr/>
        </p:nvSpPr>
        <p:spPr>
          <a:xfrm>
            <a:off x="107504" y="5301208"/>
            <a:ext cx="3600400"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Atrisinātas tikai 1 attiecības</a:t>
            </a:r>
            <a:endParaRPr lang="en-US" sz="3600" dirty="0"/>
          </a:p>
        </p:txBody>
      </p:sp>
      <p:sp>
        <p:nvSpPr>
          <p:cNvPr id="10" name="Rounded Rectangle 7">
            <a:extLst>
              <a:ext uri="{FF2B5EF4-FFF2-40B4-BE49-F238E27FC236}">
                <a16:creationId xmlns="" xmlns:a16="http://schemas.microsoft.com/office/drawing/2014/main" id="{C84C27BC-2BF5-47AC-127E-F544D343CF5D}"/>
              </a:ext>
            </a:extLst>
          </p:cNvPr>
          <p:cNvSpPr/>
          <p:nvPr/>
        </p:nvSpPr>
        <p:spPr>
          <a:xfrm>
            <a:off x="5724128" y="5661248"/>
            <a:ext cx="3096344"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Jāvirzās tālāk</a:t>
            </a:r>
            <a:endParaRPr lang="en-US" sz="3600" dirty="0"/>
          </a:p>
        </p:txBody>
      </p:sp>
    </p:spTree>
    <p:extLst>
      <p:ext uri="{BB962C8B-B14F-4D97-AF65-F5344CB8AC3E}">
        <p14:creationId xmlns="" xmlns:p14="http://schemas.microsoft.com/office/powerpoint/2010/main" val="20978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fade">
                                      <p:cBhvr>
                                        <p:cTn id="11" dur="2000"/>
                                        <p:tgtEl>
                                          <p:spTgt spid="3993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2000"/>
                                        <p:tgtEl>
                                          <p:spTgt spid="8"/>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10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5"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4514" name="Picture 2" descr="Why Only Peter Recognized Jesus As Christ? | by Tuzi M | Medium"/>
          <p:cNvPicPr>
            <a:picLocks noChangeAspect="1" noChangeArrowheads="1"/>
          </p:cNvPicPr>
          <p:nvPr/>
        </p:nvPicPr>
        <p:blipFill>
          <a:blip r:embed="rId2" cstate="print"/>
          <a:srcRect/>
          <a:stretch>
            <a:fillRect/>
          </a:stretch>
        </p:blipFill>
        <p:spPr bwMode="auto">
          <a:xfrm>
            <a:off x="0" y="764704"/>
            <a:ext cx="9144000" cy="5560083"/>
          </a:xfrm>
          <a:prstGeom prst="rect">
            <a:avLst/>
          </a:prstGeom>
          <a:noFill/>
        </p:spPr>
      </p:pic>
      <p:sp>
        <p:nvSpPr>
          <p:cNvPr id="26627" name="AutoShape 2"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28" name="AutoShape 4"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29" name="AutoShape 6"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30" name="AutoShape 8"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31" name="AutoShape 12" descr="data:image/jpg;base64,/9j/4AAQSkZJRgABAQAAAQABAAD/2wCEAAkGBhQSEBQUExQVFBQVFxcUFBUXGBwUFRQUFBcXFxUUFxcXHCYeFxkkGRUVHy8gIycpLCwsFR4xNTAqNSYrLCkBCQoKDgwOGg8PGiwlHyQ0MiwsLyksLSwqLSwqLCksKiwsLCwsLCwsLCwsLC8sLCksKSwsLCkpLCwsLCwsLCwsLP/AABEIARgAtAMBIgACEQEDEQH/xAAbAAACAgMBAAAAAAAAAAAAAAAAAQIGBAUHA//EAEQQAAICAQIDBQYCBwQIBwAAAAECAAMRBBIGITEFEyJBUTJhcYGR8AcUIzNCUnKhsWKCwdE0NWNzkqKy8RUWJkODo+H/xAAZAQEBAAMBAAAAAAAAAAAAAAAAAQIDBAX/xAAqEQACAgEDAwMDBQEAAAAAAAAAAQIRAxIhMQRBUROB8CJh0RQycZGhQv/aAAwDAQACEQMRAD8A7I4Geg6D+pjA+8Q8/kP6mEAYHuEAPhHDEAPpHge76RQgDx7vv6QyIoQCXL0iHwEIQBnHui5ekIgYBLED8JHMMwB/KL6RQIgDzCLMWYBIyOYQgCMi0lIkQDzaEZhAPUnn8v8AOOJuvymg404hs0emFtao7GxK8PnGGDn9kg5yoHz85YxctkRuiwAxyr/+cu8t7OFIVqtabQxbO+vulU7Rg43BiynOfZmr0H4hWumhZ0qUam6+uw+LCLSygMuW9CSc56TP05ePnxMWi+ZhKHZx7eaBqVqr7m3VJp9Pu3h3qO/dcwBxzKALj+1nylh7f7dbT36OtVVhqL+5ctnKrgHK4I58/OTQ0LRu8wzKXw5xfqtVajiis6Wx3TKMTdQFzte8ZwoblyA88jlzO54i7bfTnShVVu/1NWnbdnwrZuyy4PXl5w4O67izeZizKZ2lxrbW+vUJWRpfy/dk7vEbzWGL4PQb8jGOk9W443UaO2pFzfqE01qsSe6Yg94Bg8yCAQT1DA+cvpy8fORaLfFmaPizt86TT94qqzM6VIGO1A1mfE58lABJ+Hl1Fb7d7a1Y0ytcr0WLqEoDUWlabkuGe9Q82O3ZgZ5cz64EjBy3DaOgFoAzRdgdstdbq62AA01wpVsnc4253Pzxu5eWOvSYPEXGv5XWU07VKHadQ5zmpbXCVkYOBzDE58sY5woNuhfctcWZ46q8pW7YBKqzY96qTj+Uqx4gtv7GbVZNVndvZ+iYp+rsYBctk4IUZ8+ZxIot8Cy35hNbw4zHSUMzO7PWlhZyGbNoFmCQBkDdtHLoomxmJQBhCLEAciRAmKARhER9/YhAPc9flKzx3oLLaKBUjOV1ensIUZKojEsx9AOXOWZusMTKLp2Dnw4Sso7XoepGOlNtl42jwUPZUVtU+gJWsjy54/Z56jR8KXvR2bVbRaFF2rF/hINddrrhm/dBGSCfSdYhibVma+fz+THQjmeq7P1Z0dOksosZtLrKAtiISlumUWBbVI5eEYB9PDnnmZt92t1eu0q26Q1fltQ9jWgMaCgGFZWYANnAOAc+IchzxfiIwJj6v2+MaTmWg7Kus12nsGhfS6hLmbV2opXTWV5J8BLEOXUsDtPMvk5/Zs/HOitarT2UobW0+pr1BRfaZaw2doGSeZXkMnBOAcYNmIjxDyu064FHMNd2XqNRp+1L/wAvch1P5cVUlSbT3ToGIQgHkqg9PXHTJze3uFLE11FtKO1VuoputVVJFd1beKxgPZVkdySfPdn9nHQtsMSrM0TSaLi8P+X8GnXVJvXvqiCzGnmWasAgmwEKR9fKUQcPX/lrO60+oShtbp3oodSbErQWB3ZOZUc1GT+75+0esYiImMcmlUVqyjdla23Ta3WA6TUumo1QYWpWdioSELk+agNuyPIGapuE9ZrBqrjtpGpc5ourItNdJ/QrkjNfsqOWM4z0xOmlYTL1mnaW5HG+TQ9h3229nL3qWLd3L1ujqVcuqlM7SP2sBv70qfZl147JfRHR6sONPbhzUwRmL7ggGNxbx4Ax+yZ0uRAmKyVe33K0YPYVRXS6dWBVlpqUgjBBFaggg8wQR0mdHCazIIsxmLEADIkSREiRAIEwgYoB7seckIMOcBCAR4iAjgBCPEWYAoRwAgCgBHEf5QAhiPMIBHMCIxCARMVlgAJJAABJJ5AAdSSegkzK1x0z/liBjYd3eeNUJCjcqeLrnDHCgklVHQtMorU0jGUtKsyNTxjpUYKbQ2epQb1X3sw5D4DJ93MZ2+n1C2KroQysAykdCD0M46fv/tL1+H+rLVWK1m5lbCoW3MtfXdg8xl2ZcnyRQOk68/TLHHUmc2HO5yplsxDEICcR1kSIsSRiMA8zCPEJQe7DnCB6wEiARwhAFJYijxAFFiOEoNVxB26umq3EZdsitOm5gOZJHRRkEn6cyJzfVa+13Z2sfef2lZkI8htCnwgeQH8+ssnG1TGxXsXu61bug+0MxXqzFgTsHXaD7XPI8K5rNxVm21r1IAALuzHyHi8+nIL18zPS6WMFG2uTzuolJyqy/cK8SfmVZbNi2qSQik5NYCYfaSceIkfKWDEpnBNQrZ1ZN1pbJIG7uVVWXDP7KsTuG0EkiwHmMkXScWZRU2o8HZhbcFYRYjiM1G0RE03FnZff6VgBl1xYmAWO5OuAPaJUuuPPd5dZuiIoTp2iNJqmcvt4U1ACkVkByQqsyiwYBYAr6lFJ5c/IgGWHgPQV196d4N+SjoCQa0UggNWygoxyDz8istwjm+fUTnHSzTDBGDtCxCYHaXaXdNV7JDsFYZw4DMih1GMMFZ13DlgNnPLBz5oo3CMRMlImQpAiECISg9z1hEesciA4QhACGYQgBmH3/SEQ6/z+/wCUAGQEYPMHkR5EHqCPSYlvZFLIENabFJKqBtALZ3Y24xnJz655zMzFmVMlIhp9KqKERVRF5BVAVRnnyC8h1MmB984/KY+t7RqpXdbYla9MuwQH6kQOD3hAN9ieWr1a1ozudqKCzE+QHX4n/wDIqwegYHlyyOo8xnpkeUCJQOyu3LdVqlKVpXf1FgJUfl1POq9M/pgN6gEEFWbIwM56BM543B1IwhNTVojHmOIzWbDQcQ68V2oMuWUDUY8JRK6LFWxtpHtOt7Jkc+SnljM3xH38JznjDWtXqtUh8YuorqBJx3SuCXC8jkMVHh5Zz15CXbh/XtdpqbG9p0BbljLdCwH7pIJHuI5DpN08bjFS8mqE05NGeYjJGRM0m0iRCImEoPdusIz1h9/f1kQCOLMcoEYzFPDW61Kq2sc7UUZY9eXuHmScADzJEJEbo1HFfbbadEKsNxYgJjO/A8z+ygOM45nIAIJ5vhntSzUV733Ajw42bVcZ5Or4AfkCDjAyOYEqGh0tvaOpZmJVc5c5JFVZPhpr8g5A/qxzyB6RptOtaKiKFVQFAHQAdBOjJGOOKj/13NGOUpy1dj0EcNvuMJzm8CZRONex9hW477S5ZHZzuKAjKqigbUUgOMgZzjnL0rg9JjdpaEXVNWxIDDqMZUgghhkEZBAPymzHPRJM15I640a/hTtAW6Ss5JZP0T5OTur5Ek+ZIw2T13TQfiF2oSFoUEgYstxzyR+rrAHnnDf8HrJcOaj8rqLarsKSgZ8Hwqa0L7/g1eef+zHpynw32Z+Z1Da59yguWrTyJUbAScAlVA2gcskHyAz0JLHNz7Lde/BpcnOCj37+xtOFuHF01YZgDe6/pG9ATkVLz5AcgfUjPwzaO3amsNeWD73QKyOu4pzYqSuCvMeLp0585sZT/wAQHKdxYjslgNlYKtsOxgHYcvLdXX/LPUTRFPLPflm6VY4WuxbswM5TVxHqU9nUWf3iLB/9gbHyxPDWdu6iz27WOMgHaisobqFdEDrnA6EdB6To/RT8o0fq4+D14v1e7WahsEBTs58ie6QKT8CVbHuwZ0rsTQdzpqauWURVbyywHiPzbJ5+uZzfsXQvrdWBaxcYD3McEmtMKFOBglsBPXGTzxOq5l6p6VHH4L06tufkIiRJSJ+/+04TrIGECfvMIBkHrDP38P8AuIHrFt6ffrIgOEIYlAEyjdo3fnteumye4rZt4XlvNY8ZJ8vERWPTxEczyvWZX+weFBprrbN2clhWP3UchyG9WyMD3KPM4G3HJRtvnsackXKkuO5u9NpUrGEVUGc4VQoyepwPOR1eo7ut3IJ2Kz4HU7QTie08tRpw6MhJAZSpI5EbgQSPfzmr+TZwtjmzWMxLMxyxLHDMBljk4GcATzcgnpu/iJI/rn1npqaGQlCPEpKkfDz+BGCPcwniinPMYE9qMY1aPKbaZY+C7wtr1hQAyb/DkDKEL0JPPDj6S44nPOwP9No+Le//ANqydDE83qY1M78DuJXeMuzi9a2KCxr3BgASxrcAHAHM88cvQn3zy4B1LNpCG9mux0Q9CV5MwPvDswz7sdQZaItkw9T6NFGfp/XqI5lS/ECsMtIxzBsI6+igjpg+Xnnl0xnFuIlF491ZGopXyWtmI8vG+3+lZmXTK8iMc7rGypMJ5sBM/U6fkceQZ2Pu6KOXTLlVHvPuMwS30+k9lOzymqL3+HWlAosfAy1pXPntrRBtz6bt5x/aPrLaJqOEtOE0OnGME1ixv4rPGx+rf4TbzxM0tU2z2Ma0xSAyJMkTFmajYeT/AA/nCSIhBDIIig3WEiKEcInOP6fWUBn78/p5wBgF5+/1/wAPhHAImMxiBghS+MqAtyuB+sTnyz4kOM/Rl+k0KOT1H8sS18anPcjHPNnPyxhcj5kr9DNHq+zClFNxYYs6qeuWyV24HTYOeT1Hynp4JpQin/B5+WP1uj14YTOsr9wsP/IR/jL7KJwt/pifwWf9MvmJzdV+/wBjo6f9gQEeIiZynQKUz8QeyyQmoBGEAqZcc8O42sDjyJOQfUY883QzScX050dn9ko5/hV1LfQZPym3DLTkTNeWKlBo51qLQal9WYqfctexgB8WdD/8Y9ZlcMdhjVXlW/VooewDluycLXnPLOGyeuFIHXIyNECdHq6uYCmq08s+FXHeH4bVU/3ZaeCOzu7024gg2nvMEYIUAKnPPPIG7+/O/Ll0QklzZxY8eqSvgsKKAMDkByAHLAHTp0hiPEJ5Z6QpEyRiIgHm0IzCAZDdfv3xQbrDEiA4GKOUDhmRjEgGZEmECZQVfjcEdwfLdYp+LKpX5eAyOpqc9lVBVLnFeQAWOxWByAOfQA8szL42qJ0u5etdiN8iTWf5PPXg7VF9IgPVGasj+FiV/wCVlnVqrFFrszlavI15RqeBaAz2WY9gKi+4tkv/ACCfz9TLlK9wbpWWhnYbe9sZwuMEL7I+pUsPcRLAJqzS1TbNuKOmCHiRxGYYmo2BiYXbNG/TXr+9VYPqjTMMhfcFVmPRQWbz5AZP8syrkj4KHwlaDaFYErdUyEeudp5+g2h+fvl40em7utEzkIqpk9TtULk+/lOadndoim+gjorqpz1CN4D8wrE/ETqAE6uqVSvyc/TvZoMQjinIdQsSMlIn4QCJhAwgGQ3X6f4wgfv+cUiA4sRwMoI/fu+vl85MCRAjUSAeYRZhAMftPTh6bEY7QyMC37oKnxfLrKpwDqtrW1Mw3tiwAc+ajZYc4xy/R8uuPLrLk3vnOeyv0Ham0n2bXrIGPZtzs5eQw9Z+s6cS1QlH3/o5sv0zjL2L9odElKLWmdozgFmc8zk82JJ6zJgI5znRQoQMBBQxNRxMn6FW54rsrdsZOEztsJA9oBGY488TbxEZ69ITp2Rq0cgbShUOeqA8wfNfMHz5jIPnidZ0VxepHYFSyozA5yCygkHPPlk/SavVcIUO+/DLkqSqkKhK48scs4GcETdYnRnzLIkaMOJwuwIiJjzIzmOgRijiMAgRHERCUhkMfv6wibrCRFAw3RYnMLO2W1Yt1F/aL6DTi9qNOiEoSUUNlyhBYlSCQSfPGABnZGGoj2OoR5nLtbxLadBWBrltsXVVI99BZG7mxLSN+5AM+EnIzkKCc9TuOFO3G77Vj8y+q0VNYsXUWAAqwG50DgDf4cn+6On7VeJpWTVuW3Sdq02kiq2qwgZISxXKjpkhScDMyg057+HvbFh1TLcoQauv8zQMKAqixwalwAcbMHB8kzyJMxeCuMnroubVWNbjT/nKy7FiRWzU2Jnyy6JgerEjOcCvE02TUdNzPFtHWTuKIWyCGKgkEYwd2M55D6Tn/DfE1tOi112otex6SgAclsWsnsBTjA7xsEcuh6AZmX2Q19mn1Glt1NyajTlbu8Bxaa3r3hGLdRu3A/IeUPE0yaky9k8oZnP9Brb6+zVc6m2y/WMtNO9t3dtvdSa/P2ASc5wQJY+D+1Gt0+2wlrqHei3d7RKHwlveVK8/MgyShpRkpWb6MyMZmoyCAiizAJZiBhmEADFHFiAIiRaSiMA8ysUCISkMl+v374swbr9P8ZUuNOJLtLdo0qKYus2Wbl3Hb3lC+HmNpxa3P4Swi5bIN0W2UnW8Faiu2xtFqK6q7nNj1W1ixEsPtNXlWA8+WBjpkgALdZQr/wAQHXtTufB+WFo07HaS/eEbC+/PIC0hcY6ITM8ak/2kdLkyG/Dwrpq6q7QbRqq9Vba4I7xkDAhVUnb7XLJPnk84tRwTqBTqdNTfWmmvsD1qwYvSpYNbWv7JViMAenXOTMvjPiO7S26RatgF1mx9y7jt3VL4eY2nxnn8I+2eIrqu1NLpl2d1aAXyuX5m4cmzy/Vr5HqZknke/nf+jHY8Lfw8rqtou0ZNVldy2P3jvYLEwQ68ycMQcZHkT6DGEn4an8vpantQml370gECyi2xXasZ/ayi9eXMnyE23CfEN2o1GtrsK7aLAle1dpC95eviOTu5VLz+Mz+Lrq10N5uRbECew3su+R3anH+02Rqmnp7/AD8lqLVmhs4Dey2zdanc26ttVYi7g5TBCV7hjB8TZP8ACRzAmRXwGKbw+lYV1mq6m1HLuW7xfCVYk48QQkf2fXM1v4c3IatUKqqKtSAMFFKI6lW7rcCx5CzeD7iPWQTt/tVtS2lDaXv1XeQUOzG1D7XUn9IvLHrNlTtq+DG48mfouAm26WvUWJZTp67F2qHVmtstZtwbIwgXYMdcqfKbbsfhttLqrGrcfl7K1HdHcXWxD7QY5ypBbrz8XoBNXx1xfbpnrroCFyptfcpcbc7UXAIxuIfn/ZHrLXodat1SWp7NiK6/BgCPn/lNUnPTb4ZktN0uxkZjz99P6Sr6jt+4dsVaQFO5esO3h8e4re3Js8uda+XkZp+zeM9S+h1tzGvfQ6rVivCgMwB3Dd4up8xJ6Uvn3LqR0DlDMo/YHaHat4puJ0p07lWbwlbO63YfA8mwDjnMWvjq9e1DQ5r7j8w1HJMMoJK1kvu/f255dM9MEh6Ura8DUjoMBKlx3xVZpBStO3vLGYncu8CtB4sDI57mXn5BWm54a7Qe/R6e2zG+ytXbaNq5PoM8h85i4NLUW1wbSBgIpgURkTJyLGAebGEGhKDIYff1nPvxNYDUdnE4AFxJJ5AAW6Qkk+QABOZ0Fuv375qu3eF6NZs79GbZu24dq/b27s7CMg7F6+kzxSUXbMZbo8u3OJa6dLddW9dhrXwhWDZsc7alO08suR9D6Tkf5ez8iUOluKl/zJ1eyzaV7sqW/VbdhrLNu3YyxbpynTl/DXQhGQVuFcqzDvrOZQOFPteXeP8AX3SxjSrs2Y8G3YF8tuMbfhjlNsMkcfG5HFvk5ZxL2y11HZupsbIFh3gLjY9LUd6Op3Zaq1wfQgeWTtO1tal3buj7p1sCBQxQhlBxqXxkcvZKn4ESy0cC6RdO2nFbd0zCzabHYq4UKHRidyNgAcj/AFMl2FwZptIxepWL4K73YuwU4JVegUEgZwMnzMvqwrbtde5jpZW+B9bXXrO0u8sRM3ct7KucXarONxGcZH1Ej+JevNpo0tQazd+mZawXZhhlrC7Mk5HevkA42KZv9R+Hmid2dqnJdmdv0toG5yWbkGwOZPITN0XCunquFyIe8WtalJdmCoiKigKTgeFAMgZ5t+8ZHkjq1oul1RQeze1np7TrufTvpEu20sjK6rgqlYZe8rTIDLRkAcufrg7vRD/1Bfnl+hPy/R6b/OWjtnh6jVIqXoWCklcMyEEqVPiQg4wenTkPQTzu4V0722WlX7y2s02N3jjKMqqQADhSQo5gZj1Yvt2omlnNDr31Oo1V66W3UJcr0KUVyKq2ChSClbjf3a1tg4xvPXIm84L4sr02ksr1LMvc27R4GZv0u9tpVQWBFld4wRkYAPOXjsnsirTVCqldqAlsZLHLHJJLEk9Zr9TwVpLLLLGqJa39Z43AJyh3ABsK2a0OVwcj3mV5YSWmS22/wKDRXa9Yl3EFD1MLFFI8SnI/VXE8/han/FNH2J/qrtP/AHlf/Us6D2Fwhp9IxepWLkY3uxdguclRnkoJGTgc8DOcDBp+DtMlNtCo3d3kGwd45JIxjDFsr0HQw8seF9v8GhlO4R7BVl013/iDKco50os8PJs91s7zocdNvn0mm7S7MN+p7W253VFr1x1BruO7A/e7tnA+U6Dpfw90VdiWLW29GDqTbY2GU5BwWIPP1mw0fDlFV1tyIe8vz3pLMysCdxG1jgAn0EPMlJtfjvYUNqOY67VvrfzerfkKdNRSuOQ7y1k7zHPmMtfy58rEPpOicE/6t0n+5T+hkqODtMmmfTKjCmwhnG9ixK7MHfncMbF8/KbPQaBKakqrBCVqEUEliFHQEnmfiZrnkTVIyS3s9oRxTSZikSZIyLQCBhAwgGQTz+n9TDEbDn8v84oQHiGIoQBwMMwgCEMRiEADACEAIAoRmMCAKGIYhiAKEcDAFCEDADERMMxGAKIxyJMAgWhEYSgym6/fvizG3X5D+piEiA4ZhmGIACOAMMwBGOLMDAHFCGYAAQxDMcAXzhmBhACLEcUAIGBgYApHMlmLEARMjn3j6xkxboB5s33mEbH4/fzhAPc9fv3xiDdYoA4ZijMAcUMwz8YA4oZgD8YA90eZHPx+/jHAHFiBPxhmAERhmEAMwxHiKAGYEwigCzET7vv5xmRgBmR+/h/lJGRMAgRCBEIBkOZHMISgMwLQhIALw3whAAGPdCEoDdDdCEhAzDMISgMxFoQkKGYZhCAG6LdHCAR3+8xb44QCJeIvCEAW6KEJSWf/2Q=="/>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p>
        </p:txBody>
      </p:sp>
      <p:sp>
        <p:nvSpPr>
          <p:cNvPr id="26633" name="Slide Number Placeholder 10"/>
          <p:cNvSpPr txBox="1">
            <a:spLocks noGrp="1"/>
          </p:cNvSpPr>
          <p:nvPr/>
        </p:nvSpPr>
        <p:spPr bwMode="auto">
          <a:xfrm>
            <a:off x="6553200" y="6245225"/>
            <a:ext cx="2133600" cy="476250"/>
          </a:xfrm>
          <a:prstGeom prst="rect">
            <a:avLst/>
          </a:prstGeom>
          <a:noFill/>
          <a:ln w="9525">
            <a:noFill/>
            <a:miter lim="800000"/>
            <a:headEnd/>
            <a:tailEnd/>
          </a:ln>
        </p:spPr>
        <p:txBody>
          <a:bodyPr/>
          <a:lstStyle/>
          <a:p>
            <a:pPr algn="r"/>
            <a:fld id="{46A16516-C55A-45C6-9FC4-1738133DC07D}" type="slidenum">
              <a:rPr lang="lv-LV" sz="1400"/>
              <a:pPr algn="r"/>
              <a:t>17</a:t>
            </a:fld>
            <a:endParaRPr lang="lv-LV" sz="1400"/>
          </a:p>
        </p:txBody>
      </p:sp>
      <p:sp>
        <p:nvSpPr>
          <p:cNvPr id="11" name="Rectangle 12"/>
          <p:cNvSpPr>
            <a:spLocks noChangeArrowheads="1"/>
          </p:cNvSpPr>
          <p:nvPr/>
        </p:nvSpPr>
        <p:spPr bwMode="auto">
          <a:xfrm>
            <a:off x="0" y="764704"/>
            <a:ext cx="9144000" cy="1384995"/>
          </a:xfrm>
          <a:prstGeom prst="rect">
            <a:avLst/>
          </a:prstGeom>
          <a:noFill/>
          <a:ln w="9525">
            <a:noFill/>
            <a:miter lim="800000"/>
            <a:headEnd/>
            <a:tailEnd/>
          </a:ln>
        </p:spPr>
        <p:txBody>
          <a:bodyPr>
            <a:spAutoFit/>
          </a:bodyPr>
          <a:lstStyle/>
          <a:p>
            <a:r>
              <a:rPr lang="lv-LV" sz="2800" dirty="0"/>
              <a:t>“</a:t>
            </a:r>
            <a:r>
              <a:rPr lang="lv-LV" sz="2800" i="1" dirty="0"/>
              <a:t>Pēteris sacīja Jēzum: "Kungs, cikkārt man būs piedot savam brālim, kas pret mani grēko? Vai ir diezgan 7x?“ Jēzus saka: "Es tev nesaku 7x, bet 70x7</a:t>
            </a:r>
            <a:r>
              <a:rPr lang="lv-LV" sz="2800" dirty="0"/>
              <a:t>.” (Mt.18:21-22)</a:t>
            </a:r>
          </a:p>
        </p:txBody>
      </p:sp>
      <p:sp>
        <p:nvSpPr>
          <p:cNvPr id="12" name="Rectangle 2"/>
          <p:cNvSpPr txBox="1">
            <a:spLocks noChangeArrowheads="1"/>
          </p:cNvSpPr>
          <p:nvPr/>
        </p:nvSpPr>
        <p:spPr bwMode="auto">
          <a:xfrm>
            <a:off x="1115616" y="0"/>
            <a:ext cx="6480175" cy="850900"/>
          </a:xfrm>
          <a:prstGeom prst="rect">
            <a:avLst/>
          </a:prstGeom>
          <a:noFill/>
          <a:ln w="9525">
            <a:noFill/>
            <a:miter lim="800000"/>
            <a:headEnd/>
            <a:tailEnd/>
          </a:ln>
        </p:spPr>
        <p:txBody>
          <a:bodyPr anchor="ctr"/>
          <a:lstStyle/>
          <a:p>
            <a:pPr algn="ctr">
              <a:defRPr/>
            </a:pPr>
            <a:r>
              <a:rPr lang="lv-LV" sz="4400" b="1" kern="0" dirty="0">
                <a:latin typeface="+mj-lt"/>
                <a:ea typeface="+mj-ea"/>
                <a:cs typeface="+mj-cs"/>
              </a:rPr>
              <a:t>Cik reizes piedot?</a:t>
            </a:r>
          </a:p>
        </p:txBody>
      </p:sp>
    </p:spTree>
    <p:extLst>
      <p:ext uri="{BB962C8B-B14F-4D97-AF65-F5344CB8AC3E}">
        <p14:creationId xmlns="" xmlns:p14="http://schemas.microsoft.com/office/powerpoint/2010/main" val="2185110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64514"/>
                                        </p:tgtEl>
                                        <p:attrNameLst>
                                          <p:attrName>style.visibility</p:attrName>
                                        </p:attrNameLst>
                                      </p:cBhvr>
                                      <p:to>
                                        <p:strVal val="visible"/>
                                      </p:to>
                                    </p:set>
                                    <p:animEffect transition="in" filter="fade">
                                      <p:cBhvr>
                                        <p:cTn id="12" dur="2000"/>
                                        <p:tgtEl>
                                          <p:spTgt spid="64514"/>
                                        </p:tgtEl>
                                      </p:cBhvr>
                                    </p:animEffect>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 calcmode="lin" valueType="num">
                                      <p:cBhvr additive="base">
                                        <p:cTn id="16"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xmlns="" id="{96D65363-63F0-DC2D-A05B-358E55898FD3}"/>
            </a:ext>
          </a:extLst>
        </p:cNvPr>
        <p:cNvGrpSpPr/>
        <p:nvPr/>
      </p:nvGrpSpPr>
      <p:grpSpPr>
        <a:xfrm>
          <a:off x="0" y="0"/>
          <a:ext cx="0" cy="0"/>
          <a:chOff x="0" y="0"/>
          <a:chExt cx="0" cy="0"/>
        </a:xfrm>
      </p:grpSpPr>
      <p:pic>
        <p:nvPicPr>
          <p:cNvPr id="46082" name="Picture 2" descr="Forgiveness is good for us. Why is it so difficult? — Harvard Gazette"/>
          <p:cNvPicPr>
            <a:picLocks noChangeAspect="1" noChangeArrowheads="1"/>
          </p:cNvPicPr>
          <p:nvPr/>
        </p:nvPicPr>
        <p:blipFill>
          <a:blip r:embed="rId3" cstate="print"/>
          <a:srcRect/>
          <a:stretch>
            <a:fillRect/>
          </a:stretch>
        </p:blipFill>
        <p:spPr bwMode="auto">
          <a:xfrm>
            <a:off x="1763688" y="1916832"/>
            <a:ext cx="5616624" cy="373761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2" name="Virsraksts 1">
            <a:extLst>
              <a:ext uri="{FF2B5EF4-FFF2-40B4-BE49-F238E27FC236}">
                <a16:creationId xmlns:a16="http://schemas.microsoft.com/office/drawing/2014/main" xmlns="" id="{4C3482DF-E165-59D9-8CDB-9B6F38156A5A}"/>
              </a:ext>
            </a:extLst>
          </p:cNvPr>
          <p:cNvSpPr>
            <a:spLocks noGrp="1"/>
          </p:cNvSpPr>
          <p:nvPr>
            <p:ph type="title"/>
          </p:nvPr>
        </p:nvSpPr>
        <p:spPr>
          <a:xfrm>
            <a:off x="0" y="6350"/>
            <a:ext cx="9144000" cy="654050"/>
          </a:xfrm>
        </p:spPr>
        <p:txBody>
          <a:bodyPr/>
          <a:lstStyle/>
          <a:p>
            <a:pPr eaLnBrk="1" fontAlgn="auto" hangingPunct="1">
              <a:spcAft>
                <a:spcPts val="0"/>
              </a:spcAft>
              <a:defRPr/>
            </a:pPr>
            <a:r>
              <a:rPr lang="lv-LV" sz="4000" b="1" dirty="0" smtClean="0">
                <a:solidFill>
                  <a:schemeClr val="tx1"/>
                </a:solidFill>
              </a:rPr>
              <a:t>Ko darīt, ja parādu nevar atlīdzināt?</a:t>
            </a:r>
            <a:endParaRPr lang="lv-LV" sz="4000" b="1" dirty="0">
              <a:solidFill>
                <a:schemeClr val="tx1"/>
              </a:solidFill>
            </a:endParaRPr>
          </a:p>
        </p:txBody>
      </p:sp>
      <p:sp>
        <p:nvSpPr>
          <p:cNvPr id="9" name="Rounded Rectangle 8">
            <a:extLst>
              <a:ext uri="{FF2B5EF4-FFF2-40B4-BE49-F238E27FC236}">
                <a16:creationId xmlns:a16="http://schemas.microsoft.com/office/drawing/2014/main" xmlns="" id="{AC89CC05-839E-3757-EFB4-34595DB2A347}"/>
              </a:ext>
            </a:extLst>
          </p:cNvPr>
          <p:cNvSpPr/>
          <p:nvPr/>
        </p:nvSpPr>
        <p:spPr>
          <a:xfrm>
            <a:off x="251520" y="764704"/>
            <a:ext cx="324036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t-IT" sz="4000" dirty="0" smtClean="0"/>
              <a:t>nevēlas kontaktēties</a:t>
            </a:r>
            <a:endParaRPr lang="en-US" sz="4000" dirty="0"/>
          </a:p>
        </p:txBody>
      </p:sp>
      <p:sp>
        <p:nvSpPr>
          <p:cNvPr id="13" name="Rounded Rectangle 12">
            <a:extLst>
              <a:ext uri="{FF2B5EF4-FFF2-40B4-BE49-F238E27FC236}">
                <a16:creationId xmlns:a16="http://schemas.microsoft.com/office/drawing/2014/main" xmlns="" id="{AC89CC05-839E-3757-EFB4-34595DB2A347}"/>
              </a:ext>
            </a:extLst>
          </p:cNvPr>
          <p:cNvSpPr/>
          <p:nvPr/>
        </p:nvSpPr>
        <p:spPr>
          <a:xfrm>
            <a:off x="251520" y="3212976"/>
            <a:ext cx="2376264"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de-DE" sz="4000" dirty="0" smtClean="0"/>
              <a:t>ārzemēs</a:t>
            </a:r>
            <a:endParaRPr lang="en-US" sz="4000" dirty="0"/>
          </a:p>
        </p:txBody>
      </p:sp>
      <p:sp>
        <p:nvSpPr>
          <p:cNvPr id="17" name="Rounded Rectangle 16">
            <a:extLst>
              <a:ext uri="{FF2B5EF4-FFF2-40B4-BE49-F238E27FC236}">
                <a16:creationId xmlns:a16="http://schemas.microsoft.com/office/drawing/2014/main" xmlns="" id="{AC89CC05-839E-3757-EFB4-34595DB2A347}"/>
              </a:ext>
            </a:extLst>
          </p:cNvPr>
          <p:cNvSpPr/>
          <p:nvPr/>
        </p:nvSpPr>
        <p:spPr>
          <a:xfrm>
            <a:off x="539552" y="5661248"/>
            <a:ext cx="1800200" cy="86409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miris</a:t>
            </a:r>
            <a:endParaRPr lang="en-US" sz="4000" dirty="0"/>
          </a:p>
        </p:txBody>
      </p:sp>
      <p:sp>
        <p:nvSpPr>
          <p:cNvPr id="8" name="Rounded Rectangle 7">
            <a:extLst>
              <a:ext uri="{FF2B5EF4-FFF2-40B4-BE49-F238E27FC236}">
                <a16:creationId xmlns:a16="http://schemas.microsoft.com/office/drawing/2014/main" xmlns="" id="{AC89CC05-839E-3757-EFB4-34595DB2A347}"/>
              </a:ext>
            </a:extLst>
          </p:cNvPr>
          <p:cNvSpPr/>
          <p:nvPr/>
        </p:nvSpPr>
        <p:spPr>
          <a:xfrm>
            <a:off x="5868144" y="836712"/>
            <a:ext cx="2952328" cy="72008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it-IT" sz="4000" dirty="0" smtClean="0"/>
              <a:t>jārespektē</a:t>
            </a:r>
            <a:endParaRPr lang="en-US" sz="4000" dirty="0"/>
          </a:p>
        </p:txBody>
      </p:sp>
      <p:sp>
        <p:nvSpPr>
          <p:cNvPr id="10" name="Rounded Rectangle 9">
            <a:extLst>
              <a:ext uri="{FF2B5EF4-FFF2-40B4-BE49-F238E27FC236}">
                <a16:creationId xmlns:a16="http://schemas.microsoft.com/office/drawing/2014/main" xmlns="" id="{AC89CC05-839E-3757-EFB4-34595DB2A347}"/>
              </a:ext>
            </a:extLst>
          </p:cNvPr>
          <p:cNvSpPr/>
          <p:nvPr/>
        </p:nvSpPr>
        <p:spPr>
          <a:xfrm>
            <a:off x="6516216" y="2852936"/>
            <a:ext cx="2304256"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de-DE" sz="4000" dirty="0" smtClean="0"/>
              <a:t>uzraksti vēstuli</a:t>
            </a:r>
            <a:endParaRPr lang="en-US" sz="4000" dirty="0"/>
          </a:p>
        </p:txBody>
      </p:sp>
      <p:sp>
        <p:nvSpPr>
          <p:cNvPr id="11" name="Rounded Rectangle 10">
            <a:extLst>
              <a:ext uri="{FF2B5EF4-FFF2-40B4-BE49-F238E27FC236}">
                <a16:creationId xmlns:a16="http://schemas.microsoft.com/office/drawing/2014/main" xmlns="" id="{AC89CC05-839E-3757-EFB4-34595DB2A347}"/>
              </a:ext>
            </a:extLst>
          </p:cNvPr>
          <p:cNvSpPr/>
          <p:nvPr/>
        </p:nvSpPr>
        <p:spPr>
          <a:xfrm>
            <a:off x="4211960" y="5805264"/>
            <a:ext cx="468052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400" dirty="0" smtClean="0"/>
              <a:t>noziedo viņa ģimenei</a:t>
            </a:r>
            <a:endParaRPr lang="en-US" sz="3400" dirty="0"/>
          </a:p>
        </p:txBody>
      </p:sp>
      <p:sp>
        <p:nvSpPr>
          <p:cNvPr id="12" name="Right Arrow 11"/>
          <p:cNvSpPr/>
          <p:nvPr/>
        </p:nvSpPr>
        <p:spPr>
          <a:xfrm>
            <a:off x="4139952" y="908720"/>
            <a:ext cx="1080120"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4211960" y="3284984"/>
            <a:ext cx="1080120"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ight Arrow 15"/>
          <p:cNvSpPr/>
          <p:nvPr/>
        </p:nvSpPr>
        <p:spPr>
          <a:xfrm>
            <a:off x="2771800" y="5805264"/>
            <a:ext cx="1080120" cy="720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46082"/>
                                        </p:tgtEl>
                                        <p:attrNameLst>
                                          <p:attrName>style.visibility</p:attrName>
                                        </p:attrNameLst>
                                      </p:cBhvr>
                                      <p:to>
                                        <p:strVal val="visible"/>
                                      </p:to>
                                    </p:set>
                                    <p:animEffect transition="in" filter="fade">
                                      <p:cBhvr>
                                        <p:cTn id="11" dur="2000"/>
                                        <p:tgtEl>
                                          <p:spTgt spid="46082"/>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2000"/>
                                        <p:tgtEl>
                                          <p:spTgt spid="1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20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20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2000"/>
                                        <p:tgtEl>
                                          <p:spTgt spid="14"/>
                                        </p:tgtEl>
                                      </p:cBhvr>
                                    </p:animEffect>
                                  </p:childTnLst>
                                </p:cTn>
                              </p:par>
                            </p:childTnLst>
                          </p:cTn>
                        </p:par>
                        <p:par>
                          <p:cTn id="39" fill="hold">
                            <p:stCondLst>
                              <p:cond delay="4000"/>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20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3" grpId="0" animBg="1"/>
      <p:bldP spid="17" grpId="0" animBg="1"/>
      <p:bldP spid="8" grpId="0" animBg="1"/>
      <p:bldP spid="10" grpId="0" animBg="1"/>
      <p:bldP spid="11" grpId="0" animBg="1"/>
      <p:bldP spid="12" grpId="0" animBg="1"/>
      <p:bldP spid="14"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B3FB90DE-9924-E8FE-576E-D8D734973FC7}"/>
            </a:ext>
          </a:extLst>
        </p:cNvPr>
        <p:cNvGrpSpPr/>
        <p:nvPr/>
      </p:nvGrpSpPr>
      <p:grpSpPr>
        <a:xfrm>
          <a:off x="0" y="0"/>
          <a:ext cx="0" cy="0"/>
          <a:chOff x="0" y="0"/>
          <a:chExt cx="0" cy="0"/>
        </a:xfrm>
      </p:grpSpPr>
      <p:pic>
        <p:nvPicPr>
          <p:cNvPr id="16388" name="Picture 4" descr="https://www.dfsin.ca/documents/559940/25886158/7999_C_SFL_art_1_dec_1012_571.jpg/fb33ac1d-5556-4d78-f100-18407812b481?t=1639507846457"/>
          <p:cNvPicPr>
            <a:picLocks noChangeAspect="1" noChangeArrowheads="1"/>
          </p:cNvPicPr>
          <p:nvPr/>
        </p:nvPicPr>
        <p:blipFill>
          <a:blip r:embed="rId3" cstate="print"/>
          <a:srcRect/>
          <a:stretch>
            <a:fillRect/>
          </a:stretch>
        </p:blipFill>
        <p:spPr bwMode="auto">
          <a:xfrm>
            <a:off x="1331640" y="3282646"/>
            <a:ext cx="6336704" cy="3575354"/>
          </a:xfrm>
          <a:prstGeom prst="rect">
            <a:avLst/>
          </a:prstGeom>
          <a:ln>
            <a:noFill/>
          </a:ln>
          <a:effectLst>
            <a:softEdge rad="112500"/>
          </a:effectLst>
        </p:spPr>
      </p:pic>
      <p:sp>
        <p:nvSpPr>
          <p:cNvPr id="2" name="Virsraksts 1">
            <a:extLst>
              <a:ext uri="{FF2B5EF4-FFF2-40B4-BE49-F238E27FC236}">
                <a16:creationId xmlns="" xmlns:a16="http://schemas.microsoft.com/office/drawing/2014/main" id="{F8F863A8-4A0A-934D-9BEC-A2C3EF7BA47C}"/>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9.solis</a:t>
            </a:r>
          </a:p>
        </p:txBody>
      </p:sp>
      <p:sp>
        <p:nvSpPr>
          <p:cNvPr id="7" name="Rounded Rectangle 6">
            <a:extLst>
              <a:ext uri="{FF2B5EF4-FFF2-40B4-BE49-F238E27FC236}">
                <a16:creationId xmlns="" xmlns:a16="http://schemas.microsoft.com/office/drawing/2014/main" id="{6F4BB6C5-1EA6-721A-3C06-F0AD0C7BBD7C}"/>
              </a:ext>
            </a:extLst>
          </p:cNvPr>
          <p:cNvSpPr/>
          <p:nvPr/>
        </p:nvSpPr>
        <p:spPr>
          <a:xfrm>
            <a:off x="179512" y="692696"/>
            <a:ext cx="8640960" cy="2016224"/>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800" dirty="0"/>
              <a:t>Atlīdzinājām šiem cilvēkiem, kur iespējams, izņemot gadījumus,</a:t>
            </a:r>
          </a:p>
          <a:p>
            <a:pPr algn="ctr"/>
            <a:r>
              <a:rPr lang="lv-LV" sz="3800" dirty="0"/>
              <a:t>kad tas varēja kaitēt viņiem vai citiem.</a:t>
            </a:r>
            <a:endParaRPr lang="en-US" sz="3800" dirty="0"/>
          </a:p>
        </p:txBody>
      </p:sp>
      <p:sp>
        <p:nvSpPr>
          <p:cNvPr id="3" name="Rounded Rectangle 7">
            <a:extLst>
              <a:ext uri="{FF2B5EF4-FFF2-40B4-BE49-F238E27FC236}">
                <a16:creationId xmlns="" xmlns:a16="http://schemas.microsoft.com/office/drawing/2014/main" id="{C6401F50-8F9F-DB77-250E-38159C8F081D}"/>
              </a:ext>
            </a:extLst>
          </p:cNvPr>
          <p:cNvSpPr/>
          <p:nvPr/>
        </p:nvSpPr>
        <p:spPr>
          <a:xfrm>
            <a:off x="251520" y="2852936"/>
            <a:ext cx="3024336" cy="1380114"/>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Piedošana</a:t>
            </a:r>
            <a:r>
              <a:rPr lang="en-US" sz="4000" dirty="0" smtClean="0"/>
              <a:t>s l</a:t>
            </a:r>
            <a:r>
              <a:rPr lang="lv-LV" sz="4000" dirty="0" err="1" smtClean="0"/>
              <a:t>ūgšana</a:t>
            </a:r>
            <a:endParaRPr lang="en-US" sz="4000" dirty="0"/>
          </a:p>
        </p:txBody>
      </p:sp>
      <p:sp>
        <p:nvSpPr>
          <p:cNvPr id="5" name="Rounded Rectangle 7">
            <a:extLst>
              <a:ext uri="{FF2B5EF4-FFF2-40B4-BE49-F238E27FC236}">
                <a16:creationId xmlns="" xmlns:a16="http://schemas.microsoft.com/office/drawing/2014/main" id="{361150BA-5C9C-97EB-14D0-65A58E30F822}"/>
              </a:ext>
            </a:extLst>
          </p:cNvPr>
          <p:cNvSpPr/>
          <p:nvPr/>
        </p:nvSpPr>
        <p:spPr>
          <a:xfrm>
            <a:off x="5364088" y="2852936"/>
            <a:ext cx="3600400" cy="87605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Atlīdzināšana</a:t>
            </a:r>
            <a:endParaRPr lang="en-US" sz="4000" dirty="0"/>
          </a:p>
        </p:txBody>
      </p:sp>
    </p:spTree>
    <p:extLst>
      <p:ext uri="{BB962C8B-B14F-4D97-AF65-F5344CB8AC3E}">
        <p14:creationId xmlns="" xmlns:p14="http://schemas.microsoft.com/office/powerpoint/2010/main" val="38368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6388"/>
                                        </p:tgtEl>
                                        <p:attrNameLst>
                                          <p:attrName>style.visibility</p:attrName>
                                        </p:attrNameLst>
                                      </p:cBhvr>
                                      <p:to>
                                        <p:strVal val="visible"/>
                                      </p:to>
                                    </p:set>
                                    <p:animEffect transition="in" filter="fade">
                                      <p:cBhvr>
                                        <p:cTn id="11" dur="2000"/>
                                        <p:tgtEl>
                                          <p:spTgt spid="1638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ttēls 3">
            <a:extLst>
              <a:ext uri="{FF2B5EF4-FFF2-40B4-BE49-F238E27FC236}">
                <a16:creationId xmlns="" xmlns:a16="http://schemas.microsoft.com/office/drawing/2014/main" id="{A685C249-9876-7865-9D95-E0BE311AD5A9}"/>
              </a:ext>
            </a:extLst>
          </p:cNvPr>
          <p:cNvPicPr>
            <a:picLocks noChangeAspect="1"/>
          </p:cNvPicPr>
          <p:nvPr/>
        </p:nvPicPr>
        <p:blipFill>
          <a:blip r:embed="rId3" cstate="print"/>
          <a:stretch>
            <a:fillRect/>
          </a:stretch>
        </p:blipFill>
        <p:spPr>
          <a:xfrm>
            <a:off x="0" y="730073"/>
            <a:ext cx="9144000" cy="6096000"/>
          </a:xfrm>
          <a:prstGeom prst="rect">
            <a:avLst/>
          </a:prstGeom>
        </p:spPr>
      </p:pic>
      <p:sp>
        <p:nvSpPr>
          <p:cNvPr id="2" name="Virsraksts 1"/>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AA 12 soļu virsmērķis</a:t>
            </a:r>
          </a:p>
        </p:txBody>
      </p:sp>
      <p:sp>
        <p:nvSpPr>
          <p:cNvPr id="7" name="Rounded Rectangle 6"/>
          <p:cNvSpPr/>
          <p:nvPr/>
        </p:nvSpPr>
        <p:spPr>
          <a:xfrm>
            <a:off x="683568" y="1196752"/>
            <a:ext cx="8136904" cy="2520280"/>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a:t>12 soļi ir garīgu principu grupa, kuri, praksē pārvēršoties par dzīves veidu, ir </a:t>
            </a:r>
            <a:r>
              <a:rPr lang="lv-LV" sz="3200" b="1" dirty="0"/>
              <a:t>spējīgi nomākt tieksmi pēc alkohola </a:t>
            </a:r>
            <a:r>
              <a:rPr lang="lv-LV" sz="3200" dirty="0"/>
              <a:t>un dot cietējam iespēju </a:t>
            </a:r>
            <a:r>
              <a:rPr lang="lv-LV" sz="3200" b="1" dirty="0"/>
              <a:t>kļūt laimīgam </a:t>
            </a:r>
            <a:r>
              <a:rPr lang="lv-LV" sz="3200" dirty="0"/>
              <a:t>un </a:t>
            </a:r>
            <a:r>
              <a:rPr lang="lv-LV" sz="3200" b="1" dirty="0"/>
              <a:t>atgūt nepieciešamo viengabalainību</a:t>
            </a:r>
            <a:r>
              <a:rPr lang="lv-LV" sz="3200" dirty="0"/>
              <a:t>.</a:t>
            </a:r>
            <a:endParaRPr lang="en-US" sz="3200" dirty="0"/>
          </a:p>
        </p:txBody>
      </p:sp>
      <p:pic>
        <p:nvPicPr>
          <p:cNvPr id="5" name="Attēls 1"/>
          <p:cNvPicPr>
            <a:picLocks noChangeAspect="1"/>
          </p:cNvPicPr>
          <p:nvPr/>
        </p:nvPicPr>
        <p:blipFill rotWithShape="1">
          <a:blip r:embed="rId4" cstate="print">
            <a:extLst>
              <a:ext uri="{28A0092B-C50C-407E-A947-70E740481C1C}">
                <a14:useLocalDpi xmlns="" xmlns:a14="http://schemas.microsoft.com/office/drawing/2010/main" val="0"/>
              </a:ext>
            </a:extLst>
          </a:blip>
          <a:srcRect l="4146" t="4904" r="47103" b="10090"/>
          <a:stretch/>
        </p:blipFill>
        <p:spPr>
          <a:xfrm>
            <a:off x="31556" y="72008"/>
            <a:ext cx="1660124" cy="1628800"/>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ttēls 1"/>
          <p:cNvPicPr>
            <a:picLocks noChangeAspect="1"/>
          </p:cNvPicPr>
          <p:nvPr/>
        </p:nvPicPr>
        <p:blipFill rotWithShape="1">
          <a:blip r:embed="rId3" cstate="print">
            <a:extLst>
              <a:ext uri="{28A0092B-C50C-407E-A947-70E740481C1C}">
                <a14:useLocalDpi xmlns="" xmlns:a14="http://schemas.microsoft.com/office/drawing/2010/main" val="0"/>
              </a:ext>
            </a:extLst>
          </a:blip>
          <a:srcRect l="4146" r="47103"/>
          <a:stretch/>
        </p:blipFill>
        <p:spPr>
          <a:xfrm>
            <a:off x="0" y="1556792"/>
            <a:ext cx="3816424" cy="4404860"/>
          </a:xfrm>
          <a:prstGeom prst="rect">
            <a:avLst/>
          </a:prstGeom>
        </p:spPr>
      </p:pic>
      <p:sp>
        <p:nvSpPr>
          <p:cNvPr id="11266" name="Slide Number Placeholder 6"/>
          <p:cNvSpPr>
            <a:spLocks noGrp="1"/>
          </p:cNvSpPr>
          <p:nvPr>
            <p:ph type="sldNum" sz="quarter" idx="12"/>
          </p:nvPr>
        </p:nvSpPr>
        <p:spPr>
          <a:noFill/>
        </p:spPr>
        <p:txBody>
          <a:bodyPr/>
          <a:lstStyle/>
          <a:p>
            <a:fld id="{5C443F84-02A0-4ED0-9240-4005E1DB59C1}" type="slidenum">
              <a:rPr lang="en-US" smtClean="0"/>
              <a:pPr/>
              <a:t>20</a:t>
            </a:fld>
            <a:endParaRPr lang="en-US"/>
          </a:p>
        </p:txBody>
      </p:sp>
      <p:sp>
        <p:nvSpPr>
          <p:cNvPr id="10" name="Rectangle 2"/>
          <p:cNvSpPr>
            <a:spLocks noGrp="1" noChangeArrowheads="1"/>
          </p:cNvSpPr>
          <p:nvPr>
            <p:ph type="title"/>
          </p:nvPr>
        </p:nvSpPr>
        <p:spPr>
          <a:xfrm>
            <a:off x="72008" y="116632"/>
            <a:ext cx="9071992" cy="907157"/>
          </a:xfrm>
        </p:spPr>
        <p:txBody>
          <a:bodyPr/>
          <a:lstStyle/>
          <a:p>
            <a:pPr marL="762000" indent="-762000" eaLnBrk="1" hangingPunct="1">
              <a:defRPr/>
            </a:pPr>
            <a:r>
              <a:rPr lang="lv-LV" b="1" dirty="0"/>
              <a:t>AA lūgšana:</a:t>
            </a:r>
            <a:endParaRPr lang="en-US" b="1" dirty="0">
              <a:solidFill>
                <a:schemeClr val="tx1"/>
              </a:solidFill>
            </a:endParaRPr>
          </a:p>
        </p:txBody>
      </p:sp>
      <p:sp>
        <p:nvSpPr>
          <p:cNvPr id="6" name="Rounded Rectangle 5"/>
          <p:cNvSpPr/>
          <p:nvPr/>
        </p:nvSpPr>
        <p:spPr>
          <a:xfrm>
            <a:off x="3707904" y="1052736"/>
            <a:ext cx="5256584" cy="552472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r>
              <a:rPr lang="lv-LV" sz="4000" dirty="0"/>
              <a:t>“Kungs, dod man mieru </a:t>
            </a:r>
            <a:r>
              <a:rPr lang="lv-LV" sz="4000" b="1" dirty="0"/>
              <a:t>pieņemt</a:t>
            </a:r>
            <a:r>
              <a:rPr lang="lv-LV" sz="4000" dirty="0"/>
              <a:t> </a:t>
            </a:r>
            <a:r>
              <a:rPr lang="lv-LV" sz="4000" b="1" dirty="0"/>
              <a:t>to, ko nevaru mainīt</a:t>
            </a:r>
            <a:r>
              <a:rPr lang="lv-LV" sz="4000" dirty="0"/>
              <a:t>, dod man </a:t>
            </a:r>
            <a:r>
              <a:rPr lang="lv-LV" sz="4000" b="1" dirty="0"/>
              <a:t>drosmi mainīt to, ko varu mainīt</a:t>
            </a:r>
            <a:r>
              <a:rPr lang="lv-LV" sz="4000" dirty="0"/>
              <a:t>, un dod man</a:t>
            </a:r>
            <a:r>
              <a:rPr lang="lv-LV" sz="4000" b="1" dirty="0"/>
              <a:t> gudrību</a:t>
            </a:r>
            <a:r>
              <a:rPr lang="lv-LV" sz="4000" dirty="0"/>
              <a:t> </a:t>
            </a:r>
            <a:r>
              <a:rPr lang="lv-LV" sz="4000" b="1" dirty="0"/>
              <a:t>atšķirt vienu no otra</a:t>
            </a:r>
            <a:r>
              <a:rPr lang="lv-LV" sz="4000" dirty="0"/>
              <a:t>.”</a:t>
            </a:r>
          </a:p>
        </p:txBody>
      </p:sp>
    </p:spTree>
    <p:extLst>
      <p:ext uri="{BB962C8B-B14F-4D97-AF65-F5344CB8AC3E}">
        <p14:creationId xmlns="" xmlns:p14="http://schemas.microsoft.com/office/powerpoint/2010/main" val="148093943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a:t>Un Dieva miers, kas ir augstāks par visu saprašanu lai pasargā jūsu sirdis un jūsu domas. </a:t>
            </a:r>
            <a:r>
              <a:rPr lang="lv-LV" sz="5400" b="1"/>
              <a:t>Āmen</a:t>
            </a:r>
            <a:br>
              <a:rPr lang="lv-LV" sz="5400" b="1"/>
            </a:br>
            <a:endParaRPr lang="lv-LV" sz="5400" b="1"/>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21</a:t>
            </a:fld>
            <a:endParaRPr lang="lv-LV"/>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irsraksts 1"/>
          <p:cNvSpPr>
            <a:spLocks noGrp="1"/>
          </p:cNvSpPr>
          <p:nvPr>
            <p:ph type="title"/>
          </p:nvPr>
        </p:nvSpPr>
        <p:spPr>
          <a:xfrm>
            <a:off x="0" y="398686"/>
            <a:ext cx="2483768" cy="654050"/>
          </a:xfrm>
        </p:spPr>
        <p:txBody>
          <a:bodyPr/>
          <a:lstStyle/>
          <a:p>
            <a:pPr eaLnBrk="1" fontAlgn="auto" hangingPunct="1">
              <a:spcAft>
                <a:spcPts val="0"/>
              </a:spcAft>
              <a:defRPr/>
            </a:pPr>
            <a:r>
              <a:rPr lang="lv-LV" sz="4000" b="1" dirty="0">
                <a:solidFill>
                  <a:schemeClr val="tx1"/>
                </a:solidFill>
              </a:rPr>
              <a:t>1.-3.solis</a:t>
            </a:r>
          </a:p>
        </p:txBody>
      </p:sp>
      <p:sp>
        <p:nvSpPr>
          <p:cNvPr id="4" name="Rounded Rectangle 3"/>
          <p:cNvSpPr/>
          <p:nvPr/>
        </p:nvSpPr>
        <p:spPr>
          <a:xfrm>
            <a:off x="107504" y="1484784"/>
            <a:ext cx="223224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Cīņa ar atkarību</a:t>
            </a:r>
            <a:endParaRPr lang="en-US" sz="3600" dirty="0"/>
          </a:p>
        </p:txBody>
      </p:sp>
      <p:sp>
        <p:nvSpPr>
          <p:cNvPr id="5" name="Virsraksts 1"/>
          <p:cNvSpPr txBox="1">
            <a:spLocks/>
          </p:cNvSpPr>
          <p:nvPr/>
        </p:nvSpPr>
        <p:spPr bwMode="auto">
          <a:xfrm>
            <a:off x="2771800" y="398686"/>
            <a:ext cx="3039442" cy="654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lv-LV" sz="4000" b="1" kern="0" dirty="0">
                <a:latin typeface="+mj-lt"/>
                <a:ea typeface="+mj-ea"/>
                <a:cs typeface="+mj-cs"/>
              </a:rPr>
              <a:t>4</a:t>
            </a:r>
            <a:r>
              <a:rPr kumimoji="0" lang="lv-LV" sz="4000" b="1" i="0" u="none" strike="noStrike" kern="0" cap="none" spc="0" normalizeH="0" baseline="0" noProof="0" dirty="0">
                <a:ln>
                  <a:noFill/>
                </a:ln>
                <a:solidFill>
                  <a:schemeClr val="tx1"/>
                </a:solidFill>
                <a:effectLst/>
                <a:uLnTx/>
                <a:uFillTx/>
                <a:latin typeface="+mj-lt"/>
                <a:ea typeface="+mj-ea"/>
                <a:cs typeface="+mj-cs"/>
              </a:rPr>
              <a:t>.-7.solis</a:t>
            </a:r>
          </a:p>
        </p:txBody>
      </p:sp>
      <p:sp>
        <p:nvSpPr>
          <p:cNvPr id="6" name="Rounded Rectangle 5"/>
          <p:cNvSpPr/>
          <p:nvPr/>
        </p:nvSpPr>
        <p:spPr>
          <a:xfrm>
            <a:off x="2483768" y="1484784"/>
            <a:ext cx="352839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Iekšējas dzīves sakārtošana</a:t>
            </a:r>
            <a:endParaRPr lang="en-US" sz="3600" dirty="0"/>
          </a:p>
        </p:txBody>
      </p:sp>
      <p:pic>
        <p:nvPicPr>
          <p:cNvPr id="7" name="Picture 2" descr="10 Ways to Help Stuck Clients Move Forward"/>
          <p:cNvPicPr>
            <a:picLocks noChangeAspect="1" noChangeArrowheads="1"/>
          </p:cNvPicPr>
          <p:nvPr/>
        </p:nvPicPr>
        <p:blipFill>
          <a:blip r:embed="rId3" cstate="print"/>
          <a:srcRect l="24085" r="22392"/>
          <a:stretch>
            <a:fillRect/>
          </a:stretch>
        </p:blipFill>
        <p:spPr bwMode="auto">
          <a:xfrm>
            <a:off x="0" y="2924945"/>
            <a:ext cx="2831145" cy="2952327"/>
          </a:xfrm>
          <a:prstGeom prst="rect">
            <a:avLst/>
          </a:prstGeom>
          <a:ln>
            <a:noFill/>
          </a:ln>
          <a:effectLst>
            <a:softEdge rad="112500"/>
          </a:effectLst>
        </p:spPr>
      </p:pic>
      <p:pic>
        <p:nvPicPr>
          <p:cNvPr id="8" name="Attēls 3">
            <a:extLst>
              <a:ext uri="{FF2B5EF4-FFF2-40B4-BE49-F238E27FC236}">
                <a16:creationId xmlns="" xmlns:a16="http://schemas.microsoft.com/office/drawing/2014/main" id="{28748B80-9F85-BBF3-9A16-8D1D7DE068E2}"/>
              </a:ext>
            </a:extLst>
          </p:cNvPr>
          <p:cNvPicPr>
            <a:picLocks noChangeAspect="1"/>
          </p:cNvPicPr>
          <p:nvPr/>
        </p:nvPicPr>
        <p:blipFill>
          <a:blip r:embed="rId4" cstate="print">
            <a:extLst>
              <a:ext uri="{28A0092B-C50C-407E-A947-70E740481C1C}">
                <a14:useLocalDpi xmlns="" xmlns:a14="http://schemas.microsoft.com/office/drawing/2010/main" val="0"/>
              </a:ext>
            </a:extLst>
          </a:blip>
          <a:srcRect b="11687"/>
          <a:stretch>
            <a:fillRect/>
          </a:stretch>
        </p:blipFill>
        <p:spPr>
          <a:xfrm>
            <a:off x="2771800" y="2852936"/>
            <a:ext cx="3343036" cy="2952328"/>
          </a:xfrm>
          <a:prstGeom prst="rect">
            <a:avLst/>
          </a:prstGeom>
          <a:ln>
            <a:noFill/>
          </a:ln>
          <a:effectLst>
            <a:softEdge rad="112500"/>
          </a:effectLst>
        </p:spPr>
      </p:pic>
      <p:sp>
        <p:nvSpPr>
          <p:cNvPr id="9" name="Rounded Rectangle 8"/>
          <p:cNvSpPr/>
          <p:nvPr/>
        </p:nvSpPr>
        <p:spPr>
          <a:xfrm>
            <a:off x="6228184" y="1484784"/>
            <a:ext cx="2808312"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Attiecību sakārtošana</a:t>
            </a:r>
            <a:endParaRPr lang="en-US" sz="3600" dirty="0"/>
          </a:p>
        </p:txBody>
      </p:sp>
      <p:sp>
        <p:nvSpPr>
          <p:cNvPr id="10" name="Virsraksts 1"/>
          <p:cNvSpPr txBox="1">
            <a:spLocks/>
          </p:cNvSpPr>
          <p:nvPr/>
        </p:nvSpPr>
        <p:spPr bwMode="auto">
          <a:xfrm>
            <a:off x="6104558" y="398686"/>
            <a:ext cx="3039442" cy="6540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lv-LV" sz="4000" b="1" i="0" u="none" strike="noStrike" kern="0" cap="none" spc="0" normalizeH="0" baseline="0" noProof="0">
                <a:ln>
                  <a:noFill/>
                </a:ln>
                <a:solidFill>
                  <a:schemeClr val="tx1"/>
                </a:solidFill>
                <a:effectLst/>
                <a:uLnTx/>
                <a:uFillTx/>
                <a:latin typeface="+mj-lt"/>
                <a:ea typeface="+mj-ea"/>
                <a:cs typeface="+mj-cs"/>
              </a:rPr>
              <a:t>8</a:t>
            </a:r>
            <a:r>
              <a:rPr kumimoji="0" lang="lv-LV" sz="4000" b="1" i="0" u="none" strike="noStrike" kern="0" cap="none" spc="0" normalizeH="0" baseline="0" noProof="0" smtClean="0">
                <a:ln>
                  <a:noFill/>
                </a:ln>
                <a:solidFill>
                  <a:schemeClr val="tx1"/>
                </a:solidFill>
                <a:effectLst/>
                <a:uLnTx/>
                <a:uFillTx/>
                <a:latin typeface="+mj-lt"/>
                <a:ea typeface="+mj-ea"/>
                <a:cs typeface="+mj-cs"/>
              </a:rPr>
              <a:t>.-9.solis</a:t>
            </a:r>
            <a:endParaRPr kumimoji="0" lang="lv-LV" sz="4000" b="1" i="0" u="none" strike="noStrike" kern="0" cap="none" spc="0" normalizeH="0" baseline="0" noProof="0" dirty="0">
              <a:ln>
                <a:noFill/>
              </a:ln>
              <a:solidFill>
                <a:schemeClr val="tx1"/>
              </a:solidFill>
              <a:effectLst/>
              <a:uLnTx/>
              <a:uFillTx/>
              <a:latin typeface="+mj-lt"/>
              <a:ea typeface="+mj-ea"/>
              <a:cs typeface="+mj-cs"/>
            </a:endParaRPr>
          </a:p>
        </p:txBody>
      </p:sp>
      <p:pic>
        <p:nvPicPr>
          <p:cNvPr id="11" name="Attēls 3">
            <a:extLst>
              <a:ext uri="{FF2B5EF4-FFF2-40B4-BE49-F238E27FC236}">
                <a16:creationId xmlns="" xmlns:a16="http://schemas.microsoft.com/office/drawing/2014/main" id="{2AA53CE6-628B-6925-BACC-287792171A47}"/>
              </a:ext>
            </a:extLst>
          </p:cNvPr>
          <p:cNvPicPr>
            <a:picLocks noChangeAspect="1"/>
          </p:cNvPicPr>
          <p:nvPr/>
        </p:nvPicPr>
        <p:blipFill>
          <a:blip r:embed="rId5" cstate="print"/>
          <a:srcRect l="8188" r="6867"/>
          <a:stretch>
            <a:fillRect/>
          </a:stretch>
        </p:blipFill>
        <p:spPr>
          <a:xfrm>
            <a:off x="5940152" y="3231692"/>
            <a:ext cx="3240360" cy="235754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2000"/>
                                        <p:tgtEl>
                                          <p:spTgt spid="6"/>
                                        </p:tgtEl>
                                      </p:cBhvr>
                                    </p:animEffect>
                                  </p:childTnLst>
                                </p:cTn>
                              </p:par>
                            </p:childTnLst>
                          </p:cTn>
                        </p:par>
                        <p:par>
                          <p:cTn id="24" fill="hold">
                            <p:stCondLst>
                              <p:cond delay="100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par>
                          <p:cTn id="28" fill="hold">
                            <p:stCondLst>
                              <p:cond delay="12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2000"/>
                                        <p:tgtEl>
                                          <p:spTgt spid="9"/>
                                        </p:tgtEl>
                                      </p:cBhvr>
                                    </p:animEffect>
                                  </p:childTnLst>
                                </p:cTn>
                              </p:par>
                            </p:childTnLst>
                          </p:cTn>
                        </p:par>
                        <p:par>
                          <p:cTn id="32" fill="hold">
                            <p:stCondLst>
                              <p:cond delay="14000"/>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2000"/>
                                        <p:tgtEl>
                                          <p:spTgt spid="10"/>
                                        </p:tgtEl>
                                      </p:cBhvr>
                                    </p:animEffect>
                                  </p:childTnLst>
                                </p:cTn>
                              </p:par>
                            </p:childTnLst>
                          </p:cTn>
                        </p:par>
                        <p:par>
                          <p:cTn id="36" fill="hold">
                            <p:stCondLst>
                              <p:cond delay="16000"/>
                            </p:stCondLst>
                            <p:childTnLst>
                              <p:par>
                                <p:cTn id="37" presetID="10" presetClass="entr" presetSubtype="0" fill="hold"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p:bldP spid="6" grpId="0" animBg="1"/>
      <p:bldP spid="9" grpId="0" animBg="1"/>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96D65363-63F0-DC2D-A05B-358E55898FD3}"/>
            </a:ext>
          </a:extLst>
        </p:cNvPr>
        <p:cNvGrpSpPr/>
        <p:nvPr/>
      </p:nvGrpSpPr>
      <p:grpSpPr>
        <a:xfrm>
          <a:off x="0" y="0"/>
          <a:ext cx="0" cy="0"/>
          <a:chOff x="0" y="0"/>
          <a:chExt cx="0" cy="0"/>
        </a:xfrm>
      </p:grpSpPr>
      <p:pic>
        <p:nvPicPr>
          <p:cNvPr id="8" name="Picture 4" descr="Asking for Forgiveness"/>
          <p:cNvPicPr>
            <a:picLocks noChangeAspect="1" noChangeArrowheads="1"/>
          </p:cNvPicPr>
          <p:nvPr/>
        </p:nvPicPr>
        <p:blipFill>
          <a:blip r:embed="rId3" cstate="print"/>
          <a:srcRect/>
          <a:stretch>
            <a:fillRect/>
          </a:stretch>
        </p:blipFill>
        <p:spPr bwMode="auto">
          <a:xfrm flipH="1">
            <a:off x="323527" y="2564904"/>
            <a:ext cx="8280919" cy="4293096"/>
          </a:xfrm>
          <a:prstGeom prst="rect">
            <a:avLst/>
          </a:prstGeom>
          <a:noFill/>
        </p:spPr>
      </p:pic>
      <p:sp>
        <p:nvSpPr>
          <p:cNvPr id="2" name="Virsraksts 1">
            <a:extLst>
              <a:ext uri="{FF2B5EF4-FFF2-40B4-BE49-F238E27FC236}">
                <a16:creationId xmlns="" xmlns:a16="http://schemas.microsoft.com/office/drawing/2014/main" id="{4C3482DF-E165-59D9-8CDB-9B6F38156A5A}"/>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8.solis</a:t>
            </a:r>
          </a:p>
        </p:txBody>
      </p:sp>
      <p:sp>
        <p:nvSpPr>
          <p:cNvPr id="7" name="Rounded Rectangle 6">
            <a:extLst>
              <a:ext uri="{FF2B5EF4-FFF2-40B4-BE49-F238E27FC236}">
                <a16:creationId xmlns="" xmlns:a16="http://schemas.microsoft.com/office/drawing/2014/main" id="{D93E7D1F-3A9E-A0EC-5603-E30470F8A577}"/>
              </a:ext>
            </a:extLst>
          </p:cNvPr>
          <p:cNvSpPr/>
          <p:nvPr/>
        </p:nvSpPr>
        <p:spPr>
          <a:xfrm>
            <a:off x="179512" y="692696"/>
            <a:ext cx="8640960" cy="2016224"/>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800" dirty="0"/>
              <a:t>Sastādījām visu to cilvēku sarakstu, kuriem bijām darījuši pāri, un</a:t>
            </a:r>
          </a:p>
          <a:p>
            <a:pPr algn="ctr"/>
            <a:r>
              <a:rPr lang="lv-LV" sz="3800" dirty="0"/>
              <a:t>vēlējāmies atlīdzināt viņiem visiem.</a:t>
            </a:r>
            <a:endParaRPr lang="en-US" sz="3800" dirty="0"/>
          </a:p>
        </p:txBody>
      </p:sp>
      <p:sp>
        <p:nvSpPr>
          <p:cNvPr id="3" name="Rounded Rectangle 7">
            <a:extLst>
              <a:ext uri="{FF2B5EF4-FFF2-40B4-BE49-F238E27FC236}">
                <a16:creationId xmlns="" xmlns:a16="http://schemas.microsoft.com/office/drawing/2014/main" id="{73061D74-C576-1640-FAE9-E2FDFE1CE74F}"/>
              </a:ext>
            </a:extLst>
          </p:cNvPr>
          <p:cNvSpPr/>
          <p:nvPr/>
        </p:nvSpPr>
        <p:spPr>
          <a:xfrm>
            <a:off x="179512" y="2984990"/>
            <a:ext cx="2880320" cy="87605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Piedošana</a:t>
            </a:r>
            <a:endParaRPr lang="en-US" sz="4000" dirty="0"/>
          </a:p>
        </p:txBody>
      </p:sp>
      <p:sp>
        <p:nvSpPr>
          <p:cNvPr id="5" name="Rounded Rectangle 7">
            <a:extLst>
              <a:ext uri="{FF2B5EF4-FFF2-40B4-BE49-F238E27FC236}">
                <a16:creationId xmlns="" xmlns:a16="http://schemas.microsoft.com/office/drawing/2014/main" id="{36AE3AC2-EA06-94B0-5D30-A8FE5CD46B5B}"/>
              </a:ext>
            </a:extLst>
          </p:cNvPr>
          <p:cNvSpPr/>
          <p:nvPr/>
        </p:nvSpPr>
        <p:spPr>
          <a:xfrm>
            <a:off x="6516216" y="2996952"/>
            <a:ext cx="2448272" cy="87605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Izlīgums</a:t>
            </a:r>
            <a:endParaRPr lang="en-US" sz="4000" dirty="0"/>
          </a:p>
        </p:txBody>
      </p:sp>
    </p:spTree>
    <p:extLst>
      <p:ext uri="{BB962C8B-B14F-4D97-AF65-F5344CB8AC3E}">
        <p14:creationId xmlns="" xmlns:p14="http://schemas.microsoft.com/office/powerpoint/2010/main" val="3860051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2000"/>
                                        <p:tgtEl>
                                          <p:spTgt spid="3"/>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2000"/>
                                        <p:tgtEl>
                                          <p:spTgt spid="5"/>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B3FB90DE-9924-E8FE-576E-D8D734973FC7}"/>
            </a:ext>
          </a:extLst>
        </p:cNvPr>
        <p:cNvGrpSpPr/>
        <p:nvPr/>
      </p:nvGrpSpPr>
      <p:grpSpPr>
        <a:xfrm>
          <a:off x="0" y="0"/>
          <a:ext cx="0" cy="0"/>
          <a:chOff x="0" y="0"/>
          <a:chExt cx="0" cy="0"/>
        </a:xfrm>
      </p:grpSpPr>
      <p:pic>
        <p:nvPicPr>
          <p:cNvPr id="16388" name="Picture 4" descr="https://www.dfsin.ca/documents/559940/25886158/7999_C_SFL_art_1_dec_1012_571.jpg/fb33ac1d-5556-4d78-f100-18407812b481?t=1639507846457"/>
          <p:cNvPicPr>
            <a:picLocks noChangeAspect="1" noChangeArrowheads="1"/>
          </p:cNvPicPr>
          <p:nvPr/>
        </p:nvPicPr>
        <p:blipFill>
          <a:blip r:embed="rId3" cstate="print"/>
          <a:srcRect/>
          <a:stretch>
            <a:fillRect/>
          </a:stretch>
        </p:blipFill>
        <p:spPr bwMode="auto">
          <a:xfrm>
            <a:off x="1331640" y="3282646"/>
            <a:ext cx="6336704" cy="3575354"/>
          </a:xfrm>
          <a:prstGeom prst="rect">
            <a:avLst/>
          </a:prstGeom>
          <a:ln>
            <a:noFill/>
          </a:ln>
          <a:effectLst>
            <a:softEdge rad="112500"/>
          </a:effectLst>
        </p:spPr>
      </p:pic>
      <p:sp>
        <p:nvSpPr>
          <p:cNvPr id="2" name="Virsraksts 1">
            <a:extLst>
              <a:ext uri="{FF2B5EF4-FFF2-40B4-BE49-F238E27FC236}">
                <a16:creationId xmlns="" xmlns:a16="http://schemas.microsoft.com/office/drawing/2014/main" id="{F8F863A8-4A0A-934D-9BEC-A2C3EF7BA47C}"/>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9.solis</a:t>
            </a:r>
          </a:p>
        </p:txBody>
      </p:sp>
      <p:sp>
        <p:nvSpPr>
          <p:cNvPr id="7" name="Rounded Rectangle 6">
            <a:extLst>
              <a:ext uri="{FF2B5EF4-FFF2-40B4-BE49-F238E27FC236}">
                <a16:creationId xmlns="" xmlns:a16="http://schemas.microsoft.com/office/drawing/2014/main" id="{6F4BB6C5-1EA6-721A-3C06-F0AD0C7BBD7C}"/>
              </a:ext>
            </a:extLst>
          </p:cNvPr>
          <p:cNvSpPr/>
          <p:nvPr/>
        </p:nvSpPr>
        <p:spPr>
          <a:xfrm>
            <a:off x="179512" y="692696"/>
            <a:ext cx="8640960" cy="2016224"/>
          </a:xfrm>
          <a:prstGeom prst="roundRect">
            <a:avLst/>
          </a:prstGeom>
          <a:ln w="76200"/>
        </p:spPr>
        <p:style>
          <a:lnRef idx="2">
            <a:schemeClr val="accent6"/>
          </a:lnRef>
          <a:fillRef idx="1">
            <a:schemeClr val="lt1"/>
          </a:fillRef>
          <a:effectRef idx="0">
            <a:schemeClr val="accent6"/>
          </a:effectRef>
          <a:fontRef idx="minor">
            <a:schemeClr val="dk1"/>
          </a:fontRef>
        </p:style>
        <p:txBody>
          <a:bodyPr rtlCol="0" anchor="ctr"/>
          <a:lstStyle/>
          <a:p>
            <a:pPr algn="ctr"/>
            <a:r>
              <a:rPr lang="lv-LV" sz="3800" dirty="0"/>
              <a:t>Atlīdzinājām šiem cilvēkiem, kur iespējams, izņemot gadījumus,</a:t>
            </a:r>
          </a:p>
          <a:p>
            <a:pPr algn="ctr"/>
            <a:r>
              <a:rPr lang="lv-LV" sz="3800" dirty="0"/>
              <a:t>kad tas varēja kaitēt viņiem vai citiem.</a:t>
            </a:r>
            <a:endParaRPr lang="en-US" sz="3800" dirty="0"/>
          </a:p>
        </p:txBody>
      </p:sp>
      <p:sp>
        <p:nvSpPr>
          <p:cNvPr id="3" name="Rounded Rectangle 7">
            <a:extLst>
              <a:ext uri="{FF2B5EF4-FFF2-40B4-BE49-F238E27FC236}">
                <a16:creationId xmlns="" xmlns:a16="http://schemas.microsoft.com/office/drawing/2014/main" id="{C6401F50-8F9F-DB77-250E-38159C8F081D}"/>
              </a:ext>
            </a:extLst>
          </p:cNvPr>
          <p:cNvSpPr/>
          <p:nvPr/>
        </p:nvSpPr>
        <p:spPr>
          <a:xfrm>
            <a:off x="251520" y="2852936"/>
            <a:ext cx="3024336" cy="1380114"/>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smtClean="0"/>
              <a:t>Piedošana</a:t>
            </a:r>
            <a:r>
              <a:rPr lang="en-US" sz="4000" dirty="0" smtClean="0"/>
              <a:t>s l</a:t>
            </a:r>
            <a:r>
              <a:rPr lang="lv-LV" sz="4000" dirty="0" err="1" smtClean="0"/>
              <a:t>ūgšana</a:t>
            </a:r>
            <a:endParaRPr lang="en-US" sz="4000" dirty="0"/>
          </a:p>
        </p:txBody>
      </p:sp>
      <p:sp>
        <p:nvSpPr>
          <p:cNvPr id="5" name="Rounded Rectangle 7">
            <a:extLst>
              <a:ext uri="{FF2B5EF4-FFF2-40B4-BE49-F238E27FC236}">
                <a16:creationId xmlns="" xmlns:a16="http://schemas.microsoft.com/office/drawing/2014/main" id="{361150BA-5C9C-97EB-14D0-65A58E30F822}"/>
              </a:ext>
            </a:extLst>
          </p:cNvPr>
          <p:cNvSpPr/>
          <p:nvPr/>
        </p:nvSpPr>
        <p:spPr>
          <a:xfrm>
            <a:off x="5364088" y="2852936"/>
            <a:ext cx="3600400" cy="876058"/>
          </a:xfrm>
          <a:prstGeom prst="roundRect">
            <a:avLst/>
          </a:prstGeom>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lv-LV" sz="4000" dirty="0"/>
              <a:t>Atlīdzināšana</a:t>
            </a:r>
            <a:endParaRPr lang="en-US" sz="4000" dirty="0"/>
          </a:p>
        </p:txBody>
      </p:sp>
    </p:spTree>
    <p:extLst>
      <p:ext uri="{BB962C8B-B14F-4D97-AF65-F5344CB8AC3E}">
        <p14:creationId xmlns="" xmlns:p14="http://schemas.microsoft.com/office/powerpoint/2010/main" val="38368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6388"/>
                                        </p:tgtEl>
                                        <p:attrNameLst>
                                          <p:attrName>style.visibility</p:attrName>
                                        </p:attrNameLst>
                                      </p:cBhvr>
                                      <p:to>
                                        <p:strVal val="visible"/>
                                      </p:to>
                                    </p:set>
                                    <p:animEffect transition="in" filter="fade">
                                      <p:cBhvr>
                                        <p:cTn id="11" dur="2000"/>
                                        <p:tgtEl>
                                          <p:spTgt spid="1638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2000"/>
                                        <p:tgtEl>
                                          <p:spTgt spid="3"/>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P spid="3" grpId="0" animBg="1"/>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B3FB90DE-9924-E8FE-576E-D8D734973FC7}"/>
            </a:ext>
          </a:extLst>
        </p:cNvPr>
        <p:cNvGrpSpPr/>
        <p:nvPr/>
      </p:nvGrpSpPr>
      <p:grpSpPr>
        <a:xfrm>
          <a:off x="0" y="0"/>
          <a:ext cx="0" cy="0"/>
          <a:chOff x="0" y="0"/>
          <a:chExt cx="0" cy="0"/>
        </a:xfrm>
      </p:grpSpPr>
      <p:pic>
        <p:nvPicPr>
          <p:cNvPr id="2055" name="Picture 7"/>
          <p:cNvPicPr>
            <a:picLocks noChangeAspect="1" noChangeArrowheads="1"/>
          </p:cNvPicPr>
          <p:nvPr/>
        </p:nvPicPr>
        <p:blipFill>
          <a:blip r:embed="rId3" cstate="print"/>
          <a:srcRect/>
          <a:stretch>
            <a:fillRect/>
          </a:stretch>
        </p:blipFill>
        <p:spPr bwMode="auto">
          <a:xfrm>
            <a:off x="1979712" y="1942697"/>
            <a:ext cx="4680520" cy="4344276"/>
          </a:xfrm>
          <a:prstGeom prst="rect">
            <a:avLst/>
          </a:prstGeom>
          <a:noFill/>
          <a:ln w="9525">
            <a:noFill/>
            <a:miter lim="800000"/>
            <a:headEnd/>
            <a:tailEnd/>
          </a:ln>
        </p:spPr>
      </p:pic>
      <p:sp>
        <p:nvSpPr>
          <p:cNvPr id="2" name="Virsraksts 1">
            <a:extLst>
              <a:ext uri="{FF2B5EF4-FFF2-40B4-BE49-F238E27FC236}">
                <a16:creationId xmlns="" xmlns:a16="http://schemas.microsoft.com/office/drawing/2014/main" id="{F8F863A8-4A0A-934D-9BEC-A2C3EF7BA47C}"/>
              </a:ext>
            </a:extLst>
          </p:cNvPr>
          <p:cNvSpPr>
            <a:spLocks noGrp="1"/>
          </p:cNvSpPr>
          <p:nvPr>
            <p:ph type="title"/>
          </p:nvPr>
        </p:nvSpPr>
        <p:spPr>
          <a:xfrm>
            <a:off x="452438" y="6350"/>
            <a:ext cx="8229600" cy="654050"/>
          </a:xfrm>
        </p:spPr>
        <p:txBody>
          <a:bodyPr/>
          <a:lstStyle/>
          <a:p>
            <a:pPr eaLnBrk="1" fontAlgn="auto" hangingPunct="1">
              <a:spcAft>
                <a:spcPts val="0"/>
              </a:spcAft>
              <a:defRPr/>
            </a:pPr>
            <a:r>
              <a:rPr lang="lv-LV" b="1" dirty="0">
                <a:solidFill>
                  <a:schemeClr val="tx1"/>
                </a:solidFill>
              </a:rPr>
              <a:t>9.solis</a:t>
            </a:r>
          </a:p>
        </p:txBody>
      </p:sp>
      <p:sp>
        <p:nvSpPr>
          <p:cNvPr id="4" name="Rounded Rectangle 7">
            <a:extLst>
              <a:ext uri="{FF2B5EF4-FFF2-40B4-BE49-F238E27FC236}">
                <a16:creationId xmlns="" xmlns:a16="http://schemas.microsoft.com/office/drawing/2014/main" id="{7ADF1057-AB20-7AFE-F582-15D59EDF3AF5}"/>
              </a:ext>
            </a:extLst>
          </p:cNvPr>
          <p:cNvSpPr/>
          <p:nvPr/>
        </p:nvSpPr>
        <p:spPr>
          <a:xfrm>
            <a:off x="655817" y="6021288"/>
            <a:ext cx="768835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a:t>Grūts solis, jo prasa reālu darbību</a:t>
            </a:r>
            <a:endParaRPr lang="en-US" sz="3600" dirty="0"/>
          </a:p>
        </p:txBody>
      </p:sp>
      <p:sp>
        <p:nvSpPr>
          <p:cNvPr id="8" name="Rounded Rectangle 7">
            <a:extLst>
              <a:ext uri="{FF2B5EF4-FFF2-40B4-BE49-F238E27FC236}">
                <a16:creationId xmlns="" xmlns:a16="http://schemas.microsoft.com/office/drawing/2014/main" id="{7ADF1057-AB20-7AFE-F582-15D59EDF3AF5}"/>
              </a:ext>
            </a:extLst>
          </p:cNvPr>
          <p:cNvSpPr/>
          <p:nvPr/>
        </p:nvSpPr>
        <p:spPr>
          <a:xfrm>
            <a:off x="323528" y="764704"/>
            <a:ext cx="288032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mūsu rīcībai ir sekas</a:t>
            </a:r>
            <a:endParaRPr lang="en-US" sz="3600" dirty="0"/>
          </a:p>
        </p:txBody>
      </p:sp>
      <p:sp>
        <p:nvSpPr>
          <p:cNvPr id="9" name="Rounded Rectangle 8">
            <a:extLst>
              <a:ext uri="{FF2B5EF4-FFF2-40B4-BE49-F238E27FC236}">
                <a16:creationId xmlns="" xmlns:a16="http://schemas.microsoft.com/office/drawing/2014/main" id="{7ADF1057-AB20-7AFE-F582-15D59EDF3AF5}"/>
              </a:ext>
            </a:extLst>
          </p:cNvPr>
          <p:cNvSpPr/>
          <p:nvPr/>
        </p:nvSpPr>
        <p:spPr>
          <a:xfrm>
            <a:off x="3491880" y="764704"/>
            <a:ext cx="540060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atlīdzināt - atbildības uzņemšanās par sekām</a:t>
            </a:r>
            <a:endParaRPr lang="en-US" sz="3600" dirty="0"/>
          </a:p>
        </p:txBody>
      </p:sp>
      <p:sp>
        <p:nvSpPr>
          <p:cNvPr id="2050" name="AutoShape 2" descr="7 Reasons Giving Back Makes Your More Fulfilled - Du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Small Business Saturday Love"/>
          <p:cNvSpPr>
            <a:spLocks noChangeAspect="1" noChangeArrowheads="1"/>
          </p:cNvSpPr>
          <p:nvPr/>
        </p:nvSpPr>
        <p:spPr bwMode="auto">
          <a:xfrm>
            <a:off x="155575" y="-1096963"/>
            <a:ext cx="7620000" cy="2286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4" name="AutoShape 6" descr="Small Business Saturday Love"/>
          <p:cNvSpPr>
            <a:spLocks noChangeAspect="1" noChangeArrowheads="1"/>
          </p:cNvSpPr>
          <p:nvPr/>
        </p:nvSpPr>
        <p:spPr bwMode="auto">
          <a:xfrm>
            <a:off x="155575" y="-1096963"/>
            <a:ext cx="7620000" cy="2286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 xmlns:p14="http://schemas.microsoft.com/office/powerpoint/2010/main" val="383685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055"/>
                                        </p:tgtEl>
                                        <p:attrNameLst>
                                          <p:attrName>style.visibility</p:attrName>
                                        </p:attrNameLst>
                                      </p:cBhvr>
                                      <p:to>
                                        <p:strVal val="visible"/>
                                      </p:to>
                                    </p:set>
                                    <p:animEffect transition="in" filter="fade">
                                      <p:cBhvr>
                                        <p:cTn id="11" dur="2000"/>
                                        <p:tgtEl>
                                          <p:spTgt spid="2055"/>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2000"/>
                                        <p:tgtEl>
                                          <p:spTgt spid="4"/>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a:extLst>
              <a:ext uri="{FF2B5EF4-FFF2-40B4-BE49-F238E27FC236}">
                <a16:creationId xmlns="" xmlns:a16="http://schemas.microsoft.com/office/drawing/2014/main" id="{84AF0C06-CBA9-9D40-4EA9-EC045E43FFF1}"/>
              </a:ext>
            </a:extLst>
          </p:cNvPr>
          <p:cNvSpPr>
            <a:spLocks noGrp="1" noChangeArrowheads="1"/>
          </p:cNvSpPr>
          <p:nvPr>
            <p:ph type="title" idx="4294967295"/>
          </p:nvPr>
        </p:nvSpPr>
        <p:spPr>
          <a:xfrm>
            <a:off x="468313" y="0"/>
            <a:ext cx="8229600" cy="692696"/>
          </a:xfrm>
        </p:spPr>
        <p:txBody>
          <a:bodyPr/>
          <a:lstStyle/>
          <a:p>
            <a:pPr eaLnBrk="1" hangingPunct="1"/>
            <a:r>
              <a:rPr lang="lv-LV" altLang="lv-LV" b="1" dirty="0"/>
              <a:t>Upura – atbildīgā skala</a:t>
            </a:r>
            <a:endParaRPr lang="lv-LV" altLang="lv-LV" b="1" dirty="0">
              <a:solidFill>
                <a:schemeClr val="tx1"/>
              </a:solidFill>
            </a:endParaRPr>
          </a:p>
        </p:txBody>
      </p:sp>
      <p:grpSp>
        <p:nvGrpSpPr>
          <p:cNvPr id="2" name="Group 3">
            <a:extLst>
              <a:ext uri="{FF2B5EF4-FFF2-40B4-BE49-F238E27FC236}">
                <a16:creationId xmlns="" xmlns:a16="http://schemas.microsoft.com/office/drawing/2014/main" id="{C58FC4A1-D878-198D-5DFB-381B5DFA8019}"/>
              </a:ext>
            </a:extLst>
          </p:cNvPr>
          <p:cNvGrpSpPr>
            <a:grpSpLocks noChangeAspect="1"/>
          </p:cNvGrpSpPr>
          <p:nvPr/>
        </p:nvGrpSpPr>
        <p:grpSpPr bwMode="auto">
          <a:xfrm>
            <a:off x="683568" y="791418"/>
            <a:ext cx="5040312" cy="5949950"/>
            <a:chOff x="5701" y="1778"/>
            <a:chExt cx="2850" cy="3661"/>
          </a:xfrm>
        </p:grpSpPr>
        <p:sp>
          <p:nvSpPr>
            <p:cNvPr id="10248" name="AutoShape 8">
              <a:extLst>
                <a:ext uri="{FF2B5EF4-FFF2-40B4-BE49-F238E27FC236}">
                  <a16:creationId xmlns="" xmlns:a16="http://schemas.microsoft.com/office/drawing/2014/main" id="{7F29AF4D-D0A1-5AA1-1F4E-08299CAC8C9D}"/>
                </a:ext>
              </a:extLst>
            </p:cNvPr>
            <p:cNvSpPr>
              <a:spLocks noChangeAspect="1" noChangeArrowheads="1" noTextEdit="1"/>
            </p:cNvSpPr>
            <p:nvPr/>
          </p:nvSpPr>
          <p:spPr bwMode="auto">
            <a:xfrm>
              <a:off x="5701" y="1778"/>
              <a:ext cx="2850" cy="36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lv-LV"/>
            </a:p>
          </p:txBody>
        </p:sp>
        <p:sp>
          <p:nvSpPr>
            <p:cNvPr id="10249" name="Text Box 7">
              <a:extLst>
                <a:ext uri="{FF2B5EF4-FFF2-40B4-BE49-F238E27FC236}">
                  <a16:creationId xmlns="" xmlns:a16="http://schemas.microsoft.com/office/drawing/2014/main" id="{0E8DD5DB-FACB-A7ED-C81A-19B8D078D3A2}"/>
                </a:ext>
              </a:extLst>
            </p:cNvPr>
            <p:cNvSpPr txBox="1">
              <a:spLocks noChangeArrowheads="1"/>
            </p:cNvSpPr>
            <p:nvPr/>
          </p:nvSpPr>
          <p:spPr bwMode="auto">
            <a:xfrm>
              <a:off x="5701" y="1778"/>
              <a:ext cx="321" cy="2133"/>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lv-LV" altLang="lv-LV" sz="2000" dirty="0" smtClean="0">
                <a:cs typeface="Times New Roman" panose="02020603050405020304" pitchFamily="18" charset="0"/>
              </a:endParaRPr>
            </a:p>
            <a:p>
              <a:pPr algn="ctr"/>
              <a:r>
                <a:rPr lang="lv-LV" altLang="lv-LV" sz="2000" dirty="0" smtClean="0">
                  <a:cs typeface="Times New Roman" panose="02020603050405020304" pitchFamily="18" charset="0"/>
                </a:rPr>
                <a:t>A</a:t>
              </a:r>
              <a:endParaRPr lang="lv-LV" altLang="lv-LV" sz="2000" dirty="0">
                <a:cs typeface="Times New Roman" panose="02020603050405020304" pitchFamily="18" charset="0"/>
              </a:endParaRPr>
            </a:p>
            <a:p>
              <a:pPr algn="ctr"/>
              <a:r>
                <a:rPr lang="lv-LV" altLang="lv-LV" sz="2000" dirty="0">
                  <a:cs typeface="Times New Roman" panose="02020603050405020304" pitchFamily="18" charset="0"/>
                </a:rPr>
                <a:t>T</a:t>
              </a:r>
            </a:p>
            <a:p>
              <a:pPr algn="ctr"/>
              <a:r>
                <a:rPr lang="lv-LV" altLang="lv-LV" sz="2000" dirty="0">
                  <a:cs typeface="Times New Roman" panose="02020603050405020304" pitchFamily="18" charset="0"/>
                </a:rPr>
                <a:t>B</a:t>
              </a:r>
            </a:p>
            <a:p>
              <a:pPr algn="ctr"/>
              <a:r>
                <a:rPr lang="lv-LV" altLang="lv-LV" sz="2000" dirty="0">
                  <a:cs typeface="Times New Roman" panose="02020603050405020304" pitchFamily="18" charset="0"/>
                </a:rPr>
                <a:t>I</a:t>
              </a:r>
            </a:p>
            <a:p>
              <a:pPr algn="ctr"/>
              <a:r>
                <a:rPr lang="lv-LV" altLang="lv-LV" sz="2000" dirty="0">
                  <a:cs typeface="Times New Roman" panose="02020603050405020304" pitchFamily="18" charset="0"/>
                </a:rPr>
                <a:t>L</a:t>
              </a:r>
            </a:p>
            <a:p>
              <a:pPr algn="ctr"/>
              <a:r>
                <a:rPr lang="lv-LV" altLang="lv-LV" sz="2000" dirty="0">
                  <a:cs typeface="Times New Roman" panose="02020603050405020304" pitchFamily="18" charset="0"/>
                </a:rPr>
                <a:t>D</a:t>
              </a:r>
            </a:p>
            <a:p>
              <a:pPr algn="ctr"/>
              <a:r>
                <a:rPr lang="lv-LV" altLang="lv-LV" sz="2000" dirty="0">
                  <a:cs typeface="Times New Roman" panose="02020603050405020304" pitchFamily="18" charset="0"/>
                </a:rPr>
                <a:t>Ī</a:t>
              </a:r>
            </a:p>
            <a:p>
              <a:pPr algn="ctr"/>
              <a:r>
                <a:rPr lang="lv-LV" altLang="lv-LV" sz="2000" dirty="0">
                  <a:cs typeface="Times New Roman" panose="02020603050405020304" pitchFamily="18" charset="0"/>
                </a:rPr>
                <a:t>B</a:t>
              </a:r>
            </a:p>
            <a:p>
              <a:pPr algn="ctr"/>
              <a:r>
                <a:rPr lang="lv-LV" altLang="lv-LV" sz="2000" dirty="0">
                  <a:cs typeface="Times New Roman" panose="02020603050405020304" pitchFamily="18" charset="0"/>
                </a:rPr>
                <a:t>A</a:t>
              </a:r>
            </a:p>
            <a:p>
              <a:pPr algn="ctr"/>
              <a:endParaRPr lang="lv-LV" altLang="lv-LV" sz="2400" dirty="0"/>
            </a:p>
          </p:txBody>
        </p:sp>
        <p:sp>
          <p:nvSpPr>
            <p:cNvPr id="10250" name="Text Box 6">
              <a:extLst>
                <a:ext uri="{FF2B5EF4-FFF2-40B4-BE49-F238E27FC236}">
                  <a16:creationId xmlns="" xmlns:a16="http://schemas.microsoft.com/office/drawing/2014/main" id="{F2A72D0E-5D4A-D553-2BC2-1418D673B8D0}"/>
                </a:ext>
              </a:extLst>
            </p:cNvPr>
            <p:cNvSpPr txBox="1">
              <a:spLocks noChangeArrowheads="1"/>
            </p:cNvSpPr>
            <p:nvPr/>
          </p:nvSpPr>
          <p:spPr bwMode="auto">
            <a:xfrm>
              <a:off x="5701" y="3911"/>
              <a:ext cx="322" cy="1528"/>
            </a:xfrm>
            <a:prstGeom prst="rect">
              <a:avLst/>
            </a:prstGeom>
            <a:solidFill>
              <a:srgbClr val="FFFFFF"/>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lv-LV" altLang="lv-LV" sz="2000" dirty="0" smtClean="0">
                <a:cs typeface="Times New Roman" panose="02020603050405020304" pitchFamily="18" charset="0"/>
              </a:endParaRPr>
            </a:p>
            <a:p>
              <a:pPr algn="ctr"/>
              <a:r>
                <a:rPr lang="lv-LV" altLang="lv-LV" sz="2000" dirty="0" smtClean="0">
                  <a:cs typeface="Times New Roman" panose="02020603050405020304" pitchFamily="18" charset="0"/>
                </a:rPr>
                <a:t>U</a:t>
              </a:r>
              <a:endParaRPr lang="lv-LV" altLang="lv-LV" sz="2000" dirty="0">
                <a:cs typeface="Times New Roman" panose="02020603050405020304" pitchFamily="18" charset="0"/>
              </a:endParaRPr>
            </a:p>
            <a:p>
              <a:pPr algn="ctr"/>
              <a:r>
                <a:rPr lang="lv-LV" altLang="lv-LV" sz="2000" dirty="0">
                  <a:cs typeface="Times New Roman" panose="02020603050405020304" pitchFamily="18" charset="0"/>
                </a:rPr>
                <a:t>P</a:t>
              </a:r>
            </a:p>
            <a:p>
              <a:pPr algn="ctr"/>
              <a:r>
                <a:rPr lang="lv-LV" altLang="lv-LV" sz="2000" dirty="0">
                  <a:cs typeface="Times New Roman" panose="02020603050405020304" pitchFamily="18" charset="0"/>
                </a:rPr>
                <a:t>U</a:t>
              </a:r>
            </a:p>
            <a:p>
              <a:pPr algn="ctr"/>
              <a:r>
                <a:rPr lang="lv-LV" altLang="lv-LV" sz="2000" dirty="0">
                  <a:cs typeface="Times New Roman" panose="02020603050405020304" pitchFamily="18" charset="0"/>
                </a:rPr>
                <a:t>R</a:t>
              </a:r>
            </a:p>
            <a:p>
              <a:pPr algn="ctr"/>
              <a:r>
                <a:rPr lang="lv-LV" altLang="lv-LV" sz="2000" dirty="0">
                  <a:cs typeface="Times New Roman" panose="02020603050405020304" pitchFamily="18" charset="0"/>
                </a:rPr>
                <a:t>I</a:t>
              </a:r>
            </a:p>
            <a:p>
              <a:pPr algn="ctr"/>
              <a:r>
                <a:rPr lang="lv-LV" altLang="lv-LV" sz="2000" dirty="0">
                  <a:cs typeface="Times New Roman" panose="02020603050405020304" pitchFamily="18" charset="0"/>
                </a:rPr>
                <a:t>S</a:t>
              </a:r>
              <a:endParaRPr lang="lv-LV" altLang="lv-LV" sz="2800" dirty="0"/>
            </a:p>
          </p:txBody>
        </p:sp>
        <p:sp>
          <p:nvSpPr>
            <p:cNvPr id="10251" name="Text Box 5">
              <a:extLst>
                <a:ext uri="{FF2B5EF4-FFF2-40B4-BE49-F238E27FC236}">
                  <a16:creationId xmlns="" xmlns:a16="http://schemas.microsoft.com/office/drawing/2014/main" id="{2D93AD26-53C1-B5F0-9600-F5CC9E8CD8C7}"/>
                </a:ext>
              </a:extLst>
            </p:cNvPr>
            <p:cNvSpPr txBox="1">
              <a:spLocks noChangeArrowheads="1"/>
            </p:cNvSpPr>
            <p:nvPr/>
          </p:nvSpPr>
          <p:spPr bwMode="auto">
            <a:xfrm>
              <a:off x="6022" y="1778"/>
              <a:ext cx="2529" cy="2133"/>
            </a:xfrm>
            <a:prstGeom prst="rect">
              <a:avLst/>
            </a:prstGeom>
            <a:solidFill>
              <a:srgbClr val="FFFFFF">
                <a:alpha val="47842"/>
              </a:srgbClr>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lv-LV" altLang="lv-LV" sz="2400" dirty="0">
                <a:cs typeface="Times New Roman" panose="02020603050405020304" pitchFamily="18" charset="0"/>
              </a:endParaRPr>
            </a:p>
            <a:p>
              <a:pPr algn="ctr"/>
              <a:r>
                <a:rPr lang="lv-LV" altLang="lv-LV" sz="2400" dirty="0" smtClean="0">
                  <a:cs typeface="Times New Roman" panose="02020603050405020304" pitchFamily="18" charset="0"/>
                </a:rPr>
                <a:t>LŪGT DIEVU</a:t>
              </a:r>
            </a:p>
            <a:p>
              <a:pPr algn="ctr"/>
              <a:endParaRPr lang="lv-LV" altLang="lv-LV" sz="1400" dirty="0" smtClean="0"/>
            </a:p>
            <a:p>
              <a:pPr algn="ctr"/>
              <a:r>
                <a:rPr lang="lv-LV" altLang="lv-LV" sz="2400" dirty="0" smtClean="0">
                  <a:cs typeface="Times New Roman" panose="02020603050405020304" pitchFamily="18" charset="0"/>
                </a:rPr>
                <a:t>PIEŅEMT REALITĀTI</a:t>
              </a:r>
            </a:p>
            <a:p>
              <a:pPr algn="ctr"/>
              <a:endParaRPr lang="lv-LV" altLang="lv-LV" sz="1400" dirty="0"/>
            </a:p>
            <a:p>
              <a:pPr algn="ctr"/>
              <a:r>
                <a:rPr lang="lv-LV" altLang="lv-LV" sz="2400" dirty="0">
                  <a:cs typeface="Times New Roman" panose="02020603050405020304" pitchFamily="18" charset="0"/>
                </a:rPr>
                <a:t>MEKLĒT </a:t>
              </a:r>
              <a:r>
                <a:rPr lang="lv-LV" altLang="lv-LV" sz="2400" dirty="0" smtClean="0">
                  <a:cs typeface="Times New Roman" panose="02020603050405020304" pitchFamily="18" charset="0"/>
                </a:rPr>
                <a:t>RISINĀJUMUS</a:t>
              </a:r>
            </a:p>
            <a:p>
              <a:pPr algn="ctr"/>
              <a:endParaRPr lang="lv-LV" altLang="lv-LV" sz="1400" dirty="0" smtClean="0">
                <a:cs typeface="Times New Roman" panose="02020603050405020304" pitchFamily="18" charset="0"/>
              </a:endParaRPr>
            </a:p>
            <a:p>
              <a:pPr algn="ctr"/>
              <a:r>
                <a:rPr lang="lv-LV" altLang="lv-LV" sz="2400" dirty="0" smtClean="0">
                  <a:cs typeface="Times New Roman" panose="02020603050405020304" pitchFamily="18" charset="0"/>
                </a:rPr>
                <a:t>UZŅEMTIES ATBILDĪBU</a:t>
              </a:r>
            </a:p>
            <a:p>
              <a:pPr algn="ctr"/>
              <a:endParaRPr lang="lv-LV" altLang="lv-LV" sz="1400" dirty="0" smtClean="0">
                <a:cs typeface="Times New Roman" panose="02020603050405020304" pitchFamily="18" charset="0"/>
              </a:endParaRPr>
            </a:p>
            <a:p>
              <a:pPr algn="ctr"/>
              <a:r>
                <a:rPr lang="lv-LV" altLang="lv-LV" sz="2400" dirty="0" smtClean="0">
                  <a:cs typeface="Times New Roman" panose="02020603050405020304" pitchFamily="18" charset="0"/>
                </a:rPr>
                <a:t>RĪKOTIES</a:t>
              </a:r>
              <a:endParaRPr lang="lv-LV" altLang="lv-LV" sz="2400" dirty="0">
                <a:cs typeface="Times New Roman" panose="02020603050405020304" pitchFamily="18" charset="0"/>
              </a:endParaRPr>
            </a:p>
          </p:txBody>
        </p:sp>
        <p:sp>
          <p:nvSpPr>
            <p:cNvPr id="10252" name="Text Box 4">
              <a:extLst>
                <a:ext uri="{FF2B5EF4-FFF2-40B4-BE49-F238E27FC236}">
                  <a16:creationId xmlns="" xmlns:a16="http://schemas.microsoft.com/office/drawing/2014/main" id="{CFAAFBB4-E820-E110-1E80-71756B5033A9}"/>
                </a:ext>
              </a:extLst>
            </p:cNvPr>
            <p:cNvSpPr txBox="1">
              <a:spLocks noChangeArrowheads="1"/>
            </p:cNvSpPr>
            <p:nvPr/>
          </p:nvSpPr>
          <p:spPr bwMode="auto">
            <a:xfrm>
              <a:off x="6022" y="3910"/>
              <a:ext cx="2528" cy="1529"/>
            </a:xfrm>
            <a:prstGeom prst="rect">
              <a:avLst/>
            </a:prstGeom>
            <a:solidFill>
              <a:srgbClr val="FFFFFF">
                <a:alpha val="49019"/>
              </a:srgbClr>
            </a:solidFill>
            <a:ln w="9525">
              <a:solidFill>
                <a:srgbClr val="000000"/>
              </a:solidFill>
              <a:miter lim="800000"/>
              <a:headEnd/>
              <a:tailEnd/>
            </a:ln>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endParaRPr lang="lv-LV" altLang="lv-LV" sz="1200" dirty="0" smtClean="0">
                <a:cs typeface="Times New Roman" panose="02020603050405020304" pitchFamily="18" charset="0"/>
              </a:endParaRPr>
            </a:p>
            <a:p>
              <a:pPr algn="ctr"/>
              <a:r>
                <a:rPr lang="lv-LV" altLang="lv-LV" sz="2400" dirty="0" smtClean="0">
                  <a:cs typeface="Times New Roman" panose="02020603050405020304" pitchFamily="18" charset="0"/>
                </a:rPr>
                <a:t>GAIDĪT </a:t>
              </a:r>
              <a:r>
                <a:rPr lang="lv-LV" altLang="lv-LV" sz="2400" dirty="0">
                  <a:cs typeface="Times New Roman" panose="02020603050405020304" pitchFamily="18" charset="0"/>
                </a:rPr>
                <a:t>UN CERĒT</a:t>
              </a:r>
            </a:p>
            <a:p>
              <a:pPr algn="ctr"/>
              <a:endParaRPr lang="lv-LV" altLang="lv-LV" sz="1400" dirty="0"/>
            </a:p>
            <a:p>
              <a:pPr algn="ctr"/>
              <a:r>
                <a:rPr lang="lv-LV" altLang="lv-LV" sz="2400" dirty="0" smtClean="0">
                  <a:cs typeface="Times New Roman" panose="02020603050405020304" pitchFamily="18" charset="0"/>
                </a:rPr>
                <a:t>IZLIKTIES, ATRUNĀTIES</a:t>
              </a:r>
              <a:endParaRPr lang="lv-LV" altLang="lv-LV" sz="2400" dirty="0">
                <a:cs typeface="Times New Roman" panose="02020603050405020304" pitchFamily="18" charset="0"/>
              </a:endParaRPr>
            </a:p>
            <a:p>
              <a:pPr algn="ctr"/>
              <a:endParaRPr lang="lv-LV" altLang="lv-LV" sz="1400" dirty="0"/>
            </a:p>
            <a:p>
              <a:pPr algn="ctr"/>
              <a:r>
                <a:rPr lang="lv-LV" altLang="lv-LV" sz="2400" dirty="0" smtClean="0">
                  <a:cs typeface="Times New Roman" panose="02020603050405020304" pitchFamily="18" charset="0"/>
                </a:rPr>
                <a:t>VAINAS UZVELŠANA</a:t>
              </a:r>
            </a:p>
            <a:p>
              <a:pPr algn="ctr"/>
              <a:endParaRPr lang="lv-LV" altLang="lv-LV" sz="1400" dirty="0"/>
            </a:p>
            <a:p>
              <a:pPr algn="ctr"/>
              <a:r>
                <a:rPr lang="lv-LV" altLang="lv-LV" sz="2400" dirty="0" smtClean="0">
                  <a:cs typeface="Times New Roman" panose="02020603050405020304" pitchFamily="18" charset="0"/>
                </a:rPr>
                <a:t>VAINĪGĀ MEKLĒŠANA</a:t>
              </a:r>
              <a:endParaRPr lang="lv-LV" altLang="lv-LV" sz="3600" dirty="0"/>
            </a:p>
          </p:txBody>
        </p:sp>
      </p:grpSp>
      <p:pic>
        <p:nvPicPr>
          <p:cNvPr id="23566" name="Picture 14">
            <a:extLst>
              <a:ext uri="{FF2B5EF4-FFF2-40B4-BE49-F238E27FC236}">
                <a16:creationId xmlns="" xmlns:a16="http://schemas.microsoft.com/office/drawing/2014/main" id="{B28881CE-528E-812E-AD45-EE43ABB51B7A}"/>
              </a:ext>
            </a:extLst>
          </p:cNvPr>
          <p:cNvPicPr>
            <a:picLocks noChangeAspect="1" noChangeArrowheads="1"/>
          </p:cNvPicPr>
          <p:nvPr/>
        </p:nvPicPr>
        <p:blipFill>
          <a:blip r:embed="rId2" cstate="print"/>
          <a:srcRect/>
          <a:stretch>
            <a:fillRect/>
          </a:stretch>
        </p:blipFill>
        <p:spPr bwMode="auto">
          <a:xfrm>
            <a:off x="5940152" y="4077072"/>
            <a:ext cx="2924175" cy="2780928"/>
          </a:xfrm>
          <a:prstGeom prst="rect">
            <a:avLst/>
          </a:prstGeom>
          <a:ln>
            <a:noFill/>
          </a:ln>
          <a:effectLst>
            <a:softEdge rad="112500"/>
          </a:effectLst>
        </p:spPr>
      </p:pic>
      <p:sp>
        <p:nvSpPr>
          <p:cNvPr id="14" name="Down Arrow 13">
            <a:extLst>
              <a:ext uri="{FF2B5EF4-FFF2-40B4-BE49-F238E27FC236}">
                <a16:creationId xmlns="" xmlns:a16="http://schemas.microsoft.com/office/drawing/2014/main" id="{506528D6-0CE6-8648-605F-45FC487BBBF9}"/>
              </a:ext>
            </a:extLst>
          </p:cNvPr>
          <p:cNvSpPr/>
          <p:nvPr/>
        </p:nvSpPr>
        <p:spPr>
          <a:xfrm rot="10800000">
            <a:off x="7164388" y="3644900"/>
            <a:ext cx="576262" cy="647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3" name="Picture 12" descr="forgive.png"/>
          <p:cNvPicPr>
            <a:picLocks noChangeAspect="1"/>
          </p:cNvPicPr>
          <p:nvPr/>
        </p:nvPicPr>
        <p:blipFill>
          <a:blip r:embed="rId3" cstate="print"/>
          <a:stretch>
            <a:fillRect/>
          </a:stretch>
        </p:blipFill>
        <p:spPr>
          <a:xfrm>
            <a:off x="6083152" y="836712"/>
            <a:ext cx="3060848" cy="30608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23566"/>
                                        </p:tgtEl>
                                        <p:attrNameLst>
                                          <p:attrName>style.visibility</p:attrName>
                                        </p:attrNameLst>
                                      </p:cBhvr>
                                      <p:to>
                                        <p:strVal val="visible"/>
                                      </p:to>
                                    </p:set>
                                    <p:animEffect transition="in" filter="fade">
                                      <p:cBhvr>
                                        <p:cTn id="15" dur="2000"/>
                                        <p:tgtEl>
                                          <p:spTgt spid="23566"/>
                                        </p:tgtEl>
                                      </p:cBhvr>
                                    </p:animEffect>
                                  </p:childTnLst>
                                </p:cTn>
                              </p:par>
                            </p:childTnLst>
                          </p:cTn>
                        </p:par>
                        <p:par>
                          <p:cTn id="16" fill="hold" nodeType="afterGroup">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par>
                          <p:cTn id="20" fill="hold">
                            <p:stCondLst>
                              <p:cond delay="45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0" y="-27384"/>
            <a:ext cx="9144000" cy="714375"/>
          </a:xfrm>
        </p:spPr>
        <p:txBody>
          <a:bodyPr/>
          <a:lstStyle/>
          <a:p>
            <a:pPr eaLnBrk="1" hangingPunct="1"/>
            <a:r>
              <a:rPr lang="lv-LV" sz="3600" b="1" dirty="0"/>
              <a:t>Lk.15:17-21 </a:t>
            </a:r>
            <a:r>
              <a:rPr lang="lv-LV" sz="3600" b="1" dirty="0" smtClean="0"/>
              <a:t>Piedošanas lūgšana</a:t>
            </a:r>
            <a:endParaRPr lang="lv-LV" sz="3600" b="1" dirty="0"/>
          </a:p>
        </p:txBody>
      </p:sp>
      <p:sp>
        <p:nvSpPr>
          <p:cNvPr id="3076" name="Rectangle 6"/>
          <p:cNvSpPr>
            <a:spLocks noChangeArrowheads="1"/>
          </p:cNvSpPr>
          <p:nvPr/>
        </p:nvSpPr>
        <p:spPr bwMode="auto">
          <a:xfrm>
            <a:off x="0" y="620688"/>
            <a:ext cx="9144000" cy="2554545"/>
          </a:xfrm>
          <a:prstGeom prst="rect">
            <a:avLst/>
          </a:prstGeom>
          <a:noFill/>
          <a:ln w="9525">
            <a:noFill/>
            <a:miter lim="800000"/>
            <a:headEnd/>
            <a:tailEnd/>
          </a:ln>
        </p:spPr>
        <p:txBody>
          <a:bodyPr wrap="square">
            <a:spAutoFit/>
          </a:bodyPr>
          <a:lstStyle/>
          <a:p>
            <a:r>
              <a:rPr lang="lv-LV" sz="2000" dirty="0"/>
              <a:t>17 Tad viņš, pie atziņas nācis, sacīja: cik algādžu nav manam tēvam, kuriem maizes papilnam, kamēr es te mirstu badā. 18 Es celšos un iešu pie sava tēva un sacīšu: tēvs, es esmu grēkojis pret debesīm un pret tevi, 19 es vairs neesmu cienīgs, ka mani sauc par tavu dēlu; pieņem mani par vienu no saviem algādžiem! 20 Un viņš cēlās un gāja pie sava tēva. Bet, viņam vēl tālu esot, viņa tēvs to ieraudzīja un tam kļuva viņa žēl, un viņš skrēja tam pretī, krita tam ap kaklu un to skūpstīja. 21 Bet dēls tam sacīja: tēvs, es esmu grēkojis pret debesīm un pret tevi, es neesmu vairs cienīgs, ka mani sauc par tavu dēlu. </a:t>
            </a:r>
            <a:endParaRPr lang="en-US" sz="2200" dirty="0"/>
          </a:p>
        </p:txBody>
      </p:sp>
      <p:pic>
        <p:nvPicPr>
          <p:cNvPr id="2" name="Attēls 1">
            <a:extLst>
              <a:ext uri="{FF2B5EF4-FFF2-40B4-BE49-F238E27FC236}">
                <a16:creationId xmlns="" xmlns:a16="http://schemas.microsoft.com/office/drawing/2014/main" id="{60B82AAA-93A1-6232-8AF2-ED2B1E28E1F0}"/>
              </a:ext>
            </a:extLst>
          </p:cNvPr>
          <p:cNvPicPr>
            <a:picLocks noChangeAspect="1"/>
          </p:cNvPicPr>
          <p:nvPr/>
        </p:nvPicPr>
        <p:blipFill>
          <a:blip r:embed="rId2" cstate="print"/>
          <a:stretch>
            <a:fillRect/>
          </a:stretch>
        </p:blipFill>
        <p:spPr>
          <a:xfrm>
            <a:off x="1619673" y="3167973"/>
            <a:ext cx="5184576" cy="370524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 xmlns:a16="http://schemas.microsoft.com/office/drawing/2014/main" id="{39719261-8628-CEA1-744C-C61A2A3936BF}"/>
            </a:ext>
          </a:extLst>
        </p:cNvPr>
        <p:cNvGrpSpPr/>
        <p:nvPr/>
      </p:nvGrpSpPr>
      <p:grpSpPr>
        <a:xfrm>
          <a:off x="0" y="0"/>
          <a:ext cx="0" cy="0"/>
          <a:chOff x="0" y="0"/>
          <a:chExt cx="0" cy="0"/>
        </a:xfrm>
      </p:grpSpPr>
      <p:pic>
        <p:nvPicPr>
          <p:cNvPr id="41986" name="Picture 2" descr="https://miro.medium.com/v2/resize:fit:700/1*Af15Nyx7KQ6VpGjguTrOwA.jpeg"/>
          <p:cNvPicPr>
            <a:picLocks noChangeAspect="1" noChangeArrowheads="1"/>
          </p:cNvPicPr>
          <p:nvPr/>
        </p:nvPicPr>
        <p:blipFill>
          <a:blip r:embed="rId3" cstate="print"/>
          <a:srcRect l="18105"/>
          <a:stretch>
            <a:fillRect/>
          </a:stretch>
        </p:blipFill>
        <p:spPr bwMode="auto">
          <a:xfrm>
            <a:off x="0" y="620688"/>
            <a:ext cx="9144000" cy="6237312"/>
          </a:xfrm>
          <a:prstGeom prst="rect">
            <a:avLst/>
          </a:prstGeom>
          <a:noFill/>
        </p:spPr>
      </p:pic>
      <p:sp>
        <p:nvSpPr>
          <p:cNvPr id="2" name="Virsraksts 1">
            <a:extLst>
              <a:ext uri="{FF2B5EF4-FFF2-40B4-BE49-F238E27FC236}">
                <a16:creationId xmlns="" xmlns:a16="http://schemas.microsoft.com/office/drawing/2014/main" id="{E8F28D10-4374-7103-18C9-A7E09BF0611B}"/>
              </a:ext>
            </a:extLst>
          </p:cNvPr>
          <p:cNvSpPr>
            <a:spLocks noGrp="1"/>
          </p:cNvSpPr>
          <p:nvPr>
            <p:ph type="title"/>
          </p:nvPr>
        </p:nvSpPr>
        <p:spPr>
          <a:xfrm>
            <a:off x="0" y="6350"/>
            <a:ext cx="9144000" cy="654050"/>
          </a:xfrm>
        </p:spPr>
        <p:txBody>
          <a:bodyPr/>
          <a:lstStyle/>
          <a:p>
            <a:pPr eaLnBrk="1" fontAlgn="auto" hangingPunct="1">
              <a:spcAft>
                <a:spcPts val="0"/>
              </a:spcAft>
              <a:defRPr/>
            </a:pPr>
            <a:r>
              <a:rPr lang="lv-LV" sz="4000" b="1" dirty="0" smtClean="0">
                <a:solidFill>
                  <a:schemeClr val="tx1"/>
                </a:solidFill>
              </a:rPr>
              <a:t>Ko darīt, ja īsti nezini kā atlīdzināt?</a:t>
            </a:r>
            <a:endParaRPr lang="lv-LV" sz="4000" b="1" dirty="0">
              <a:solidFill>
                <a:schemeClr val="tx1"/>
              </a:solidFill>
            </a:endParaRPr>
          </a:p>
        </p:txBody>
      </p:sp>
      <p:sp>
        <p:nvSpPr>
          <p:cNvPr id="55298" name="AutoShape 2" descr="Like Rats in a Cage, Are We Witnessing the Collapse of the Healthcare  System?">
            <a:extLst>
              <a:ext uri="{FF2B5EF4-FFF2-40B4-BE49-F238E27FC236}">
                <a16:creationId xmlns="" xmlns:a16="http://schemas.microsoft.com/office/drawing/2014/main" id="{C1C4D751-8CE0-2254-B9CF-8C34F0EC91B1}"/>
              </a:ext>
            </a:extLst>
          </p:cNvPr>
          <p:cNvSpPr>
            <a:spLocks noChangeAspect="1" noChangeArrowheads="1"/>
          </p:cNvSpPr>
          <p:nvPr/>
        </p:nvSpPr>
        <p:spPr bwMode="auto">
          <a:xfrm>
            <a:off x="155575" y="-830263"/>
            <a:ext cx="2619375" cy="1743076"/>
          </a:xfrm>
          <a:prstGeom prst="rect">
            <a:avLst/>
          </a:prstGeom>
          <a:noFill/>
        </p:spPr>
        <p:txBody>
          <a:bodyPr vert="horz" wrap="square" lIns="91440" tIns="45720" rIns="91440" bIns="45720" numCol="1" anchor="t" anchorCtr="0" compatLnSpc="1">
            <a:prstTxWarp prst="textNoShape">
              <a:avLst/>
            </a:prstTxWarp>
          </a:bodyPr>
          <a:lstStyle/>
          <a:p>
            <a:endParaRPr lang="en-US" sz="1600"/>
          </a:p>
        </p:txBody>
      </p:sp>
      <p:sp>
        <p:nvSpPr>
          <p:cNvPr id="8" name="Rounded Rectangle 7">
            <a:extLst>
              <a:ext uri="{FF2B5EF4-FFF2-40B4-BE49-F238E27FC236}">
                <a16:creationId xmlns="" xmlns:a16="http://schemas.microsoft.com/office/drawing/2014/main" id="{AC89CC05-839E-3757-EFB4-34595DB2A347}"/>
              </a:ext>
            </a:extLst>
          </p:cNvPr>
          <p:cNvSpPr/>
          <p:nvPr/>
        </p:nvSpPr>
        <p:spPr>
          <a:xfrm>
            <a:off x="2627784" y="980728"/>
            <a:ext cx="6264696"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Ir kādas situācijas vai cilvēki, pie kuriem domās atgriežamies</a:t>
            </a:r>
            <a:endParaRPr lang="en-US" sz="3200" dirty="0"/>
          </a:p>
        </p:txBody>
      </p:sp>
      <p:sp>
        <p:nvSpPr>
          <p:cNvPr id="7" name="Rounded Rectangle 6">
            <a:extLst>
              <a:ext uri="{FF2B5EF4-FFF2-40B4-BE49-F238E27FC236}">
                <a16:creationId xmlns="" xmlns:a16="http://schemas.microsoft.com/office/drawing/2014/main" id="{AC89CC05-839E-3757-EFB4-34595DB2A347}"/>
              </a:ext>
            </a:extLst>
          </p:cNvPr>
          <p:cNvSpPr/>
          <p:nvPr/>
        </p:nvSpPr>
        <p:spPr>
          <a:xfrm>
            <a:off x="3419872" y="2780928"/>
            <a:ext cx="547260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Tas neliek mums mieru! </a:t>
            </a:r>
            <a:endParaRPr lang="en-US" sz="3200" dirty="0"/>
          </a:p>
        </p:txBody>
      </p:sp>
      <p:sp>
        <p:nvSpPr>
          <p:cNvPr id="9" name="Rounded Rectangle 8">
            <a:extLst>
              <a:ext uri="{FF2B5EF4-FFF2-40B4-BE49-F238E27FC236}">
                <a16:creationId xmlns="" xmlns:a16="http://schemas.microsoft.com/office/drawing/2014/main" id="{AC89CC05-839E-3757-EFB4-34595DB2A347}"/>
              </a:ext>
            </a:extLst>
          </p:cNvPr>
          <p:cNvSpPr/>
          <p:nvPr/>
        </p:nvSpPr>
        <p:spPr>
          <a:xfrm>
            <a:off x="2627784" y="4077072"/>
            <a:ext cx="6264696"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Tu gribi atlīdzināt, bet nezini kā</a:t>
            </a:r>
            <a:endParaRPr lang="en-US" sz="3200" dirty="0"/>
          </a:p>
        </p:txBody>
      </p:sp>
      <p:sp>
        <p:nvSpPr>
          <p:cNvPr id="10" name="Rounded Rectangle 9">
            <a:extLst>
              <a:ext uri="{FF2B5EF4-FFF2-40B4-BE49-F238E27FC236}">
                <a16:creationId xmlns="" xmlns:a16="http://schemas.microsoft.com/office/drawing/2014/main" id="{AC89CC05-839E-3757-EFB4-34595DB2A347}"/>
              </a:ext>
            </a:extLst>
          </p:cNvPr>
          <p:cNvSpPr/>
          <p:nvPr/>
        </p:nvSpPr>
        <p:spPr>
          <a:xfrm>
            <a:off x="1403648" y="5301208"/>
            <a:ext cx="7560840" cy="115212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Tu saproti, ka otrs cilvēks ir apvainojies, dusmīgs, bet nezini par ko</a:t>
            </a:r>
            <a:endParaRPr lang="en-US" sz="3200" dirty="0"/>
          </a:p>
        </p:txBody>
      </p:sp>
    </p:spTree>
    <p:extLst>
      <p:ext uri="{BB962C8B-B14F-4D97-AF65-F5344CB8AC3E}">
        <p14:creationId xmlns="" xmlns:p14="http://schemas.microsoft.com/office/powerpoint/2010/main" val="209782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4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60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childTnLst>
                          </p:cTn>
                        </p:par>
                        <p:par>
                          <p:cTn id="20" fill="hold">
                            <p:stCondLst>
                              <p:cond delay="8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animBg="1"/>
      <p:bldP spid="7" grpId="0" animBg="1"/>
      <p:bldP spid="9" grpId="0" animBg="1"/>
      <p:bldP spid="10"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25774</TotalTime>
  <Words>816</Words>
  <Application>Microsoft Office PowerPoint</Application>
  <PresentationFormat>On-screen Show (4:3)</PresentationFormat>
  <Paragraphs>143</Paragraphs>
  <Slides>21</Slides>
  <Notes>14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Default Design</vt:lpstr>
      <vt:lpstr>Slide 1</vt:lpstr>
      <vt:lpstr>AA 12 soļu virsmērķis</vt:lpstr>
      <vt:lpstr>1.-3.solis</vt:lpstr>
      <vt:lpstr>8.solis</vt:lpstr>
      <vt:lpstr>9.solis</vt:lpstr>
      <vt:lpstr>9.solis</vt:lpstr>
      <vt:lpstr>Upura – atbildīgā skala</vt:lpstr>
      <vt:lpstr>Lk.15:17-21 Piedošanas lūgšana</vt:lpstr>
      <vt:lpstr>Ko darīt, ja īsti nezini kā atlīdzināt?</vt:lpstr>
      <vt:lpstr>Vajadzīga saruna</vt:lpstr>
      <vt:lpstr>Ievainojuma sadziedēšanas process</vt:lpstr>
      <vt:lpstr>Ar kuriem cilvēkiem sākt?</vt:lpstr>
      <vt:lpstr>Motivācija sarunai</vt:lpstr>
      <vt:lpstr>Slide 14</vt:lpstr>
      <vt:lpstr>Ne visi būs gatavi sarunai</vt:lpstr>
      <vt:lpstr>Negulēt uz lauriem</vt:lpstr>
      <vt:lpstr>Slide 17</vt:lpstr>
      <vt:lpstr>Ko darīt, ja parādu nevar atlīdzināt?</vt:lpstr>
      <vt:lpstr>9.solis</vt:lpstr>
      <vt:lpstr>AA lūgšana:</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211</cp:revision>
  <dcterms:created xsi:type="dcterms:W3CDTF">2010-10-07T14:46:11Z</dcterms:created>
  <dcterms:modified xsi:type="dcterms:W3CDTF">2024-12-18T12:21:30Z</dcterms:modified>
</cp:coreProperties>
</file>