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82" r:id="rId2"/>
    <p:sldId id="281" r:id="rId3"/>
    <p:sldId id="287" r:id="rId4"/>
    <p:sldId id="293" r:id="rId5"/>
    <p:sldId id="297" r:id="rId6"/>
    <p:sldId id="261" r:id="rId7"/>
    <p:sldId id="291" r:id="rId8"/>
    <p:sldId id="292" r:id="rId9"/>
    <p:sldId id="298" r:id="rId10"/>
    <p:sldId id="294" r:id="rId11"/>
    <p:sldId id="295" r:id="rId12"/>
    <p:sldId id="299" r:id="rId13"/>
    <p:sldId id="300" r:id="rId14"/>
    <p:sldId id="301" r:id="rId15"/>
    <p:sldId id="284" r:id="rId16"/>
    <p:sldId id="286" r:id="rId17"/>
    <p:sldId id="290" r:id="rId18"/>
    <p:sldId id="288" r:id="rId19"/>
    <p:sldId id="272" r:id="rId20"/>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888"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atin typeface="Arial" pitchFamily="34" charset="0"/>
              </a:defRPr>
            </a:lvl1pPr>
          </a:lstStyle>
          <a:p>
            <a:pPr>
              <a:defRPr/>
            </a:pPr>
            <a:endParaRPr lang="en-US"/>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atin typeface="Arial" pitchFamily="34" charset="0"/>
              </a:defRPr>
            </a:lvl1pPr>
          </a:lstStyle>
          <a:p>
            <a:pPr>
              <a:defRPr/>
            </a:pPr>
            <a:fld id="{3EF983FC-C4BF-4F7C-9D40-CF2294EF524F}" type="datetimeFigureOut">
              <a:rPr lang="en-US"/>
              <a:pPr>
                <a:defRPr/>
              </a:pPr>
              <a:t>4/22/2023</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atin typeface="Arial" pitchFamily="34" charset="0"/>
              </a:defRPr>
            </a:lvl1pPr>
          </a:lstStyle>
          <a:p>
            <a:pPr>
              <a:defRPr/>
            </a:pPr>
            <a:endParaRPr lang="en-US"/>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atin typeface="Arial" pitchFamily="34" charset="0"/>
              </a:defRPr>
            </a:lvl1pPr>
          </a:lstStyle>
          <a:p>
            <a:pPr>
              <a:defRPr/>
            </a:pPr>
            <a:fld id="{40847E63-47B2-40B9-9C30-AA6259888470}"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F88A96C8-9076-4A47-9D31-6337A4B65B52}"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D871B0C-0EFC-4B36-8A75-4D321E9542C0}"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B47706D-70F8-40F4-ABB2-9C7B9865FA70}"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7A4189BE-0D62-4CDF-AFE5-241C9CEC956C}"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AFFF828C-7E15-4A8C-9BE2-BD2F22869EBF}"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BDDD839A-A3D7-4503-B53D-AC72DD72B8B4}"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8085B43D-C1AB-42D9-80E6-F1EF001C7F19}"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92CDF58E-FD3A-4CD7-9959-DD45F665EAF8}"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83682460-2AD7-412F-B40E-27EAED140C8C}"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57C947C7-FE3D-4DC3-9D15-E5912D2C5845}"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F3343B13-06BF-4D8D-BA8D-715E9115236C}"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D6834BF6-97C3-4284-BD6E-75F354DF03E0}"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249237" y="269205"/>
            <a:ext cx="8894763" cy="1071563"/>
          </a:xfrm>
        </p:spPr>
        <p:txBody>
          <a:bodyPr/>
          <a:lstStyle/>
          <a:p>
            <a:pPr eaLnBrk="1" hangingPunct="1"/>
            <a:r>
              <a:rPr lang="lv-LV" sz="3600" b="1" dirty="0" smtClean="0"/>
              <a:t>Lk.24:36-48 Jēzus parādās mācekļiem</a:t>
            </a:r>
          </a:p>
        </p:txBody>
      </p:sp>
      <p:pic>
        <p:nvPicPr>
          <p:cNvPr id="2051" name="Picture 3" descr="DOVE019"/>
          <p:cNvPicPr>
            <a:picLocks noChangeAspect="1" noChangeArrowheads="1"/>
          </p:cNvPicPr>
          <p:nvPr/>
        </p:nvPicPr>
        <p:blipFill>
          <a:blip r:embed="rId2" cstate="print"/>
          <a:srcRect/>
          <a:stretch>
            <a:fillRect/>
          </a:stretch>
        </p:blipFill>
        <p:spPr bwMode="auto">
          <a:xfrm>
            <a:off x="71438" y="73025"/>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429500" y="0"/>
            <a:ext cx="1714500" cy="396875"/>
          </a:xfrm>
          <a:prstGeom prst="rect">
            <a:avLst/>
          </a:prstGeom>
          <a:noFill/>
          <a:ln w="9525">
            <a:noFill/>
            <a:miter lim="800000"/>
            <a:headEnd/>
            <a:tailEnd/>
          </a:ln>
        </p:spPr>
        <p:txBody>
          <a:bodyPr>
            <a:spAutoFit/>
          </a:bodyPr>
          <a:lstStyle/>
          <a:p>
            <a:pPr>
              <a:spcBef>
                <a:spcPct val="50000"/>
              </a:spcBef>
            </a:pPr>
            <a:r>
              <a:rPr lang="lv-LV" sz="2000" dirty="0" smtClean="0"/>
              <a:t>23.apr.2023.</a:t>
            </a:r>
            <a:endParaRPr lang="lv-LV" sz="2000" dirty="0"/>
          </a:p>
        </p:txBody>
      </p:sp>
      <p:sp>
        <p:nvSpPr>
          <p:cNvPr id="2053" name="Rectangle 3"/>
          <p:cNvSpPr>
            <a:spLocks noChangeArrowheads="1"/>
          </p:cNvSpPr>
          <p:nvPr/>
        </p:nvSpPr>
        <p:spPr bwMode="auto">
          <a:xfrm>
            <a:off x="5580063" y="1159917"/>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dirty="0">
                <a:latin typeface="Verdana" pitchFamily="34" charset="0"/>
              </a:rPr>
              <a:t>māc. Roberts Otomers</a:t>
            </a:r>
          </a:p>
        </p:txBody>
      </p:sp>
      <p:sp>
        <p:nvSpPr>
          <p:cNvPr id="2054" name="Slide Number Placeholder 5"/>
          <p:cNvSpPr>
            <a:spLocks noGrp="1"/>
          </p:cNvSpPr>
          <p:nvPr>
            <p:ph type="sldNum" sz="quarter" idx="12"/>
          </p:nvPr>
        </p:nvSpPr>
        <p:spPr>
          <a:noFill/>
        </p:spPr>
        <p:txBody>
          <a:bodyPr/>
          <a:lstStyle/>
          <a:p>
            <a:fld id="{09B85932-CD11-4957-B062-D30D0B383F5F}" type="slidenum">
              <a:rPr lang="lv-LV" smtClean="0"/>
              <a:pPr/>
              <a:t>1</a:t>
            </a:fld>
            <a:endParaRPr lang="lv-LV" smtClean="0"/>
          </a:p>
        </p:txBody>
      </p:sp>
      <p:pic>
        <p:nvPicPr>
          <p:cNvPr id="7" name="Picture 9" descr="http://4.bp.blogspot.com/-JwIUoSgagHE/UKGEldssTHI/AAAAAAAACEM/76Ziv24E3u4/s640/ArtBook__038_038__ChristOrdainingTheApostles____.jpg"/>
          <p:cNvPicPr>
            <a:picLocks noChangeAspect="1" noChangeArrowheads="1"/>
          </p:cNvPicPr>
          <p:nvPr/>
        </p:nvPicPr>
        <p:blipFill>
          <a:blip r:embed="rId3" cstate="print"/>
          <a:srcRect/>
          <a:stretch>
            <a:fillRect/>
          </a:stretch>
        </p:blipFill>
        <p:spPr bwMode="auto">
          <a:xfrm>
            <a:off x="0" y="1571612"/>
            <a:ext cx="9129248" cy="4786346"/>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8674" name="Picture 2" descr="Christian Is Not Synonymous With Conservative : NPR Public Editor : NPR"/>
          <p:cNvPicPr>
            <a:picLocks noChangeAspect="1" noChangeArrowheads="1"/>
          </p:cNvPicPr>
          <p:nvPr/>
        </p:nvPicPr>
        <p:blipFill>
          <a:blip r:embed="rId2" cstate="print"/>
          <a:srcRect/>
          <a:stretch>
            <a:fillRect/>
          </a:stretch>
        </p:blipFill>
        <p:spPr bwMode="auto">
          <a:xfrm>
            <a:off x="0" y="1428297"/>
            <a:ext cx="9144001" cy="5429704"/>
          </a:xfrm>
          <a:prstGeom prst="rect">
            <a:avLst/>
          </a:prstGeom>
          <a:noFill/>
        </p:spPr>
      </p:pic>
      <p:sp>
        <p:nvSpPr>
          <p:cNvPr id="10243" name="Rectangle 2"/>
          <p:cNvSpPr>
            <a:spLocks noGrp="1" noChangeArrowheads="1"/>
          </p:cNvSpPr>
          <p:nvPr>
            <p:ph type="title" idx="4294967295"/>
          </p:nvPr>
        </p:nvSpPr>
        <p:spPr>
          <a:xfrm>
            <a:off x="467544" y="260648"/>
            <a:ext cx="8229600" cy="850900"/>
          </a:xfrm>
        </p:spPr>
        <p:txBody>
          <a:bodyPr/>
          <a:lstStyle/>
          <a:p>
            <a:pPr eaLnBrk="1" hangingPunct="1"/>
            <a:r>
              <a:rPr lang="lv-LV" b="1" dirty="0" smtClean="0">
                <a:solidFill>
                  <a:schemeClr val="tx1"/>
                </a:solidFill>
              </a:rPr>
              <a:t>Tikai daļa no baznīcēniem uzņem Evaņģēliju sirdī</a:t>
            </a:r>
          </a:p>
        </p:txBody>
      </p:sp>
      <p:sp>
        <p:nvSpPr>
          <p:cNvPr id="6" name="Rounded Rectangle 5"/>
          <p:cNvSpPr/>
          <p:nvPr/>
        </p:nvSpPr>
        <p:spPr>
          <a:xfrm>
            <a:off x="395536" y="3356992"/>
            <a:ext cx="2880320" cy="79208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chemeClr val="tx1"/>
                </a:solidFill>
              </a:rPr>
              <a:t>3. Pretinieki</a:t>
            </a:r>
            <a:endParaRPr lang="en-US" sz="3200" b="1" dirty="0">
              <a:solidFill>
                <a:schemeClr val="tx1"/>
              </a:solidFill>
            </a:endParaRPr>
          </a:p>
        </p:txBody>
      </p:sp>
      <p:sp>
        <p:nvSpPr>
          <p:cNvPr id="8" name="Rounded Rectangle 7"/>
          <p:cNvSpPr/>
          <p:nvPr/>
        </p:nvSpPr>
        <p:spPr>
          <a:xfrm>
            <a:off x="539552" y="1700808"/>
            <a:ext cx="2880320" cy="648072"/>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chemeClr val="tx1"/>
                </a:solidFill>
              </a:rPr>
              <a:t>1. Vērotāji</a:t>
            </a:r>
            <a:endParaRPr lang="en-US" sz="3600" b="1" dirty="0">
              <a:solidFill>
                <a:schemeClr val="tx1"/>
              </a:solidFill>
            </a:endParaRPr>
          </a:p>
        </p:txBody>
      </p:sp>
      <p:sp>
        <p:nvSpPr>
          <p:cNvPr id="7" name="Rounded Rectangle 6"/>
          <p:cNvSpPr/>
          <p:nvPr/>
        </p:nvSpPr>
        <p:spPr>
          <a:xfrm>
            <a:off x="5220072" y="1628800"/>
            <a:ext cx="3384376" cy="72008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chemeClr val="tx1"/>
                </a:solidFill>
              </a:rPr>
              <a:t>2. </a:t>
            </a:r>
            <a:r>
              <a:rPr lang="lv-LV" sz="3600" b="1" dirty="0" err="1" smtClean="0">
                <a:solidFill>
                  <a:schemeClr val="tx1"/>
                </a:solidFill>
              </a:rPr>
              <a:t>Teorizitētāji</a:t>
            </a:r>
            <a:endParaRPr lang="en-US" sz="3600" b="1" dirty="0">
              <a:solidFill>
                <a:schemeClr val="tx1"/>
              </a:solidFill>
            </a:endParaRPr>
          </a:p>
        </p:txBody>
      </p:sp>
      <p:sp>
        <p:nvSpPr>
          <p:cNvPr id="9" name="Rounded Rectangle 8"/>
          <p:cNvSpPr/>
          <p:nvPr/>
        </p:nvSpPr>
        <p:spPr>
          <a:xfrm>
            <a:off x="5868144" y="2924944"/>
            <a:ext cx="3168352" cy="79208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chemeClr val="tx1"/>
                </a:solidFill>
              </a:rPr>
              <a:t>4. Aprēķinātāji</a:t>
            </a:r>
            <a:endParaRPr lang="en-US" sz="3200" b="1" dirty="0">
              <a:solidFill>
                <a:schemeClr val="tx1"/>
              </a:solidFill>
            </a:endParaRPr>
          </a:p>
        </p:txBody>
      </p:sp>
      <p:sp>
        <p:nvSpPr>
          <p:cNvPr id="10" name="Rounded Rectangle 9"/>
          <p:cNvSpPr/>
          <p:nvPr/>
        </p:nvSpPr>
        <p:spPr>
          <a:xfrm>
            <a:off x="539552" y="5373216"/>
            <a:ext cx="2880320" cy="79208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chemeClr val="tx1"/>
                </a:solidFill>
              </a:rPr>
              <a:t>5. Jūsmotāji</a:t>
            </a:r>
            <a:endParaRPr lang="en-US" sz="3200" b="1" dirty="0">
              <a:solidFill>
                <a:schemeClr val="tx1"/>
              </a:solidFill>
            </a:endParaRPr>
          </a:p>
        </p:txBody>
      </p:sp>
      <p:sp>
        <p:nvSpPr>
          <p:cNvPr id="11" name="Rounded Rectangle 10"/>
          <p:cNvSpPr/>
          <p:nvPr/>
        </p:nvSpPr>
        <p:spPr>
          <a:xfrm>
            <a:off x="5868144" y="5301208"/>
            <a:ext cx="2880320" cy="1008112"/>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chemeClr val="tx1"/>
                </a:solidFill>
              </a:rPr>
              <a:t>6. Grēka izbiedētie</a:t>
            </a:r>
            <a:endParaRPr lang="en-US" sz="32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28674"/>
                                        </p:tgtEl>
                                        <p:attrNameLst>
                                          <p:attrName>style.visibility</p:attrName>
                                        </p:attrNameLst>
                                      </p:cBhvr>
                                      <p:to>
                                        <p:strVal val="visible"/>
                                      </p:to>
                                    </p:set>
                                    <p:animEffect transition="in" filter="fade">
                                      <p:cBhvr>
                                        <p:cTn id="12" dur="2000"/>
                                        <p:tgtEl>
                                          <p:spTgt spid="28674"/>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2000"/>
                                        <p:tgtEl>
                                          <p:spTgt spid="8"/>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2000"/>
                                        <p:tgtEl>
                                          <p:spTgt spid="7"/>
                                        </p:tgtEl>
                                      </p:cBhvr>
                                    </p:animEffect>
                                  </p:childTnLst>
                                </p:cTn>
                              </p:par>
                            </p:childTnLst>
                          </p:cTn>
                        </p:par>
                        <p:par>
                          <p:cTn id="21" fill="hold">
                            <p:stCondLst>
                              <p:cond delay="6500"/>
                            </p:stCondLst>
                            <p:childTnLst>
                              <p:par>
                                <p:cTn id="22" presetID="10" presetClass="entr" presetSubtype="0"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2000"/>
                                        <p:tgtEl>
                                          <p:spTgt spid="6"/>
                                        </p:tgtEl>
                                      </p:cBhvr>
                                    </p:animEffect>
                                  </p:childTnLst>
                                </p:cTn>
                              </p:par>
                            </p:childTnLst>
                          </p:cTn>
                        </p:par>
                        <p:par>
                          <p:cTn id="25" fill="hold">
                            <p:stCondLst>
                              <p:cond delay="8500"/>
                            </p:stCondLst>
                            <p:childTnLst>
                              <p:par>
                                <p:cTn id="26" presetID="10" presetClass="entr" presetSubtype="0"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2000"/>
                                        <p:tgtEl>
                                          <p:spTgt spid="9"/>
                                        </p:tgtEl>
                                      </p:cBhvr>
                                    </p:animEffect>
                                  </p:childTnLst>
                                </p:cTn>
                              </p:par>
                            </p:childTnLst>
                          </p:cTn>
                        </p:par>
                        <p:par>
                          <p:cTn id="29" fill="hold">
                            <p:stCondLst>
                              <p:cond delay="10500"/>
                            </p:stCondLst>
                            <p:childTnLst>
                              <p:par>
                                <p:cTn id="30" presetID="10" presetClass="entr" presetSubtype="0"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2000"/>
                                        <p:tgtEl>
                                          <p:spTgt spid="10"/>
                                        </p:tgtEl>
                                      </p:cBhvr>
                                    </p:animEffect>
                                  </p:childTnLst>
                                </p:cTn>
                              </p:par>
                            </p:childTnLst>
                          </p:cTn>
                        </p:par>
                        <p:par>
                          <p:cTn id="33" fill="hold">
                            <p:stCondLst>
                              <p:cond delay="12500"/>
                            </p:stCondLst>
                            <p:childTnLst>
                              <p:par>
                                <p:cTn id="34" presetID="10" presetClass="entr" presetSubtype="0" fill="hold" grpId="0" nodeType="after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fade">
                                      <p:cBhvr>
                                        <p:cTn id="36"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utoUpdateAnimBg="0"/>
      <p:bldP spid="6" grpId="0" animBg="1"/>
      <p:bldP spid="8" grpId="0" animBg="1"/>
      <p:bldP spid="7" grpId="0" animBg="1"/>
      <p:bldP spid="9" grpId="0" animBg="1"/>
      <p:bldP spid="10" grpId="0" animBg="1"/>
      <p:bldP spid="11" grpId="0" animBg="1"/>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9698" name="Picture 2" descr="TASTE BUDDIES: Why Bitter Tastes Better For Some : Short Wave : NPR"/>
          <p:cNvPicPr>
            <a:picLocks noChangeAspect="1" noChangeArrowheads="1"/>
          </p:cNvPicPr>
          <p:nvPr/>
        </p:nvPicPr>
        <p:blipFill>
          <a:blip r:embed="rId2" cstate="print"/>
          <a:srcRect/>
          <a:stretch>
            <a:fillRect/>
          </a:stretch>
        </p:blipFill>
        <p:spPr bwMode="auto">
          <a:xfrm flipH="1">
            <a:off x="0" y="988376"/>
            <a:ext cx="9144000" cy="5869624"/>
          </a:xfrm>
          <a:prstGeom prst="rect">
            <a:avLst/>
          </a:prstGeom>
          <a:noFill/>
        </p:spPr>
      </p:pic>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Kas spēj novērtēt Evaņģēliju?</a:t>
            </a:r>
          </a:p>
        </p:txBody>
      </p:sp>
      <p:sp>
        <p:nvSpPr>
          <p:cNvPr id="6" name="Rounded Rectangle 5"/>
          <p:cNvSpPr/>
          <p:nvPr/>
        </p:nvSpPr>
        <p:spPr>
          <a:xfrm>
            <a:off x="251520" y="5229200"/>
            <a:ext cx="5112568" cy="1368152"/>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dirty="0" smtClean="0">
                <a:solidFill>
                  <a:schemeClr val="tx1"/>
                </a:solidFill>
              </a:rPr>
              <a:t>Tas, kas pa īstam nav </a:t>
            </a:r>
            <a:r>
              <a:rPr lang="lv-LV" sz="3200" b="1" dirty="0" smtClean="0">
                <a:solidFill>
                  <a:schemeClr val="tx1"/>
                </a:solidFill>
              </a:rPr>
              <a:t>cīnījies ar grēku</a:t>
            </a:r>
            <a:r>
              <a:rPr lang="lv-LV" sz="3200" dirty="0" smtClean="0">
                <a:solidFill>
                  <a:schemeClr val="tx1"/>
                </a:solidFill>
              </a:rPr>
              <a:t>, nespēj novērtēt evaņģēlija spēku</a:t>
            </a:r>
            <a:endParaRPr lang="en-US" sz="3200" dirty="0">
              <a:solidFill>
                <a:schemeClr val="tx1"/>
              </a:solidFill>
            </a:endParaRPr>
          </a:p>
        </p:txBody>
      </p:sp>
      <p:sp>
        <p:nvSpPr>
          <p:cNvPr id="8" name="Rounded Rectangle 7"/>
          <p:cNvSpPr/>
          <p:nvPr/>
        </p:nvSpPr>
        <p:spPr>
          <a:xfrm>
            <a:off x="467544" y="1052736"/>
            <a:ext cx="3672408" cy="1584176"/>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000" dirty="0" smtClean="0">
                <a:solidFill>
                  <a:schemeClr val="tx1"/>
                </a:solidFill>
              </a:rPr>
              <a:t>Kas </a:t>
            </a:r>
            <a:r>
              <a:rPr lang="lv-LV" sz="3000" b="1" dirty="0" smtClean="0">
                <a:solidFill>
                  <a:schemeClr val="tx1"/>
                </a:solidFill>
              </a:rPr>
              <a:t>nav ēdis </a:t>
            </a:r>
            <a:r>
              <a:rPr lang="lv-LV" sz="3000" dirty="0" smtClean="0">
                <a:solidFill>
                  <a:schemeClr val="tx1"/>
                </a:solidFill>
              </a:rPr>
              <a:t>neko </a:t>
            </a:r>
            <a:r>
              <a:rPr lang="lv-LV" sz="3000" b="1" dirty="0" smtClean="0">
                <a:solidFill>
                  <a:schemeClr val="tx1"/>
                </a:solidFill>
              </a:rPr>
              <a:t>rūgtu</a:t>
            </a:r>
            <a:r>
              <a:rPr lang="lv-LV" sz="3000" dirty="0" smtClean="0">
                <a:solidFill>
                  <a:schemeClr val="tx1"/>
                </a:solidFill>
              </a:rPr>
              <a:t>, tam </a:t>
            </a:r>
            <a:r>
              <a:rPr lang="lv-LV" sz="3000" b="1" dirty="0" smtClean="0">
                <a:solidFill>
                  <a:schemeClr val="tx1"/>
                </a:solidFill>
              </a:rPr>
              <a:t>saldais negaršo</a:t>
            </a:r>
            <a:r>
              <a:rPr lang="lv-LV" sz="3000" dirty="0" smtClean="0">
                <a:solidFill>
                  <a:schemeClr val="tx1"/>
                </a:solidFill>
              </a:rPr>
              <a:t>!</a:t>
            </a:r>
            <a:endParaRPr lang="en-US" sz="3000" dirty="0">
              <a:solidFill>
                <a:schemeClr val="tx1"/>
              </a:solidFill>
            </a:endParaRPr>
          </a:p>
        </p:txBody>
      </p:sp>
      <p:sp>
        <p:nvSpPr>
          <p:cNvPr id="7" name="Rounded Rectangle 6"/>
          <p:cNvSpPr/>
          <p:nvPr/>
        </p:nvSpPr>
        <p:spPr>
          <a:xfrm>
            <a:off x="251520" y="4005064"/>
            <a:ext cx="4608512" cy="108012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000" b="1" dirty="0" smtClean="0">
                <a:solidFill>
                  <a:schemeClr val="tx1"/>
                </a:solidFill>
              </a:rPr>
              <a:t>Zāles</a:t>
            </a:r>
            <a:r>
              <a:rPr lang="lv-LV" sz="3000" dirty="0" smtClean="0">
                <a:solidFill>
                  <a:schemeClr val="tx1"/>
                </a:solidFill>
              </a:rPr>
              <a:t> pa īstam spēj </a:t>
            </a:r>
            <a:r>
              <a:rPr lang="lv-LV" sz="3000" b="1" dirty="0" smtClean="0">
                <a:solidFill>
                  <a:schemeClr val="tx1"/>
                </a:solidFill>
              </a:rPr>
              <a:t>novērtēt</a:t>
            </a:r>
            <a:r>
              <a:rPr lang="lv-LV" sz="3000" dirty="0" smtClean="0">
                <a:solidFill>
                  <a:schemeClr val="tx1"/>
                </a:solidFill>
              </a:rPr>
              <a:t> tikai </a:t>
            </a:r>
            <a:r>
              <a:rPr lang="lv-LV" sz="3000" b="1" dirty="0" smtClean="0">
                <a:solidFill>
                  <a:schemeClr val="tx1"/>
                </a:solidFill>
              </a:rPr>
              <a:t>slimnieks</a:t>
            </a:r>
            <a:endParaRPr lang="en-US" sz="30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29698"/>
                                        </p:tgtEl>
                                        <p:attrNameLst>
                                          <p:attrName>style.visibility</p:attrName>
                                        </p:attrNameLst>
                                      </p:cBhvr>
                                      <p:to>
                                        <p:strVal val="visible"/>
                                      </p:to>
                                    </p:set>
                                    <p:animEffect transition="in" filter="fade">
                                      <p:cBhvr>
                                        <p:cTn id="12" dur="2000"/>
                                        <p:tgtEl>
                                          <p:spTgt spid="29698"/>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2000"/>
                                        <p:tgtEl>
                                          <p:spTgt spid="8"/>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2000"/>
                                        <p:tgtEl>
                                          <p:spTgt spid="7"/>
                                        </p:tgtEl>
                                      </p:cBhvr>
                                    </p:animEffect>
                                  </p:childTnLst>
                                </p:cTn>
                              </p:par>
                            </p:childTnLst>
                          </p:cTn>
                        </p:par>
                        <p:par>
                          <p:cTn id="21" fill="hold">
                            <p:stCondLst>
                              <p:cond delay="6500"/>
                            </p:stCondLst>
                            <p:childTnLst>
                              <p:par>
                                <p:cTn id="22" presetID="10" presetClass="entr" presetSubtype="0"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utoUpdateAnimBg="0"/>
      <p:bldP spid="6" grpId="0" animBg="1"/>
      <p:bldP spid="8" grpId="0" animBg="1"/>
      <p:bldP spid="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80000"/>
              </a:lnSpc>
              <a:spcBef>
                <a:spcPct val="0"/>
              </a:spcBef>
              <a:buFontTx/>
              <a:buNone/>
            </a:pPr>
            <a:r>
              <a:rPr lang="lv-LV" sz="2700" i="1" dirty="0" smtClean="0"/>
              <a:t>38 Bet viņš tiem sacīja: “Kādēļ esat satraukti un jūsu sirdīs ceļas šaubas? 39 Uzlūkojiet manas rokas un manas kājas – tas esmu es. Aptaustiet mani un skatieties, garam nav miesas un kaulu, kā jūs redzat man.” 40 Un, to teicis, viņš parādīja viņiem rokas un kājas.</a:t>
            </a:r>
          </a:p>
        </p:txBody>
      </p:sp>
      <p:sp>
        <p:nvSpPr>
          <p:cNvPr id="5124" name="Slide Number Placeholder 3"/>
          <p:cNvSpPr>
            <a:spLocks noGrp="1"/>
          </p:cNvSpPr>
          <p:nvPr>
            <p:ph type="sldNum" sz="quarter" idx="12"/>
          </p:nvPr>
        </p:nvSpPr>
        <p:spPr>
          <a:noFill/>
        </p:spPr>
        <p:txBody>
          <a:bodyPr/>
          <a:lstStyle/>
          <a:p>
            <a:fld id="{28CC7F9D-64C0-41D0-BF12-D268895AA74B}" type="slidenum">
              <a:rPr lang="lv-LV" smtClean="0"/>
              <a:pPr/>
              <a:t>12</a:t>
            </a:fld>
            <a:endParaRPr lang="lv-LV" smtClean="0"/>
          </a:p>
        </p:txBody>
      </p:sp>
      <p:pic>
        <p:nvPicPr>
          <p:cNvPr id="5" name="Picture 4"/>
          <p:cNvPicPr>
            <a:picLocks noChangeAspect="1" noChangeArrowheads="1"/>
          </p:cNvPicPr>
          <p:nvPr/>
        </p:nvPicPr>
        <p:blipFill>
          <a:blip r:embed="rId2" cstate="print"/>
          <a:srcRect/>
          <a:stretch>
            <a:fillRect/>
          </a:stretch>
        </p:blipFill>
        <p:spPr bwMode="auto">
          <a:xfrm>
            <a:off x="5385525" y="1357322"/>
            <a:ext cx="3758475" cy="5357826"/>
          </a:xfrm>
          <a:prstGeom prst="rect">
            <a:avLst/>
          </a:prstGeom>
          <a:ln>
            <a:noFill/>
          </a:ln>
          <a:effectLst>
            <a:softEdge rad="112500"/>
          </a:effectLst>
        </p:spPr>
      </p:pic>
      <p:sp>
        <p:nvSpPr>
          <p:cNvPr id="7" name="Rounded Rectangle 6"/>
          <p:cNvSpPr/>
          <p:nvPr/>
        </p:nvSpPr>
        <p:spPr>
          <a:xfrm>
            <a:off x="251520" y="1988840"/>
            <a:ext cx="4968552" cy="1584176"/>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dirty="0" smtClean="0">
                <a:solidFill>
                  <a:schemeClr val="tx1"/>
                </a:solidFill>
              </a:rPr>
              <a:t>Jēzus atstāj savas </a:t>
            </a:r>
            <a:r>
              <a:rPr lang="lv-LV" sz="3600" b="1" dirty="0" smtClean="0">
                <a:solidFill>
                  <a:schemeClr val="tx1"/>
                </a:solidFill>
              </a:rPr>
              <a:t>krusta brūces</a:t>
            </a:r>
            <a:r>
              <a:rPr lang="lv-LV" sz="3600" dirty="0" smtClean="0">
                <a:solidFill>
                  <a:schemeClr val="tx1"/>
                </a:solidFill>
              </a:rPr>
              <a:t>, lai norādītu uz svarīgāko</a:t>
            </a:r>
            <a:endParaRPr lang="en-US" sz="3600" dirty="0">
              <a:solidFill>
                <a:schemeClr val="tx1"/>
              </a:solidFill>
            </a:endParaRPr>
          </a:p>
        </p:txBody>
      </p:sp>
      <p:sp>
        <p:nvSpPr>
          <p:cNvPr id="8" name="Rounded Rectangle 7"/>
          <p:cNvSpPr/>
          <p:nvPr/>
        </p:nvSpPr>
        <p:spPr>
          <a:xfrm>
            <a:off x="323528" y="4293096"/>
            <a:ext cx="4824536" cy="201622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dirty="0" smtClean="0">
                <a:solidFill>
                  <a:schemeClr val="tx1"/>
                </a:solidFill>
              </a:rPr>
              <a:t>Jēzus</a:t>
            </a:r>
            <a:r>
              <a:rPr lang="lv-LV" sz="3200" b="1" dirty="0" smtClean="0">
                <a:solidFill>
                  <a:schemeClr val="tx1"/>
                </a:solidFill>
              </a:rPr>
              <a:t> </a:t>
            </a:r>
            <a:r>
              <a:rPr lang="lv-LV" sz="3200" dirty="0" smtClean="0">
                <a:solidFill>
                  <a:schemeClr val="tx1"/>
                </a:solidFill>
              </a:rPr>
              <a:t>negrib, lai mācekļi </a:t>
            </a:r>
            <a:r>
              <a:rPr lang="lv-LV" sz="3200" b="1" dirty="0" smtClean="0">
                <a:solidFill>
                  <a:schemeClr val="tx1"/>
                </a:solidFill>
              </a:rPr>
              <a:t>paliek bailīgi</a:t>
            </a:r>
            <a:r>
              <a:rPr lang="lv-LV" sz="3200" dirty="0" smtClean="0">
                <a:solidFill>
                  <a:schemeClr val="tx1"/>
                </a:solidFill>
              </a:rPr>
              <a:t>, Jēzus grib mācekļus </a:t>
            </a:r>
            <a:r>
              <a:rPr lang="lv-LV" sz="3200" b="1" dirty="0" smtClean="0">
                <a:solidFill>
                  <a:schemeClr val="tx1"/>
                </a:solidFill>
              </a:rPr>
              <a:t>stiprināt</a:t>
            </a:r>
            <a:r>
              <a:rPr lang="lv-LV" sz="3200" dirty="0" smtClean="0">
                <a:solidFill>
                  <a:schemeClr val="tx1"/>
                </a:solidFill>
              </a:rPr>
              <a:t> un </a:t>
            </a:r>
            <a:r>
              <a:rPr lang="lv-LV" sz="3200" b="1" dirty="0" smtClean="0">
                <a:solidFill>
                  <a:schemeClr val="tx1"/>
                </a:solidFill>
              </a:rPr>
              <a:t>iedrošināt</a:t>
            </a:r>
            <a:r>
              <a:rPr lang="lv-LV" sz="3200" dirty="0" smtClean="0">
                <a:solidFill>
                  <a:schemeClr val="tx1"/>
                </a:solidFill>
              </a:rPr>
              <a:t>.</a:t>
            </a:r>
            <a:endParaRPr lang="lv-LV" sz="32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2000"/>
                                        <p:tgtEl>
                                          <p:spTgt spid="7"/>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P spid="7" grpId="0" animBg="1"/>
      <p:bldP spid="8" grpId="0" animBg="1"/>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2770" name="Picture 2" descr="Reasons Why Jesus Appeared to His Disciples After Resurrection"/>
          <p:cNvPicPr>
            <a:picLocks noChangeAspect="1" noChangeArrowheads="1"/>
          </p:cNvPicPr>
          <p:nvPr/>
        </p:nvPicPr>
        <p:blipFill>
          <a:blip r:embed="rId2" cstate="print"/>
          <a:srcRect r="14643"/>
          <a:stretch>
            <a:fillRect/>
          </a:stretch>
        </p:blipFill>
        <p:spPr bwMode="auto">
          <a:xfrm>
            <a:off x="0" y="826792"/>
            <a:ext cx="9144000" cy="6031208"/>
          </a:xfrm>
          <a:prstGeom prst="rect">
            <a:avLst/>
          </a:prstGeom>
          <a:noFill/>
        </p:spPr>
      </p:pic>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Kā izturēties pret vājajiem</a:t>
            </a:r>
          </a:p>
        </p:txBody>
      </p:sp>
      <p:sp>
        <p:nvSpPr>
          <p:cNvPr id="6" name="Rounded Rectangle 5"/>
          <p:cNvSpPr/>
          <p:nvPr/>
        </p:nvSpPr>
        <p:spPr>
          <a:xfrm>
            <a:off x="323528" y="5229200"/>
            <a:ext cx="5616624" cy="1368152"/>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dirty="0" smtClean="0">
                <a:solidFill>
                  <a:schemeClr val="tx1"/>
                </a:solidFill>
              </a:rPr>
              <a:t>Jēzus nāk pie viņiem, lai viņi </a:t>
            </a:r>
            <a:r>
              <a:rPr lang="lv-LV" sz="3200" b="1" dirty="0" smtClean="0">
                <a:solidFill>
                  <a:schemeClr val="tx1"/>
                </a:solidFill>
              </a:rPr>
              <a:t>vairs nebūtu vāji</a:t>
            </a:r>
            <a:r>
              <a:rPr lang="lv-LV" sz="3200" dirty="0" smtClean="0">
                <a:solidFill>
                  <a:schemeClr val="tx1"/>
                </a:solidFill>
              </a:rPr>
              <a:t>, bet </a:t>
            </a:r>
            <a:r>
              <a:rPr lang="lv-LV" sz="3200" b="1" dirty="0" smtClean="0">
                <a:solidFill>
                  <a:schemeClr val="tx1"/>
                </a:solidFill>
              </a:rPr>
              <a:t>pieaugtu</a:t>
            </a:r>
            <a:r>
              <a:rPr lang="lv-LV" sz="3200" dirty="0" smtClean="0">
                <a:solidFill>
                  <a:schemeClr val="tx1"/>
                </a:solidFill>
              </a:rPr>
              <a:t> un </a:t>
            </a:r>
            <a:r>
              <a:rPr lang="lv-LV" sz="3200" b="1" dirty="0" smtClean="0">
                <a:solidFill>
                  <a:schemeClr val="tx1"/>
                </a:solidFill>
              </a:rPr>
              <a:t>kļūtu</a:t>
            </a:r>
            <a:r>
              <a:rPr lang="lv-LV" sz="3200" dirty="0" smtClean="0">
                <a:solidFill>
                  <a:schemeClr val="tx1"/>
                </a:solidFill>
              </a:rPr>
              <a:t> </a:t>
            </a:r>
            <a:r>
              <a:rPr lang="lv-LV" sz="3200" b="1" dirty="0" smtClean="0">
                <a:solidFill>
                  <a:schemeClr val="tx1"/>
                </a:solidFill>
              </a:rPr>
              <a:t>bezbailīgi</a:t>
            </a:r>
            <a:endParaRPr lang="en-US" sz="3200" b="1" dirty="0">
              <a:solidFill>
                <a:schemeClr val="tx1"/>
              </a:solidFill>
            </a:endParaRPr>
          </a:p>
        </p:txBody>
      </p:sp>
      <p:sp>
        <p:nvSpPr>
          <p:cNvPr id="8" name="Rounded Rectangle 7"/>
          <p:cNvSpPr/>
          <p:nvPr/>
        </p:nvSpPr>
        <p:spPr>
          <a:xfrm>
            <a:off x="288032" y="980728"/>
            <a:ext cx="3491880" cy="72008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000" dirty="0" smtClean="0">
                <a:solidFill>
                  <a:schemeClr val="tx1"/>
                </a:solidFill>
              </a:rPr>
              <a:t>vājie nav jānoraida</a:t>
            </a:r>
            <a:endParaRPr lang="en-US" sz="3000" dirty="0">
              <a:solidFill>
                <a:schemeClr val="tx1"/>
              </a:solidFill>
            </a:endParaRPr>
          </a:p>
        </p:txBody>
      </p:sp>
      <p:sp>
        <p:nvSpPr>
          <p:cNvPr id="7" name="Rounded Rectangle 6"/>
          <p:cNvSpPr/>
          <p:nvPr/>
        </p:nvSpPr>
        <p:spPr>
          <a:xfrm>
            <a:off x="323528" y="3429000"/>
            <a:ext cx="3024336" cy="115212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000" dirty="0" smtClean="0">
                <a:solidFill>
                  <a:schemeClr val="tx1"/>
                </a:solidFill>
              </a:rPr>
              <a:t>Vājiem nav jāpaliek vājiem</a:t>
            </a:r>
            <a:endParaRPr lang="en-US" sz="30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2000"/>
                                        <p:tgtEl>
                                          <p:spTgt spid="8"/>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2000"/>
                                        <p:tgtEl>
                                          <p:spTgt spid="7"/>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utoUpdateAnimBg="0"/>
      <p:bldP spid="6" grpId="0" animBg="1"/>
      <p:bldP spid="8" grpId="0" animBg="1"/>
      <p:bldP spid="7" grpId="0" animBg="1"/>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Rounded Rectangle 5"/>
          <p:cNvSpPr/>
          <p:nvPr/>
        </p:nvSpPr>
        <p:spPr>
          <a:xfrm>
            <a:off x="107504" y="980728"/>
            <a:ext cx="5868144" cy="508518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lv-LV" sz="3200" dirty="0" smtClean="0">
                <a:solidFill>
                  <a:schemeClr val="tx1"/>
                </a:solidFill>
              </a:rPr>
              <a:t>“Bet mums, kas esam stipri, pienākas nest to vājības, kas nav tik stipri, nedzīvojot par patikšanu sev pašiem. Ikviens mūsu starpā lai dzīvo par patiku savam tuvākajam, viņam par labu, lai to celtu. Jo arī Kristus nav dzīvojis par patikšanu Sev pašam.” (Rom.15:1-3)</a:t>
            </a:r>
            <a:endParaRPr lang="en-US" sz="3200" dirty="0">
              <a:solidFill>
                <a:schemeClr val="tx1"/>
              </a:solidFill>
            </a:endParaRPr>
          </a:p>
        </p:txBody>
      </p:sp>
      <p:pic>
        <p:nvPicPr>
          <p:cNvPr id="9" name="Picture 2" descr="Attēlu rezultāti vaicājumam “jesus and bible”"/>
          <p:cNvPicPr>
            <a:picLocks noChangeAspect="1" noChangeArrowheads="1"/>
          </p:cNvPicPr>
          <p:nvPr/>
        </p:nvPicPr>
        <p:blipFill>
          <a:blip r:embed="rId2" cstate="print"/>
          <a:srcRect/>
          <a:stretch>
            <a:fillRect/>
          </a:stretch>
        </p:blipFill>
        <p:spPr bwMode="auto">
          <a:xfrm>
            <a:off x="6012159" y="908720"/>
            <a:ext cx="3131841" cy="509507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childTnLst>
                                </p:cTn>
                              </p:par>
                              <p:par>
                                <p:cTn id="8" presetID="10" presetClass="entr" presetSubtype="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80000"/>
              </a:lnSpc>
              <a:spcBef>
                <a:spcPct val="0"/>
              </a:spcBef>
              <a:buFontTx/>
              <a:buNone/>
            </a:pPr>
            <a:r>
              <a:rPr lang="lv-LV" sz="2800" i="1" dirty="0" smtClean="0"/>
              <a:t>41 Kad viņi no prieka vēl neticēja un brīnījās, viņš tiem sacīja: “Vai jums šeit ir kas ēdams?” 42 Tad tie iedeva viņam ceptas zivs gabalu, 43 un viņš to ņēma un ēda viņu acu priekšā.</a:t>
            </a:r>
          </a:p>
        </p:txBody>
      </p:sp>
      <p:sp>
        <p:nvSpPr>
          <p:cNvPr id="6148" name="Slide Number Placeholder 3"/>
          <p:cNvSpPr>
            <a:spLocks noGrp="1"/>
          </p:cNvSpPr>
          <p:nvPr>
            <p:ph type="sldNum" sz="quarter" idx="12"/>
          </p:nvPr>
        </p:nvSpPr>
        <p:spPr>
          <a:noFill/>
        </p:spPr>
        <p:txBody>
          <a:bodyPr/>
          <a:lstStyle/>
          <a:p>
            <a:fld id="{3005B80C-BEDF-4746-885B-CD180E22A792}" type="slidenum">
              <a:rPr lang="lv-LV" smtClean="0"/>
              <a:pPr/>
              <a:t>15</a:t>
            </a:fld>
            <a:endParaRPr lang="lv-LV" smtClean="0"/>
          </a:p>
        </p:txBody>
      </p:sp>
      <p:pic>
        <p:nvPicPr>
          <p:cNvPr id="5122" name="Picture 2" descr="Attēlu rezultāti vaicājumam “Jesus eating fish”"/>
          <p:cNvPicPr>
            <a:picLocks noChangeAspect="1" noChangeArrowheads="1"/>
          </p:cNvPicPr>
          <p:nvPr/>
        </p:nvPicPr>
        <p:blipFill>
          <a:blip r:embed="rId2" cstate="print"/>
          <a:srcRect b="4390"/>
          <a:stretch>
            <a:fillRect/>
          </a:stretch>
        </p:blipFill>
        <p:spPr bwMode="auto">
          <a:xfrm>
            <a:off x="4325684" y="933824"/>
            <a:ext cx="4818316" cy="5924176"/>
          </a:xfrm>
          <a:prstGeom prst="rect">
            <a:avLst/>
          </a:prstGeom>
          <a:ln>
            <a:noFill/>
          </a:ln>
          <a:effectLst>
            <a:softEdge rad="112500"/>
          </a:effectLst>
        </p:spPr>
      </p:pic>
      <p:sp>
        <p:nvSpPr>
          <p:cNvPr id="6" name="Rounded Rectangle 5"/>
          <p:cNvSpPr/>
          <p:nvPr/>
        </p:nvSpPr>
        <p:spPr>
          <a:xfrm>
            <a:off x="107504" y="4869160"/>
            <a:ext cx="4464496" cy="1368152"/>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chemeClr val="tx1"/>
                </a:solidFill>
              </a:rPr>
              <a:t>mēs būsim </a:t>
            </a:r>
            <a:r>
              <a:rPr lang="lv-LV" sz="3200" dirty="0" smtClean="0">
                <a:solidFill>
                  <a:schemeClr val="tx1"/>
                </a:solidFill>
              </a:rPr>
              <a:t>ar </a:t>
            </a:r>
            <a:r>
              <a:rPr lang="lv-LV" sz="3200" b="1" dirty="0" smtClean="0">
                <a:solidFill>
                  <a:schemeClr val="tx1"/>
                </a:solidFill>
              </a:rPr>
              <a:t>jaunu miesu </a:t>
            </a:r>
            <a:r>
              <a:rPr lang="lv-LV" sz="3200" dirty="0" smtClean="0">
                <a:solidFill>
                  <a:schemeClr val="tx1"/>
                </a:solidFill>
              </a:rPr>
              <a:t>un </a:t>
            </a:r>
            <a:r>
              <a:rPr lang="lv-LV" sz="3200" b="1" dirty="0" smtClean="0">
                <a:solidFill>
                  <a:schemeClr val="tx1"/>
                </a:solidFill>
              </a:rPr>
              <a:t>asinīm</a:t>
            </a:r>
            <a:r>
              <a:rPr lang="lv-LV" sz="3200" dirty="0" smtClean="0">
                <a:solidFill>
                  <a:schemeClr val="tx1"/>
                </a:solidFill>
              </a:rPr>
              <a:t>, un arī mēs tur </a:t>
            </a:r>
            <a:r>
              <a:rPr lang="lv-LV" sz="3200" b="1" dirty="0" smtClean="0">
                <a:solidFill>
                  <a:schemeClr val="tx1"/>
                </a:solidFill>
              </a:rPr>
              <a:t>ēdīsim</a:t>
            </a:r>
            <a:endParaRPr lang="en-US" sz="3200" dirty="0">
              <a:solidFill>
                <a:schemeClr val="tx1"/>
              </a:solidFill>
            </a:endParaRPr>
          </a:p>
        </p:txBody>
      </p:sp>
      <p:sp>
        <p:nvSpPr>
          <p:cNvPr id="8" name="Rounded Rectangle 7"/>
          <p:cNvSpPr/>
          <p:nvPr/>
        </p:nvSpPr>
        <p:spPr>
          <a:xfrm>
            <a:off x="179512" y="1484784"/>
            <a:ext cx="4464496" cy="1584176"/>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000" dirty="0" smtClean="0">
                <a:solidFill>
                  <a:schemeClr val="tx1"/>
                </a:solidFill>
              </a:rPr>
              <a:t>Jēzus ēda </a:t>
            </a:r>
            <a:r>
              <a:rPr lang="lv-LV" sz="3000" b="1" dirty="0" smtClean="0">
                <a:solidFill>
                  <a:schemeClr val="tx1"/>
                </a:solidFill>
              </a:rPr>
              <a:t>zivi</a:t>
            </a:r>
            <a:r>
              <a:rPr lang="lv-LV" sz="3000" dirty="0" smtClean="0">
                <a:solidFill>
                  <a:schemeClr val="tx1"/>
                </a:solidFill>
              </a:rPr>
              <a:t>, lai mēs zinātu, ka Viņš nav </a:t>
            </a:r>
            <a:r>
              <a:rPr lang="lv-LV" sz="3000" b="1" dirty="0" smtClean="0">
                <a:solidFill>
                  <a:schemeClr val="tx1"/>
                </a:solidFill>
              </a:rPr>
              <a:t>spoks</a:t>
            </a:r>
            <a:r>
              <a:rPr lang="lv-LV" sz="3000" dirty="0" smtClean="0">
                <a:solidFill>
                  <a:schemeClr val="tx1"/>
                </a:solidFill>
              </a:rPr>
              <a:t>, Viņam ir </a:t>
            </a:r>
            <a:r>
              <a:rPr lang="lv-LV" sz="3000" b="1" dirty="0" smtClean="0">
                <a:solidFill>
                  <a:schemeClr val="tx1"/>
                </a:solidFill>
              </a:rPr>
              <a:t>miesa</a:t>
            </a:r>
            <a:endParaRPr lang="en-US" sz="3000" b="1" dirty="0">
              <a:solidFill>
                <a:schemeClr val="tx1"/>
              </a:solidFill>
            </a:endParaRPr>
          </a:p>
        </p:txBody>
      </p:sp>
      <p:sp>
        <p:nvSpPr>
          <p:cNvPr id="9" name="Rounded Rectangle 8"/>
          <p:cNvSpPr/>
          <p:nvPr/>
        </p:nvSpPr>
        <p:spPr>
          <a:xfrm>
            <a:off x="179512" y="3356992"/>
            <a:ext cx="4392488" cy="108012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chemeClr val="tx1"/>
                </a:solidFill>
              </a:rPr>
              <a:t>Māca mums kā būs debesu valstībā</a:t>
            </a:r>
            <a:endParaRPr lang="en-US" sz="30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122"/>
                                        </p:tgtEl>
                                        <p:attrNameLst>
                                          <p:attrName>style.visibility</p:attrName>
                                        </p:attrNameLst>
                                      </p:cBhvr>
                                      <p:to>
                                        <p:strVal val="visible"/>
                                      </p:to>
                                    </p:set>
                                    <p:animEffect transition="in" filter="fade">
                                      <p:cBhvr>
                                        <p:cTn id="11" dur="2000"/>
                                        <p:tgtEl>
                                          <p:spTgt spid="5122"/>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2000"/>
                                        <p:tgtEl>
                                          <p:spTgt spid="8"/>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2000"/>
                                        <p:tgtEl>
                                          <p:spTgt spid="9"/>
                                        </p:tgtEl>
                                      </p:cBhvr>
                                    </p:animEffect>
                                  </p:childTnLst>
                                </p:cTn>
                              </p:par>
                            </p:childTnLst>
                          </p:cTn>
                        </p:par>
                        <p:par>
                          <p:cTn id="20" fill="hold">
                            <p:stCondLst>
                              <p:cond delay="6000"/>
                            </p:stCondLst>
                            <p:childTnLst>
                              <p:par>
                                <p:cTn id="21" presetID="10" presetClass="entr" presetSubtype="0"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P spid="6" grpId="0" animBg="1"/>
      <p:bldP spid="8" grpId="0" animBg="1"/>
      <p:bldP spid="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eaLnBrk="1" hangingPunct="1">
              <a:spcBef>
                <a:spcPct val="0"/>
              </a:spcBef>
              <a:buFontTx/>
              <a:buNone/>
            </a:pPr>
            <a:r>
              <a:rPr lang="lv-LV" sz="2800" i="1" dirty="0" smtClean="0"/>
              <a:t>45 Tad viņš lika viņu prātam atvērties, ka tie saprastu Rakstus, 46 un sacīja: “Tā ir rakstīts, ka Kristus cietīs un augšāmcelsies no mirušajiem trešajā dienā</a:t>
            </a:r>
          </a:p>
        </p:txBody>
      </p:sp>
      <p:sp>
        <p:nvSpPr>
          <p:cNvPr id="8196" name="Slide Number Placeholder 3"/>
          <p:cNvSpPr>
            <a:spLocks noGrp="1"/>
          </p:cNvSpPr>
          <p:nvPr>
            <p:ph type="sldNum" sz="quarter" idx="12"/>
          </p:nvPr>
        </p:nvSpPr>
        <p:spPr>
          <a:noFill/>
        </p:spPr>
        <p:txBody>
          <a:bodyPr/>
          <a:lstStyle/>
          <a:p>
            <a:fld id="{8813D975-61E8-48D5-8201-6762D198C839}" type="slidenum">
              <a:rPr lang="lv-LV" smtClean="0"/>
              <a:pPr/>
              <a:t>16</a:t>
            </a:fld>
            <a:endParaRPr lang="lv-LV" smtClean="0"/>
          </a:p>
        </p:txBody>
      </p:sp>
      <p:pic>
        <p:nvPicPr>
          <p:cNvPr id="3074" name="Picture 2" descr="Attēlu rezultāti vaicājumam “cross and resurrection”"/>
          <p:cNvPicPr>
            <a:picLocks noChangeAspect="1" noChangeArrowheads="1"/>
          </p:cNvPicPr>
          <p:nvPr/>
        </p:nvPicPr>
        <p:blipFill>
          <a:blip r:embed="rId2" cstate="print"/>
          <a:srcRect/>
          <a:stretch>
            <a:fillRect/>
          </a:stretch>
        </p:blipFill>
        <p:spPr bwMode="auto">
          <a:xfrm>
            <a:off x="285720" y="1412776"/>
            <a:ext cx="8429684" cy="544522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3074"/>
                                        </p:tgtEl>
                                        <p:attrNameLst>
                                          <p:attrName>style.visibility</p:attrName>
                                        </p:attrNameLst>
                                      </p:cBhvr>
                                      <p:to>
                                        <p:strVal val="visible"/>
                                      </p:to>
                                    </p:set>
                                    <p:animEffect transition="in" filter="fade">
                                      <p:cBhvr>
                                        <p:cTn id="11" dur="20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Number Placeholder 5"/>
          <p:cNvSpPr>
            <a:spLocks noGrp="1"/>
          </p:cNvSpPr>
          <p:nvPr>
            <p:ph type="sldNum" sz="quarter" idx="12"/>
          </p:nvPr>
        </p:nvSpPr>
        <p:spPr>
          <a:noFill/>
        </p:spPr>
        <p:txBody>
          <a:bodyPr/>
          <a:lstStyle/>
          <a:p>
            <a:fld id="{A27343D9-45F1-41AE-A1D8-2D9802F35209}" type="slidenum">
              <a:rPr lang="en-US" smtClean="0">
                <a:latin typeface="Arial" pitchFamily="34" charset="0"/>
              </a:rPr>
              <a:pPr/>
              <a:t>17</a:t>
            </a:fld>
            <a:endParaRPr lang="en-US" smtClean="0">
              <a:latin typeface="Arial" pitchFamily="34" charset="0"/>
            </a:endParaRPr>
          </a:p>
        </p:txBody>
      </p:sp>
      <p:sp>
        <p:nvSpPr>
          <p:cNvPr id="10" name="Rectangle 9"/>
          <p:cNvSpPr/>
          <p:nvPr/>
        </p:nvSpPr>
        <p:spPr>
          <a:xfrm>
            <a:off x="0" y="0"/>
            <a:ext cx="9144000" cy="867930"/>
          </a:xfrm>
          <a:prstGeom prst="rect">
            <a:avLst/>
          </a:prstGeom>
        </p:spPr>
        <p:txBody>
          <a:bodyPr wrap="square">
            <a:spAutoFit/>
          </a:bodyPr>
          <a:lstStyle/>
          <a:p>
            <a:pPr eaLnBrk="1" hangingPunct="1">
              <a:lnSpc>
                <a:spcPct val="90000"/>
              </a:lnSpc>
              <a:defRPr/>
            </a:pPr>
            <a:r>
              <a:rPr lang="lv-LV" sz="2800" i="1" dirty="0" smtClean="0"/>
              <a:t>47 Jēzus Vārdā jums būs sludināt atgriešanos un grēku piedošanu visām tautām</a:t>
            </a:r>
            <a:r>
              <a:rPr lang="lv-LV" sz="2800" dirty="0" smtClean="0"/>
              <a:t>”</a:t>
            </a:r>
          </a:p>
        </p:txBody>
      </p:sp>
      <p:sp>
        <p:nvSpPr>
          <p:cNvPr id="9" name="Rounded Rectangle 8"/>
          <p:cNvSpPr/>
          <p:nvPr/>
        </p:nvSpPr>
        <p:spPr>
          <a:xfrm>
            <a:off x="179512" y="836712"/>
            <a:ext cx="4680520" cy="115212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4400" b="1" dirty="0" smtClean="0">
                <a:solidFill>
                  <a:schemeClr val="tx1"/>
                </a:solidFill>
              </a:rPr>
              <a:t>Bauslība</a:t>
            </a:r>
          </a:p>
          <a:p>
            <a:pPr algn="ctr"/>
            <a:r>
              <a:rPr lang="lv-LV" sz="3200" dirty="0" smtClean="0">
                <a:solidFill>
                  <a:schemeClr val="tx1"/>
                </a:solidFill>
              </a:rPr>
              <a:t>Atgriešanās no grēkiem</a:t>
            </a:r>
            <a:endParaRPr lang="en-US" sz="3200" dirty="0">
              <a:solidFill>
                <a:schemeClr val="tx1"/>
              </a:solidFill>
            </a:endParaRPr>
          </a:p>
        </p:txBody>
      </p:sp>
      <p:pic>
        <p:nvPicPr>
          <p:cNvPr id="11" name="Picture 10">
            <a:extLst>
              <a:ext uri="{FF2B5EF4-FFF2-40B4-BE49-F238E27FC236}">
                <a16:creationId xmlns="" xmlns:a16="http://schemas.microsoft.com/office/drawing/2014/main" id="{D8E134B7-4FCD-4C6D-AC09-99A540A4205A}"/>
              </a:ext>
            </a:extLst>
          </p:cNvPr>
          <p:cNvPicPr>
            <a:picLocks noChangeAspect="1"/>
          </p:cNvPicPr>
          <p:nvPr/>
        </p:nvPicPr>
        <p:blipFill rotWithShape="1">
          <a:blip r:embed="rId2" cstate="print">
            <a:extLst>
              <a:ext uri="{28A0092B-C50C-407E-A947-70E740481C1C}">
                <a14:useLocalDpi xmlns="" xmlns:a14="http://schemas.microsoft.com/office/drawing/2010/main" val="0"/>
              </a:ext>
            </a:extLst>
          </a:blip>
          <a:srcRect b="21910"/>
          <a:stretch/>
        </p:blipFill>
        <p:spPr>
          <a:xfrm>
            <a:off x="179512" y="1916832"/>
            <a:ext cx="4608512" cy="3960440"/>
          </a:xfrm>
          <a:prstGeom prst="rect">
            <a:avLst/>
          </a:prstGeom>
          <a:ln>
            <a:noFill/>
          </a:ln>
          <a:effectLst>
            <a:softEdge rad="112500"/>
          </a:effectLst>
        </p:spPr>
      </p:pic>
      <p:sp>
        <p:nvSpPr>
          <p:cNvPr id="12" name="Rounded Rectangle 11"/>
          <p:cNvSpPr/>
          <p:nvPr/>
        </p:nvSpPr>
        <p:spPr>
          <a:xfrm>
            <a:off x="5292080" y="764704"/>
            <a:ext cx="3600400" cy="1224136"/>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4400" b="1" dirty="0" smtClean="0">
                <a:solidFill>
                  <a:schemeClr val="tx1"/>
                </a:solidFill>
              </a:rPr>
              <a:t>Evaņģēlijs</a:t>
            </a:r>
            <a:endParaRPr lang="lv-LV" sz="3200" b="1" dirty="0" smtClean="0">
              <a:solidFill>
                <a:schemeClr val="tx1"/>
              </a:solidFill>
            </a:endParaRPr>
          </a:p>
          <a:p>
            <a:pPr algn="ctr"/>
            <a:r>
              <a:rPr lang="lv-LV" sz="3200" dirty="0" smtClean="0">
                <a:solidFill>
                  <a:schemeClr val="tx1"/>
                </a:solidFill>
              </a:rPr>
              <a:t>grēku piedošana</a:t>
            </a:r>
            <a:endParaRPr lang="en-US" sz="3200" dirty="0">
              <a:solidFill>
                <a:schemeClr val="tx1"/>
              </a:solidFill>
            </a:endParaRPr>
          </a:p>
        </p:txBody>
      </p:sp>
      <p:sp>
        <p:nvSpPr>
          <p:cNvPr id="13" name="Rounded Rectangle 12"/>
          <p:cNvSpPr/>
          <p:nvPr/>
        </p:nvSpPr>
        <p:spPr>
          <a:xfrm>
            <a:off x="107504" y="5589240"/>
            <a:ext cx="8964488" cy="1196752"/>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eaLnBrk="1" hangingPunct="1">
              <a:lnSpc>
                <a:spcPct val="90000"/>
              </a:lnSpc>
              <a:defRPr/>
            </a:pPr>
            <a:r>
              <a:rPr lang="lv-LV" sz="2800" dirty="0" smtClean="0">
                <a:solidFill>
                  <a:schemeClr val="tx1"/>
                </a:solidFill>
              </a:rPr>
              <a:t>Luters ir apgalvojis, ka tam, kas </a:t>
            </a:r>
            <a:r>
              <a:rPr lang="lv-LV" sz="2800" b="1" dirty="0" smtClean="0">
                <a:solidFill>
                  <a:schemeClr val="tx1"/>
                </a:solidFill>
              </a:rPr>
              <a:t>labi pārvalda mākslu atšķirt bauslību no Evaņģēlija</a:t>
            </a:r>
            <a:r>
              <a:rPr lang="lv-LV" sz="2800" dirty="0" smtClean="0">
                <a:solidFill>
                  <a:schemeClr val="tx1"/>
                </a:solidFill>
              </a:rPr>
              <a:t>, tas ceļams augstā amatā un nosaucams par </a:t>
            </a:r>
            <a:r>
              <a:rPr lang="lv-LV" sz="2800" b="1" dirty="0" smtClean="0">
                <a:solidFill>
                  <a:schemeClr val="tx1"/>
                </a:solidFill>
              </a:rPr>
              <a:t>svēto rakstu doktoru</a:t>
            </a:r>
            <a:r>
              <a:rPr lang="lv-LV" sz="2800" dirty="0" smtClean="0">
                <a:solidFill>
                  <a:schemeClr val="tx1"/>
                </a:solidFill>
              </a:rPr>
              <a:t>. </a:t>
            </a:r>
          </a:p>
        </p:txBody>
      </p:sp>
      <p:pic>
        <p:nvPicPr>
          <p:cNvPr id="15" name="Picture 8"/>
          <p:cNvPicPr>
            <a:picLocks noChangeAspect="1" noChangeArrowheads="1"/>
          </p:cNvPicPr>
          <p:nvPr/>
        </p:nvPicPr>
        <p:blipFill>
          <a:blip r:embed="rId3" cstate="print"/>
          <a:srcRect/>
          <a:stretch>
            <a:fillRect/>
          </a:stretch>
        </p:blipFill>
        <p:spPr bwMode="auto">
          <a:xfrm>
            <a:off x="4932040" y="1988840"/>
            <a:ext cx="4196696" cy="3720599"/>
          </a:xfrm>
          <a:prstGeom prst="rect">
            <a:avLst/>
          </a:prstGeom>
          <a:ln>
            <a:noFill/>
          </a:ln>
          <a:effectLst>
            <a:softEdge rad="112500"/>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2000"/>
                                        <p:tgtEl>
                                          <p:spTgt spid="12"/>
                                        </p:tgtEl>
                                      </p:cBhvr>
                                    </p:animEffect>
                                  </p:childTnLst>
                                </p:cTn>
                              </p:par>
                            </p:childTnLst>
                          </p:cTn>
                        </p:par>
                        <p:par>
                          <p:cTn id="12" fill="hold">
                            <p:stCondLst>
                              <p:cond delay="4000"/>
                            </p:stCondLst>
                            <p:childTnLst>
                              <p:par>
                                <p:cTn id="13" presetID="10" presetClass="entr" presetSubtype="0"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childTnLst>
                          </p:cTn>
                        </p:par>
                        <p:par>
                          <p:cTn id="16" fill="hold">
                            <p:stCondLst>
                              <p:cond delay="4500"/>
                            </p:stCondLst>
                            <p:childTnLst>
                              <p:par>
                                <p:cTn id="17" presetID="10" presetClass="entr" presetSubtype="0"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2000"/>
                                        <p:tgtEl>
                                          <p:spTgt spid="13"/>
                                        </p:tgtEl>
                                      </p:cBhvr>
                                    </p:animEffect>
                                  </p:childTnLst>
                                </p:cTn>
                              </p:par>
                            </p:childTnLst>
                          </p:cTn>
                        </p:par>
                        <p:par>
                          <p:cTn id="20" fill="hold">
                            <p:stCondLst>
                              <p:cond delay="6500"/>
                            </p:stCondLst>
                            <p:childTnLst>
                              <p:par>
                                <p:cTn id="21" presetID="10" presetClass="entr" presetSubtype="0" fill="hold"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2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animBg="1"/>
      <p:bldP spid="1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smtClean="0">
                <a:solidFill>
                  <a:schemeClr val="tx1"/>
                </a:solidFill>
              </a:rPr>
              <a:t>Noslēgums</a:t>
            </a:r>
          </a:p>
        </p:txBody>
      </p:sp>
      <p:pic>
        <p:nvPicPr>
          <p:cNvPr id="23554" name="Picture 2" descr="Attēlu rezultāti vaicājumam “heaven”"/>
          <p:cNvPicPr>
            <a:picLocks noChangeAspect="1" noChangeArrowheads="1"/>
          </p:cNvPicPr>
          <p:nvPr/>
        </p:nvPicPr>
        <p:blipFill>
          <a:blip r:embed="rId2" cstate="print"/>
          <a:srcRect/>
          <a:stretch>
            <a:fillRect/>
          </a:stretch>
        </p:blipFill>
        <p:spPr bwMode="auto">
          <a:xfrm>
            <a:off x="0" y="764704"/>
            <a:ext cx="9144000" cy="6093296"/>
          </a:xfrm>
          <a:prstGeom prst="rect">
            <a:avLst/>
          </a:prstGeom>
          <a:ln>
            <a:noFill/>
          </a:ln>
          <a:effectLst>
            <a:softEdge rad="112500"/>
          </a:effectLst>
        </p:spPr>
      </p:pic>
      <p:sp>
        <p:nvSpPr>
          <p:cNvPr id="5" name="Rounded Rectangle 4"/>
          <p:cNvSpPr/>
          <p:nvPr/>
        </p:nvSpPr>
        <p:spPr>
          <a:xfrm>
            <a:off x="1475656" y="764704"/>
            <a:ext cx="6624736" cy="151216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dirty="0" smtClean="0">
                <a:solidFill>
                  <a:schemeClr val="tx1"/>
                </a:solidFill>
              </a:rPr>
              <a:t>Tie, kas bija </a:t>
            </a:r>
            <a:r>
              <a:rPr lang="lv-LV" sz="3200" b="1" dirty="0" smtClean="0">
                <a:solidFill>
                  <a:schemeClr val="tx1"/>
                </a:solidFill>
              </a:rPr>
              <a:t>bailes</a:t>
            </a:r>
            <a:r>
              <a:rPr lang="lv-LV" sz="3200" dirty="0" smtClean="0">
                <a:solidFill>
                  <a:schemeClr val="tx1"/>
                </a:solidFill>
              </a:rPr>
              <a:t> no </a:t>
            </a:r>
            <a:r>
              <a:rPr lang="lv-LV" sz="3200" b="1" dirty="0" smtClean="0">
                <a:solidFill>
                  <a:schemeClr val="tx1"/>
                </a:solidFill>
              </a:rPr>
              <a:t>grēka</a:t>
            </a:r>
            <a:r>
              <a:rPr lang="lv-LV" sz="3200" dirty="0" smtClean="0">
                <a:solidFill>
                  <a:schemeClr val="tx1"/>
                </a:solidFill>
              </a:rPr>
              <a:t> un </a:t>
            </a:r>
            <a:r>
              <a:rPr lang="lv-LV" sz="3200" b="1" dirty="0" smtClean="0">
                <a:solidFill>
                  <a:schemeClr val="tx1"/>
                </a:solidFill>
              </a:rPr>
              <a:t>nāves sajutuši</a:t>
            </a:r>
            <a:r>
              <a:rPr lang="lv-LV" sz="3200" dirty="0" smtClean="0">
                <a:solidFill>
                  <a:schemeClr val="tx1"/>
                </a:solidFill>
              </a:rPr>
              <a:t>, tie tika padarīti </a:t>
            </a:r>
            <a:r>
              <a:rPr lang="lv-LV" sz="3200" b="1" dirty="0" smtClean="0">
                <a:solidFill>
                  <a:schemeClr val="tx1"/>
                </a:solidFill>
              </a:rPr>
              <a:t>bezbailīgi</a:t>
            </a:r>
            <a:r>
              <a:rPr lang="lv-LV" sz="3200" dirty="0" smtClean="0">
                <a:solidFill>
                  <a:schemeClr val="tx1"/>
                </a:solidFill>
              </a:rPr>
              <a:t> un </a:t>
            </a:r>
            <a:r>
              <a:rPr lang="lv-LV" sz="3200" b="1" dirty="0" smtClean="0">
                <a:solidFill>
                  <a:schemeClr val="tx1"/>
                </a:solidFill>
              </a:rPr>
              <a:t>iedrošināti sludināt</a:t>
            </a:r>
            <a:endParaRPr lang="en-US" sz="3200" b="1" dirty="0">
              <a:solidFill>
                <a:schemeClr val="tx1"/>
              </a:solidFill>
            </a:endParaRPr>
          </a:p>
        </p:txBody>
      </p:sp>
      <p:sp>
        <p:nvSpPr>
          <p:cNvPr id="6" name="Rounded Rectangle 5"/>
          <p:cNvSpPr/>
          <p:nvPr/>
        </p:nvSpPr>
        <p:spPr>
          <a:xfrm>
            <a:off x="1475656" y="4941168"/>
            <a:ext cx="6480720" cy="151216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dirty="0" smtClean="0">
                <a:solidFill>
                  <a:schemeClr val="tx1"/>
                </a:solidFill>
              </a:rPr>
              <a:t>Jēzus </a:t>
            </a:r>
            <a:r>
              <a:rPr lang="lv-LV" sz="3200" b="1" dirty="0" smtClean="0">
                <a:solidFill>
                  <a:schemeClr val="tx1"/>
                </a:solidFill>
              </a:rPr>
              <a:t>augšāmcelšanās vēsts </a:t>
            </a:r>
            <a:r>
              <a:rPr lang="lv-LV" sz="3200" dirty="0" smtClean="0">
                <a:solidFill>
                  <a:schemeClr val="tx1"/>
                </a:solidFill>
              </a:rPr>
              <a:t>atrada </a:t>
            </a:r>
            <a:r>
              <a:rPr lang="lv-LV" sz="3200" b="1" dirty="0" smtClean="0">
                <a:solidFill>
                  <a:schemeClr val="tx1"/>
                </a:solidFill>
              </a:rPr>
              <a:t>paliekošu vietu </a:t>
            </a:r>
            <a:r>
              <a:rPr lang="lv-LV" sz="3200" dirty="0" smtClean="0">
                <a:solidFill>
                  <a:schemeClr val="tx1"/>
                </a:solidFill>
              </a:rPr>
              <a:t>mācekļu sirdis un pamatīgi viņus </a:t>
            </a:r>
            <a:r>
              <a:rPr lang="lv-LV" sz="3200" b="1" dirty="0" smtClean="0">
                <a:solidFill>
                  <a:schemeClr val="tx1"/>
                </a:solidFill>
              </a:rPr>
              <a:t>izmainīja</a:t>
            </a:r>
            <a:endParaRPr lang="en-US" sz="32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3554"/>
                                        </p:tgtEl>
                                        <p:attrNameLst>
                                          <p:attrName>style.visibility</p:attrName>
                                        </p:attrNameLst>
                                      </p:cBhvr>
                                      <p:to>
                                        <p:strVal val="visible"/>
                                      </p:to>
                                    </p:set>
                                    <p:animEffect transition="in" filter="fade">
                                      <p:cBhvr>
                                        <p:cTn id="11" dur="2000"/>
                                        <p:tgtEl>
                                          <p:spTgt spid="23554"/>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2000"/>
                                        <p:tgtEl>
                                          <p:spTgt spid="5"/>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5" grpId="0" animBg="1"/>
      <p:bldP spid="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0243"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
        <p:nvSpPr>
          <p:cNvPr id="10244" name="Slide Number Placeholder 3"/>
          <p:cNvSpPr>
            <a:spLocks noGrp="1"/>
          </p:cNvSpPr>
          <p:nvPr>
            <p:ph type="sldNum" sz="quarter" idx="12"/>
          </p:nvPr>
        </p:nvSpPr>
        <p:spPr>
          <a:noFill/>
        </p:spPr>
        <p:txBody>
          <a:bodyPr/>
          <a:lstStyle/>
          <a:p>
            <a:fld id="{D948A3B6-03F9-4D4B-AFCD-FAE86AB3ABA3}" type="slidenum">
              <a:rPr lang="lv-LV" smtClean="0"/>
              <a:pPr/>
              <a:t>19</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79388" y="-71462"/>
            <a:ext cx="8964612" cy="1071563"/>
          </a:xfrm>
        </p:spPr>
        <p:txBody>
          <a:bodyPr/>
          <a:lstStyle/>
          <a:p>
            <a:pPr eaLnBrk="1" hangingPunct="1"/>
            <a:r>
              <a:rPr lang="lv-LV" sz="3600" b="1" dirty="0" smtClean="0"/>
              <a:t>Lk.24:36-48 Jēzus parādās mācekļiem</a:t>
            </a:r>
          </a:p>
        </p:txBody>
      </p:sp>
      <p:pic>
        <p:nvPicPr>
          <p:cNvPr id="3075" name="Picture 3" descr="DOVE019"/>
          <p:cNvPicPr>
            <a:picLocks noChangeAspect="1" noChangeArrowheads="1"/>
          </p:cNvPicPr>
          <p:nvPr/>
        </p:nvPicPr>
        <p:blipFill>
          <a:blip r:embed="rId2" cstate="print"/>
          <a:srcRect/>
          <a:stretch>
            <a:fillRect/>
          </a:stretch>
        </p:blipFill>
        <p:spPr bwMode="auto">
          <a:xfrm>
            <a:off x="-17463" y="73025"/>
            <a:ext cx="485776" cy="692150"/>
          </a:xfrm>
          <a:prstGeom prst="rect">
            <a:avLst/>
          </a:prstGeom>
          <a:noFill/>
          <a:ln w="9525">
            <a:noFill/>
            <a:miter lim="800000"/>
            <a:headEnd/>
            <a:tailEnd/>
          </a:ln>
        </p:spPr>
      </p:pic>
      <p:sp>
        <p:nvSpPr>
          <p:cNvPr id="3076" name="Slide Number Placeholder 5"/>
          <p:cNvSpPr>
            <a:spLocks noGrp="1"/>
          </p:cNvSpPr>
          <p:nvPr>
            <p:ph type="sldNum" sz="quarter" idx="12"/>
          </p:nvPr>
        </p:nvSpPr>
        <p:spPr>
          <a:noFill/>
        </p:spPr>
        <p:txBody>
          <a:bodyPr/>
          <a:lstStyle/>
          <a:p>
            <a:fld id="{5373C76A-A643-4B96-9DD0-A5192EF45F74}" type="slidenum">
              <a:rPr lang="lv-LV" smtClean="0"/>
              <a:pPr/>
              <a:t>2</a:t>
            </a:fld>
            <a:endParaRPr lang="lv-LV" smtClean="0"/>
          </a:p>
        </p:txBody>
      </p:sp>
      <p:sp>
        <p:nvSpPr>
          <p:cNvPr id="3077" name="Rectangle 6"/>
          <p:cNvSpPr>
            <a:spLocks noChangeArrowheads="1"/>
          </p:cNvSpPr>
          <p:nvPr/>
        </p:nvSpPr>
        <p:spPr bwMode="auto">
          <a:xfrm>
            <a:off x="0" y="856357"/>
            <a:ext cx="9144000" cy="6001643"/>
          </a:xfrm>
          <a:prstGeom prst="rect">
            <a:avLst/>
          </a:prstGeom>
          <a:noFill/>
          <a:ln w="9525">
            <a:noFill/>
            <a:miter lim="800000"/>
            <a:headEnd/>
            <a:tailEnd/>
          </a:ln>
        </p:spPr>
        <p:txBody>
          <a:bodyPr>
            <a:spAutoFit/>
          </a:bodyPr>
          <a:lstStyle/>
          <a:p>
            <a:pPr algn="just"/>
            <a:r>
              <a:rPr lang="lv-LV" sz="2400" dirty="0" smtClean="0"/>
              <a:t>36 Viņiem tā runājot, Jēzus nostājās viņu vidū un sacīja viņiem: “Miers ar jums.” 37 Satrūkušies un baiļu pārņemti, tie domāja, ka redz garu. 38 Bet viņš tiem sacīja: “Kādēļ esat satraukti un jūsu sirdīs ceļas šaubas? 39 Uzlūkojiet manas rokas un manas kājas – tas esmu es. Aptaustiet mani un skatieties, garam nav miesas un kaulu, kā jūs redzat man.” 40 Un, to teicis, viņš parādīja viņiem rokas un kājas. 41 Kad viņi no prieka vēl neticēja un brīnījās, viņš tiem sacīja: “Vai jums šeit ir kas ēdams?” 42 Tad tie iedeva viņam ceptas zivs gabalu, 43 un viņš to ņēma un ēda viņu acu priekšā. 44 Tad viņš teica: “Šie ir mani vārdi, ko es jums sacīju, kad biju pie jums! Visam jāpiepildās, kas par mani sacīts Mozus bauslībā, praviešos un psalmos.” 45 Tad viņš lika viņu prātam atvērties, ka tie saprastu Rakstus, 46 un sacīja: “Tā ir rakstīts, ka Kristus cietīs un augšāmcelsies no mirušajiem trešajā dienā, 47 un viņa vārdā visām tautām, sākot no </a:t>
            </a:r>
            <a:r>
              <a:rPr lang="lv-LV" sz="2400" dirty="0" err="1" smtClean="0"/>
              <a:t>Jeruzālemes</a:t>
            </a:r>
            <a:r>
              <a:rPr lang="lv-LV" sz="2400" dirty="0" smtClean="0"/>
              <a:t>, </a:t>
            </a:r>
            <a:r>
              <a:rPr lang="lv-LV" sz="2400" dirty="0" smtClean="0"/>
              <a:t>jums būs </a:t>
            </a:r>
            <a:r>
              <a:rPr lang="lv-LV" sz="2400" smtClean="0"/>
              <a:t>sludināt atgriešanos </a:t>
            </a:r>
            <a:r>
              <a:rPr lang="lv-LV" sz="2400" dirty="0" smtClean="0"/>
              <a:t>un grēku </a:t>
            </a:r>
            <a:r>
              <a:rPr lang="lv-LV" sz="2400" dirty="0" smtClean="0"/>
              <a:t>piedošanu; 48 jūs tam esat liecinieki.</a:t>
            </a:r>
            <a:endParaRPr lang="lv-LV" sz="2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smtClean="0">
                <a:solidFill>
                  <a:schemeClr val="tx1"/>
                </a:solidFill>
              </a:rPr>
              <a:t>Ievads</a:t>
            </a:r>
          </a:p>
        </p:txBody>
      </p:sp>
      <p:sp>
        <p:nvSpPr>
          <p:cNvPr id="7" name="Rectangle 6"/>
          <p:cNvSpPr>
            <a:spLocks noChangeArrowheads="1"/>
          </p:cNvSpPr>
          <p:nvPr/>
        </p:nvSpPr>
        <p:spPr bwMode="auto">
          <a:xfrm>
            <a:off x="0" y="690563"/>
            <a:ext cx="9144000" cy="2247900"/>
          </a:xfrm>
          <a:prstGeom prst="rect">
            <a:avLst/>
          </a:prstGeom>
          <a:noFill/>
          <a:ln w="9525">
            <a:noFill/>
            <a:miter lim="800000"/>
            <a:headEnd/>
            <a:tailEnd/>
          </a:ln>
        </p:spPr>
        <p:txBody>
          <a:bodyPr>
            <a:spAutoFit/>
          </a:bodyPr>
          <a:lstStyle/>
          <a:p>
            <a:r>
              <a:rPr lang="lv-LV" sz="2800" dirty="0"/>
              <a:t>Iedomāsimies kādā </a:t>
            </a:r>
            <a:r>
              <a:rPr lang="lv-LV" sz="2800" b="1" dirty="0"/>
              <a:t>situācijā</a:t>
            </a:r>
            <a:r>
              <a:rPr lang="lv-LV" sz="2800" dirty="0"/>
              <a:t> tagad atrodas </a:t>
            </a:r>
            <a:r>
              <a:rPr lang="lv-LV" sz="2800" b="1" dirty="0"/>
              <a:t>mācekļi</a:t>
            </a:r>
            <a:r>
              <a:rPr lang="lv-LV" sz="2800" dirty="0"/>
              <a:t>:</a:t>
            </a:r>
          </a:p>
          <a:p>
            <a:pPr>
              <a:buFontTx/>
              <a:buChar char="•"/>
            </a:pPr>
            <a:r>
              <a:rPr lang="lv-LV" sz="2800" dirty="0"/>
              <a:t>Mīļotais </a:t>
            </a:r>
            <a:r>
              <a:rPr lang="lv-LV" sz="2800" b="1" dirty="0"/>
              <a:t>mācītājs </a:t>
            </a:r>
            <a:r>
              <a:rPr lang="lv-LV" sz="2800" dirty="0"/>
              <a:t>tikko ir ticis </a:t>
            </a:r>
            <a:r>
              <a:rPr lang="lv-LV" sz="2800" b="1" dirty="0" smtClean="0"/>
              <a:t>krustā </a:t>
            </a:r>
            <a:r>
              <a:rPr lang="lv-LV" sz="2800" b="1" dirty="0"/>
              <a:t>sists</a:t>
            </a:r>
            <a:r>
              <a:rPr lang="lv-LV" sz="2800" dirty="0"/>
              <a:t> </a:t>
            </a:r>
          </a:p>
          <a:p>
            <a:pPr>
              <a:buFontTx/>
              <a:buChar char="•"/>
            </a:pPr>
            <a:r>
              <a:rPr lang="lv-LV" sz="2800" b="1" dirty="0" smtClean="0"/>
              <a:t>Jūdi</a:t>
            </a:r>
            <a:r>
              <a:rPr lang="lv-LV" sz="2800" dirty="0" smtClean="0"/>
              <a:t> </a:t>
            </a:r>
            <a:r>
              <a:rPr lang="lv-LV" sz="2800" dirty="0"/>
              <a:t>nogalināja Jēzu, viņi </a:t>
            </a:r>
            <a:r>
              <a:rPr lang="lv-LV" sz="2800" b="1" dirty="0"/>
              <a:t>var vērsties</a:t>
            </a:r>
            <a:r>
              <a:rPr lang="lv-LV" sz="2800" dirty="0"/>
              <a:t> arī </a:t>
            </a:r>
            <a:r>
              <a:rPr lang="lv-LV" sz="2800" b="1" dirty="0"/>
              <a:t>pret viņiem</a:t>
            </a:r>
          </a:p>
          <a:p>
            <a:pPr>
              <a:buFontTx/>
              <a:buChar char="•"/>
            </a:pPr>
            <a:r>
              <a:rPr lang="lv-LV" sz="2800" b="1" dirty="0"/>
              <a:t>Jēzus šiem mācekļiem bija kā tēvs</a:t>
            </a:r>
          </a:p>
          <a:p>
            <a:pPr>
              <a:buFontTx/>
              <a:buChar char="•"/>
            </a:pPr>
            <a:r>
              <a:rPr lang="lv-LV" sz="2800" b="1" dirty="0"/>
              <a:t>Viņš </a:t>
            </a:r>
            <a:r>
              <a:rPr lang="lv-LV" sz="2800" dirty="0"/>
              <a:t>bija viņu</a:t>
            </a:r>
            <a:r>
              <a:rPr lang="lv-LV" sz="2800" b="1" dirty="0"/>
              <a:t> dzīves jēga</a:t>
            </a:r>
            <a:endParaRPr lang="lv-LV" sz="2800" dirty="0"/>
          </a:p>
        </p:txBody>
      </p:sp>
      <p:pic>
        <p:nvPicPr>
          <p:cNvPr id="10242" name="Picture 2" descr="Devotional on Jesus in the Gospels: 11/14/10 Luke 22:54-62 Denying Amidst  Persecution"/>
          <p:cNvPicPr>
            <a:picLocks noChangeAspect="1" noChangeArrowheads="1"/>
          </p:cNvPicPr>
          <p:nvPr/>
        </p:nvPicPr>
        <p:blipFill>
          <a:blip r:embed="rId2" cstate="print"/>
          <a:srcRect/>
          <a:stretch>
            <a:fillRect/>
          </a:stretch>
        </p:blipFill>
        <p:spPr bwMode="auto">
          <a:xfrm>
            <a:off x="1115616" y="2780928"/>
            <a:ext cx="7029450" cy="407707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10242"/>
                                        </p:tgtEl>
                                        <p:attrNameLst>
                                          <p:attrName>style.visibility</p:attrName>
                                        </p:attrNameLst>
                                      </p:cBhvr>
                                      <p:to>
                                        <p:strVal val="visible"/>
                                      </p:to>
                                    </p:set>
                                    <p:animEffect transition="in" filter="fade">
                                      <p:cBhvr>
                                        <p:cTn id="12" dur="2000"/>
                                        <p:tgtEl>
                                          <p:spTgt spid="10242"/>
                                        </p:tgtEl>
                                      </p:cBhvr>
                                    </p:animEffect>
                                  </p:childTnLst>
                                </p:cTn>
                              </p:par>
                            </p:childTnLst>
                          </p:cTn>
                        </p:par>
                        <p:par>
                          <p:cTn id="13" fill="hold">
                            <p:stCondLst>
                              <p:cond delay="2500"/>
                            </p:stCondLst>
                            <p:childTnLst>
                              <p:par>
                                <p:cTn id="14" presetID="2" presetClass="entr" presetSubtype="4" fill="hold" nodeType="afterEffect">
                                  <p:stCondLst>
                                    <p:cond delay="0"/>
                                  </p:stCondLst>
                                  <p:childTnLst>
                                    <p:set>
                                      <p:cBhvr>
                                        <p:cTn id="15" dur="1" fill="hold">
                                          <p:stCondLst>
                                            <p:cond delay="0"/>
                                          </p:stCondLst>
                                        </p:cTn>
                                        <p:tgtEl>
                                          <p:spTgt spid="7">
                                            <p:txEl>
                                              <p:pRg st="0" end="0"/>
                                            </p:txEl>
                                          </p:spTgt>
                                        </p:tgtEl>
                                        <p:attrNameLst>
                                          <p:attrName>style.visibility</p:attrName>
                                        </p:attrNameLst>
                                      </p:cBhvr>
                                      <p:to>
                                        <p:strVal val="visible"/>
                                      </p:to>
                                    </p:set>
                                    <p:anim calcmode="lin" valueType="num">
                                      <p:cBhvr additive="base">
                                        <p:cTn id="16"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8" fill="hold">
                            <p:stCondLst>
                              <p:cond delay="3000"/>
                            </p:stCondLst>
                            <p:childTnLst>
                              <p:par>
                                <p:cTn id="19" presetID="2" presetClass="entr" presetSubtype="4" fill="hold" nodeType="afterEffect">
                                  <p:stCondLst>
                                    <p:cond delay="0"/>
                                  </p:stCondLst>
                                  <p:childTnLst>
                                    <p:set>
                                      <p:cBhvr>
                                        <p:cTn id="20" dur="1" fill="hold">
                                          <p:stCondLst>
                                            <p:cond delay="0"/>
                                          </p:stCondLst>
                                        </p:cTn>
                                        <p:tgtEl>
                                          <p:spTgt spid="7">
                                            <p:txEl>
                                              <p:pRg st="1" end="1"/>
                                            </p:txEl>
                                          </p:spTgt>
                                        </p:tgtEl>
                                        <p:attrNameLst>
                                          <p:attrName>style.visibility</p:attrName>
                                        </p:attrNameLst>
                                      </p:cBhvr>
                                      <p:to>
                                        <p:strVal val="visible"/>
                                      </p:to>
                                    </p:set>
                                    <p:anim calcmode="lin" valueType="num">
                                      <p:cBhvr additive="base">
                                        <p:cTn id="21"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3" fill="hold">
                            <p:stCondLst>
                              <p:cond delay="3500"/>
                            </p:stCondLst>
                            <p:childTnLst>
                              <p:par>
                                <p:cTn id="24" presetID="2" presetClass="entr" presetSubtype="4" fill="hold" nodeType="afterEffect">
                                  <p:stCondLst>
                                    <p:cond delay="0"/>
                                  </p:stCondLst>
                                  <p:childTnLst>
                                    <p:set>
                                      <p:cBhvr>
                                        <p:cTn id="25" dur="1" fill="hold">
                                          <p:stCondLst>
                                            <p:cond delay="0"/>
                                          </p:stCondLst>
                                        </p:cTn>
                                        <p:tgtEl>
                                          <p:spTgt spid="7">
                                            <p:txEl>
                                              <p:pRg st="2" end="2"/>
                                            </p:txEl>
                                          </p:spTgt>
                                        </p:tgtEl>
                                        <p:attrNameLst>
                                          <p:attrName>style.visibility</p:attrName>
                                        </p:attrNameLst>
                                      </p:cBhvr>
                                      <p:to>
                                        <p:strVal val="visible"/>
                                      </p:to>
                                    </p:set>
                                    <p:anim calcmode="lin" valueType="num">
                                      <p:cBhvr additive="base">
                                        <p:cTn id="26"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8" fill="hold">
                            <p:stCondLst>
                              <p:cond delay="4000"/>
                            </p:stCondLst>
                            <p:childTnLst>
                              <p:par>
                                <p:cTn id="29" presetID="2" presetClass="entr" presetSubtype="4" fill="hold" nodeType="afterEffect">
                                  <p:stCondLst>
                                    <p:cond delay="0"/>
                                  </p:stCondLst>
                                  <p:childTnLst>
                                    <p:set>
                                      <p:cBhvr>
                                        <p:cTn id="30" dur="1" fill="hold">
                                          <p:stCondLst>
                                            <p:cond delay="0"/>
                                          </p:stCondLst>
                                        </p:cTn>
                                        <p:tgtEl>
                                          <p:spTgt spid="7">
                                            <p:txEl>
                                              <p:pRg st="3" end="3"/>
                                            </p:txEl>
                                          </p:spTgt>
                                        </p:tgtEl>
                                        <p:attrNameLst>
                                          <p:attrName>style.visibility</p:attrName>
                                        </p:attrNameLst>
                                      </p:cBhvr>
                                      <p:to>
                                        <p:strVal val="visible"/>
                                      </p:to>
                                    </p:set>
                                    <p:anim calcmode="lin" valueType="num">
                                      <p:cBhvr additive="base">
                                        <p:cTn id="31"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3" fill="hold">
                            <p:stCondLst>
                              <p:cond delay="4500"/>
                            </p:stCondLst>
                            <p:childTnLst>
                              <p:par>
                                <p:cTn id="34" presetID="2" presetClass="entr" presetSubtype="4" fill="hold" nodeType="afterEffect">
                                  <p:stCondLst>
                                    <p:cond delay="0"/>
                                  </p:stCondLst>
                                  <p:childTnLst>
                                    <p:set>
                                      <p:cBhvr>
                                        <p:cTn id="35" dur="1" fill="hold">
                                          <p:stCondLst>
                                            <p:cond delay="0"/>
                                          </p:stCondLst>
                                        </p:cTn>
                                        <p:tgtEl>
                                          <p:spTgt spid="7">
                                            <p:txEl>
                                              <p:pRg st="4" end="4"/>
                                            </p:txEl>
                                          </p:spTgt>
                                        </p:tgtEl>
                                        <p:attrNameLst>
                                          <p:attrName>style.visibility</p:attrName>
                                        </p:attrNameLst>
                                      </p:cBhvr>
                                      <p:to>
                                        <p:strVal val="visible"/>
                                      </p:to>
                                    </p:set>
                                    <p:anim calcmode="lin" valueType="num">
                                      <p:cBhvr additive="base">
                                        <p:cTn id="36"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7652" name="Picture 4" descr="Why Did Jesus Come To Earth? | ThePreachersWord"/>
          <p:cNvPicPr>
            <a:picLocks noChangeAspect="1" noChangeArrowheads="1"/>
          </p:cNvPicPr>
          <p:nvPr/>
        </p:nvPicPr>
        <p:blipFill>
          <a:blip r:embed="rId2" cstate="print"/>
          <a:srcRect b="3098"/>
          <a:stretch>
            <a:fillRect/>
          </a:stretch>
        </p:blipFill>
        <p:spPr bwMode="auto">
          <a:xfrm>
            <a:off x="0" y="836712"/>
            <a:ext cx="9144000" cy="6021288"/>
          </a:xfrm>
          <a:prstGeom prst="rect">
            <a:avLst/>
          </a:prstGeom>
          <a:noFill/>
        </p:spPr>
      </p:pic>
      <p:sp>
        <p:nvSpPr>
          <p:cNvPr id="10243" name="Rectangle 2"/>
          <p:cNvSpPr>
            <a:spLocks noGrp="1" noChangeArrowheads="1"/>
          </p:cNvSpPr>
          <p:nvPr>
            <p:ph type="title" idx="4294967295"/>
          </p:nvPr>
        </p:nvSpPr>
        <p:spPr>
          <a:xfrm>
            <a:off x="0" y="0"/>
            <a:ext cx="9144000" cy="850900"/>
          </a:xfrm>
        </p:spPr>
        <p:txBody>
          <a:bodyPr/>
          <a:lstStyle/>
          <a:p>
            <a:pPr eaLnBrk="1" hangingPunct="1"/>
            <a:r>
              <a:rPr lang="lv-LV" sz="3600" b="1" dirty="0" smtClean="0">
                <a:solidFill>
                  <a:schemeClr val="tx1"/>
                </a:solidFill>
              </a:rPr>
              <a:t>Kādēļ mācekļi Jēzu pie krusta pameta?</a:t>
            </a:r>
          </a:p>
        </p:txBody>
      </p:sp>
      <p:sp>
        <p:nvSpPr>
          <p:cNvPr id="6" name="Rounded Rectangle 5"/>
          <p:cNvSpPr/>
          <p:nvPr/>
        </p:nvSpPr>
        <p:spPr>
          <a:xfrm>
            <a:off x="5436096" y="4149080"/>
            <a:ext cx="3456384" cy="237626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dirty="0" smtClean="0">
                <a:solidFill>
                  <a:schemeClr val="tx1"/>
                </a:solidFill>
              </a:rPr>
              <a:t>Bet kad Jēzus bija pie krusta, tad viņi </a:t>
            </a:r>
            <a:r>
              <a:rPr lang="lv-LV" sz="3200" b="1" dirty="0" smtClean="0">
                <a:solidFill>
                  <a:schemeClr val="tx1"/>
                </a:solidFill>
              </a:rPr>
              <a:t>pievīlās</a:t>
            </a:r>
            <a:r>
              <a:rPr lang="lv-LV" sz="3200" dirty="0" smtClean="0">
                <a:solidFill>
                  <a:schemeClr val="tx1"/>
                </a:solidFill>
              </a:rPr>
              <a:t> un redzēja tikai </a:t>
            </a:r>
            <a:r>
              <a:rPr lang="lv-LV" sz="3200" b="1" dirty="0" smtClean="0">
                <a:solidFill>
                  <a:schemeClr val="tx1"/>
                </a:solidFill>
              </a:rPr>
              <a:t>vāju cilvēku</a:t>
            </a:r>
            <a:endParaRPr lang="en-US" sz="3200" b="1" dirty="0">
              <a:solidFill>
                <a:schemeClr val="tx1"/>
              </a:solidFill>
            </a:endParaRPr>
          </a:p>
        </p:txBody>
      </p:sp>
      <p:sp>
        <p:nvSpPr>
          <p:cNvPr id="8" name="Rounded Rectangle 7"/>
          <p:cNvSpPr/>
          <p:nvPr/>
        </p:nvSpPr>
        <p:spPr>
          <a:xfrm>
            <a:off x="179512" y="908720"/>
            <a:ext cx="3816424" cy="187220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000" dirty="0" smtClean="0">
                <a:solidFill>
                  <a:schemeClr val="tx1"/>
                </a:solidFill>
              </a:rPr>
              <a:t>Viegli bija sekot Jēzum tad, kad viņš bija </a:t>
            </a:r>
            <a:r>
              <a:rPr lang="lv-LV" sz="3000" b="1" dirty="0" smtClean="0">
                <a:solidFill>
                  <a:schemeClr val="tx1"/>
                </a:solidFill>
              </a:rPr>
              <a:t>varens</a:t>
            </a:r>
            <a:r>
              <a:rPr lang="lv-LV" sz="3000" dirty="0" smtClean="0">
                <a:solidFill>
                  <a:schemeClr val="tx1"/>
                </a:solidFill>
              </a:rPr>
              <a:t> un darīja </a:t>
            </a:r>
            <a:r>
              <a:rPr lang="lv-LV" sz="3000" b="1" dirty="0" smtClean="0">
                <a:solidFill>
                  <a:schemeClr val="tx1"/>
                </a:solidFill>
              </a:rPr>
              <a:t>brīnumus</a:t>
            </a:r>
            <a:endParaRPr lang="en-US" sz="30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27652"/>
                                        </p:tgtEl>
                                        <p:attrNameLst>
                                          <p:attrName>style.visibility</p:attrName>
                                        </p:attrNameLst>
                                      </p:cBhvr>
                                      <p:to>
                                        <p:strVal val="visible"/>
                                      </p:to>
                                    </p:set>
                                    <p:animEffect transition="in" filter="fade">
                                      <p:cBhvr>
                                        <p:cTn id="12" dur="2000"/>
                                        <p:tgtEl>
                                          <p:spTgt spid="27652"/>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2000"/>
                                        <p:tgtEl>
                                          <p:spTgt spid="8"/>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utoUpdateAnimBg="0"/>
      <p:bldP spid="6" grpId="0" animBg="1"/>
      <p:bldP spid="8" grpId="0" animBg="1"/>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7652" name="Picture 4" descr="Why Did Jesus Come To Earth? | ThePreachersWord"/>
          <p:cNvPicPr>
            <a:picLocks noChangeAspect="1" noChangeArrowheads="1"/>
          </p:cNvPicPr>
          <p:nvPr/>
        </p:nvPicPr>
        <p:blipFill>
          <a:blip r:embed="rId2" cstate="print"/>
          <a:srcRect b="3098"/>
          <a:stretch>
            <a:fillRect/>
          </a:stretch>
        </p:blipFill>
        <p:spPr bwMode="auto">
          <a:xfrm>
            <a:off x="0" y="836712"/>
            <a:ext cx="9144000" cy="6021288"/>
          </a:xfrm>
          <a:prstGeom prst="rect">
            <a:avLst/>
          </a:prstGeom>
          <a:noFill/>
        </p:spPr>
      </p:pic>
      <p:sp>
        <p:nvSpPr>
          <p:cNvPr id="10243" name="Rectangle 2"/>
          <p:cNvSpPr>
            <a:spLocks noGrp="1" noChangeArrowheads="1"/>
          </p:cNvSpPr>
          <p:nvPr>
            <p:ph type="title" idx="4294967295"/>
          </p:nvPr>
        </p:nvSpPr>
        <p:spPr>
          <a:xfrm>
            <a:off x="0" y="0"/>
            <a:ext cx="9144000" cy="850900"/>
          </a:xfrm>
        </p:spPr>
        <p:txBody>
          <a:bodyPr/>
          <a:lstStyle/>
          <a:p>
            <a:pPr eaLnBrk="1" hangingPunct="1"/>
            <a:r>
              <a:rPr lang="lv-LV" b="1" dirty="0" smtClean="0">
                <a:solidFill>
                  <a:schemeClr val="tx1"/>
                </a:solidFill>
              </a:rPr>
              <a:t>Augstākā gudrība</a:t>
            </a:r>
          </a:p>
        </p:txBody>
      </p:sp>
      <p:sp>
        <p:nvSpPr>
          <p:cNvPr id="6" name="Rounded Rectangle 5"/>
          <p:cNvSpPr/>
          <p:nvPr/>
        </p:nvSpPr>
        <p:spPr>
          <a:xfrm>
            <a:off x="72008" y="5589240"/>
            <a:ext cx="8892480" cy="108012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000" dirty="0" smtClean="0">
                <a:solidFill>
                  <a:schemeClr val="tx1"/>
                </a:solidFill>
              </a:rPr>
              <a:t>“Jo es jūsu starpā negribēju neko citu zināt kā vien Jēzu Kristu un to pašu krustā sistu.” (1.Kor.2:2)</a:t>
            </a:r>
            <a:endParaRPr lang="en-US" sz="3000" dirty="0">
              <a:solidFill>
                <a:schemeClr val="tx1"/>
              </a:solidFill>
            </a:endParaRPr>
          </a:p>
        </p:txBody>
      </p:sp>
      <p:sp>
        <p:nvSpPr>
          <p:cNvPr id="8" name="Rounded Rectangle 7"/>
          <p:cNvSpPr/>
          <p:nvPr/>
        </p:nvSpPr>
        <p:spPr>
          <a:xfrm>
            <a:off x="1475656" y="764704"/>
            <a:ext cx="6264696" cy="93610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000" dirty="0" smtClean="0">
                <a:solidFill>
                  <a:schemeClr val="tx1"/>
                </a:solidFill>
              </a:rPr>
              <a:t>Tā ir pazīstama tikai mazākumam:</a:t>
            </a:r>
          </a:p>
          <a:p>
            <a:pPr algn="ctr"/>
            <a:r>
              <a:rPr lang="lv-LV" sz="3000" b="1" dirty="0" smtClean="0">
                <a:solidFill>
                  <a:schemeClr val="tx1"/>
                </a:solidFill>
              </a:rPr>
              <a:t>turēties pie vājā Kristus</a:t>
            </a:r>
            <a:endParaRPr lang="en-US" sz="30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2000"/>
                                        <p:tgtEl>
                                          <p:spTgt spid="8"/>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utoUpdateAnimBg="0"/>
      <p:bldP spid="6" grpId="0" animBg="1"/>
      <p:bldP spid="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nSpc>
                <a:spcPct val="80000"/>
              </a:lnSpc>
              <a:buFontTx/>
              <a:buNone/>
            </a:pPr>
            <a:r>
              <a:rPr lang="lv-LV" sz="2800" i="1" dirty="0" smtClean="0"/>
              <a:t>36 Viņiem tā runājot, Jēzus nostājās viņu vidū un sacīja viņiem: “Miers ar jums.” 37 Satrūkušies un baiļu pārņemti, tie domāja, ka redz garu.</a:t>
            </a:r>
          </a:p>
        </p:txBody>
      </p:sp>
      <p:sp>
        <p:nvSpPr>
          <p:cNvPr id="4100" name="Slide Number Placeholder 3"/>
          <p:cNvSpPr>
            <a:spLocks noGrp="1"/>
          </p:cNvSpPr>
          <p:nvPr>
            <p:ph type="sldNum" sz="quarter" idx="12"/>
          </p:nvPr>
        </p:nvSpPr>
        <p:spPr>
          <a:noFill/>
        </p:spPr>
        <p:txBody>
          <a:bodyPr/>
          <a:lstStyle/>
          <a:p>
            <a:fld id="{4A884830-771A-45FF-82CE-3697B98331E5}" type="slidenum">
              <a:rPr lang="lv-LV" smtClean="0"/>
              <a:pPr/>
              <a:t>6</a:t>
            </a:fld>
            <a:endParaRPr lang="lv-LV" smtClean="0"/>
          </a:p>
        </p:txBody>
      </p:sp>
      <p:sp>
        <p:nvSpPr>
          <p:cNvPr id="5" name="Rectangle 4"/>
          <p:cNvSpPr>
            <a:spLocks noChangeArrowheads="1"/>
          </p:cNvSpPr>
          <p:nvPr/>
        </p:nvSpPr>
        <p:spPr bwMode="auto">
          <a:xfrm>
            <a:off x="1" y="1000108"/>
            <a:ext cx="9143999" cy="1815882"/>
          </a:xfrm>
          <a:prstGeom prst="rect">
            <a:avLst/>
          </a:prstGeom>
          <a:noFill/>
          <a:ln w="9525">
            <a:noFill/>
            <a:miter lim="800000"/>
            <a:headEnd/>
            <a:tailEnd/>
          </a:ln>
        </p:spPr>
        <p:txBody>
          <a:bodyPr wrap="square">
            <a:spAutoFit/>
          </a:bodyPr>
          <a:lstStyle/>
          <a:p>
            <a:pPr>
              <a:buFontTx/>
              <a:buChar char="•"/>
            </a:pPr>
            <a:r>
              <a:rPr lang="lv-LV" sz="2800" b="1" dirty="0"/>
              <a:t>Jēzus</a:t>
            </a:r>
            <a:r>
              <a:rPr lang="lv-LV" sz="2800" dirty="0"/>
              <a:t> pie mācekļiem </a:t>
            </a:r>
            <a:r>
              <a:rPr lang="lv-LV" sz="2800" b="1" dirty="0"/>
              <a:t>parādās</a:t>
            </a:r>
            <a:r>
              <a:rPr lang="lv-LV" sz="2800" dirty="0"/>
              <a:t> </a:t>
            </a:r>
            <a:r>
              <a:rPr lang="lv-LV" sz="2800" b="1" dirty="0"/>
              <a:t>īstajā brīdī</a:t>
            </a:r>
            <a:r>
              <a:rPr lang="lv-LV" sz="2800" dirty="0"/>
              <a:t>. </a:t>
            </a:r>
          </a:p>
          <a:p>
            <a:pPr>
              <a:buFontTx/>
              <a:buChar char="•"/>
            </a:pPr>
            <a:r>
              <a:rPr lang="lv-LV" sz="2800" dirty="0"/>
              <a:t>Viņš </a:t>
            </a:r>
            <a:r>
              <a:rPr lang="lv-LV" sz="2800" b="1" dirty="0"/>
              <a:t>nepārbauda</a:t>
            </a:r>
            <a:r>
              <a:rPr lang="lv-LV" sz="2800" dirty="0"/>
              <a:t> mācekļus </a:t>
            </a:r>
            <a:r>
              <a:rPr lang="lv-LV" sz="2800" b="1" dirty="0"/>
              <a:t>pāri viņu spējām</a:t>
            </a:r>
            <a:r>
              <a:rPr lang="lv-LV" sz="2800" dirty="0"/>
              <a:t>. </a:t>
            </a:r>
          </a:p>
          <a:p>
            <a:pPr>
              <a:buFontTx/>
              <a:buChar char="•"/>
            </a:pPr>
            <a:r>
              <a:rPr lang="lv-LV" sz="2800" b="1" dirty="0"/>
              <a:t>Jēzus nāk</a:t>
            </a:r>
            <a:r>
              <a:rPr lang="lv-LV" sz="2800" dirty="0"/>
              <a:t> un piestājas pie viņiem, tajā brīdī, kad viņiem tas </a:t>
            </a:r>
            <a:r>
              <a:rPr lang="lv-LV" sz="2800" b="1" dirty="0"/>
              <a:t>visvairāk bija vajadzīgs</a:t>
            </a:r>
            <a:r>
              <a:rPr lang="lv-LV" sz="2800" b="1" dirty="0" smtClean="0"/>
              <a:t>!</a:t>
            </a:r>
            <a:endParaRPr lang="lv-LV" sz="2800" b="1" dirty="0"/>
          </a:p>
        </p:txBody>
      </p:sp>
      <p:pic>
        <p:nvPicPr>
          <p:cNvPr id="7170" name="Picture 2" descr="Attēlu rezultāti vaicājumam “jesus after resurrection”"/>
          <p:cNvPicPr>
            <a:picLocks noChangeAspect="1" noChangeArrowheads="1"/>
          </p:cNvPicPr>
          <p:nvPr/>
        </p:nvPicPr>
        <p:blipFill>
          <a:blip r:embed="rId2" cstate="print"/>
          <a:srcRect/>
          <a:stretch>
            <a:fillRect/>
          </a:stretch>
        </p:blipFill>
        <p:spPr bwMode="auto">
          <a:xfrm>
            <a:off x="642910" y="2786058"/>
            <a:ext cx="7663396" cy="407194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7170"/>
                                        </p:tgtEl>
                                        <p:attrNameLst>
                                          <p:attrName>style.visibility</p:attrName>
                                        </p:attrNameLst>
                                      </p:cBhvr>
                                      <p:to>
                                        <p:strVal val="visible"/>
                                      </p:to>
                                    </p:set>
                                    <p:animEffect transition="in" filter="fade">
                                      <p:cBhvr>
                                        <p:cTn id="11" dur="2000"/>
                                        <p:tgtEl>
                                          <p:spTgt spid="7170"/>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anim calcmode="lin" valueType="num">
                                      <p:cBhvr additive="base">
                                        <p:cTn id="1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5">
                                            <p:txEl>
                                              <p:pRg st="1" end="1"/>
                                            </p:txEl>
                                          </p:spTgt>
                                        </p:tgtEl>
                                        <p:attrNameLst>
                                          <p:attrName>style.visibility</p:attrName>
                                        </p:attrNameLst>
                                      </p:cBhvr>
                                      <p:to>
                                        <p:strVal val="visible"/>
                                      </p:to>
                                    </p:set>
                                    <p:anim calcmode="lin" valueType="num">
                                      <p:cBhvr additive="base">
                                        <p:cTn id="20"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5">
                                            <p:txEl>
                                              <p:pRg st="2" end="2"/>
                                            </p:txEl>
                                          </p:spTgt>
                                        </p:tgtEl>
                                        <p:attrNameLst>
                                          <p:attrName>style.visibility</p:attrName>
                                        </p:attrNameLst>
                                      </p:cBhvr>
                                      <p:to>
                                        <p:strVal val="visible"/>
                                      </p:to>
                                    </p:set>
                                    <p:anim calcmode="lin" valueType="num">
                                      <p:cBhvr additive="base">
                                        <p:cTn id="25"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Kas spēj novērtēt Evaņģēliju?</a:t>
            </a:r>
          </a:p>
        </p:txBody>
      </p:sp>
      <p:pic>
        <p:nvPicPr>
          <p:cNvPr id="1026" name="Picture 2" descr="Good News! Jesus Has Risen from the Dead! - Missions Box"/>
          <p:cNvPicPr>
            <a:picLocks noChangeAspect="1" noChangeArrowheads="1"/>
          </p:cNvPicPr>
          <p:nvPr/>
        </p:nvPicPr>
        <p:blipFill>
          <a:blip r:embed="rId2" cstate="print"/>
          <a:srcRect l="18809" t="3971" r="18513" b="25089"/>
          <a:stretch>
            <a:fillRect/>
          </a:stretch>
        </p:blipFill>
        <p:spPr bwMode="auto">
          <a:xfrm>
            <a:off x="0" y="764704"/>
            <a:ext cx="9144000" cy="6120680"/>
          </a:xfrm>
          <a:prstGeom prst="rect">
            <a:avLst/>
          </a:prstGeom>
          <a:noFill/>
        </p:spPr>
      </p:pic>
      <p:sp>
        <p:nvSpPr>
          <p:cNvPr id="6" name="Rounded Rectangle 5"/>
          <p:cNvSpPr/>
          <p:nvPr/>
        </p:nvSpPr>
        <p:spPr>
          <a:xfrm>
            <a:off x="1331640" y="908720"/>
            <a:ext cx="6192688" cy="504056"/>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dirty="0" smtClean="0">
                <a:solidFill>
                  <a:schemeClr val="tx1"/>
                </a:solidFill>
              </a:rPr>
              <a:t>Ne visi evaņģēliju uzņem vienādi</a:t>
            </a:r>
            <a:endParaRPr lang="en-US" sz="3200" dirty="0">
              <a:solidFill>
                <a:schemeClr val="tx1"/>
              </a:solidFill>
            </a:endParaRPr>
          </a:p>
        </p:txBody>
      </p:sp>
      <p:sp>
        <p:nvSpPr>
          <p:cNvPr id="8" name="Rounded Rectangle 7"/>
          <p:cNvSpPr/>
          <p:nvPr/>
        </p:nvSpPr>
        <p:spPr>
          <a:xfrm>
            <a:off x="755576" y="1556792"/>
            <a:ext cx="7416824" cy="504056"/>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dirty="0" smtClean="0">
                <a:solidFill>
                  <a:schemeClr val="tx1"/>
                </a:solidFill>
              </a:rPr>
              <a:t>Kāpēc Jēzus mācekļi ir tik uzņēmīgi?</a:t>
            </a:r>
            <a:endParaRPr lang="en-US" sz="3200" dirty="0">
              <a:solidFill>
                <a:schemeClr val="tx1"/>
              </a:solidFill>
            </a:endParaRPr>
          </a:p>
        </p:txBody>
      </p:sp>
      <p:sp>
        <p:nvSpPr>
          <p:cNvPr id="9" name="Rounded Rectangle 8"/>
          <p:cNvSpPr/>
          <p:nvPr/>
        </p:nvSpPr>
        <p:spPr>
          <a:xfrm>
            <a:off x="251520" y="6165304"/>
            <a:ext cx="8640960" cy="504056"/>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dirty="0" smtClean="0">
                <a:solidFill>
                  <a:schemeClr val="tx1"/>
                </a:solidFill>
              </a:rPr>
              <a:t>Tāpēc, ka viņi ir nobijušies no grēka un nāves</a:t>
            </a:r>
            <a:endParaRPr lang="en-US" sz="32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1026"/>
                                        </p:tgtEl>
                                        <p:attrNameLst>
                                          <p:attrName>style.visibility</p:attrName>
                                        </p:attrNameLst>
                                      </p:cBhvr>
                                      <p:to>
                                        <p:strVal val="visible"/>
                                      </p:to>
                                    </p:set>
                                    <p:animEffect transition="in" filter="fade">
                                      <p:cBhvr>
                                        <p:cTn id="12" dur="2000"/>
                                        <p:tgtEl>
                                          <p:spTgt spid="1026"/>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2000"/>
                                        <p:tgtEl>
                                          <p:spTgt spid="6"/>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2000"/>
                                        <p:tgtEl>
                                          <p:spTgt spid="8"/>
                                        </p:tgtEl>
                                      </p:cBhvr>
                                    </p:animEffect>
                                  </p:childTnLst>
                                </p:cTn>
                              </p:par>
                            </p:childTnLst>
                          </p:cTn>
                        </p:par>
                        <p:par>
                          <p:cTn id="21" fill="hold">
                            <p:stCondLst>
                              <p:cond delay="6500"/>
                            </p:stCondLst>
                            <p:childTnLst>
                              <p:par>
                                <p:cTn id="22" presetID="10" presetClass="entr" presetSubtype="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utoUpdateAnimBg="0"/>
      <p:bldP spid="6" grpId="0" animBg="1"/>
      <p:bldP spid="8" grpId="0" animBg="1"/>
      <p:bldP spid="9" grpId="0" animBg="1"/>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6628" name="Picture 4" descr="Man Praying Cross Images – Browse 777 Stock Photos, Vectors, and Video |  Adobe Stock"/>
          <p:cNvPicPr>
            <a:picLocks noChangeAspect="1" noChangeArrowheads="1"/>
          </p:cNvPicPr>
          <p:nvPr/>
        </p:nvPicPr>
        <p:blipFill>
          <a:blip r:embed="rId2" cstate="print"/>
          <a:srcRect/>
          <a:stretch>
            <a:fillRect/>
          </a:stretch>
        </p:blipFill>
        <p:spPr bwMode="auto">
          <a:xfrm>
            <a:off x="0" y="761999"/>
            <a:ext cx="9144000" cy="6096002"/>
          </a:xfrm>
          <a:prstGeom prst="rect">
            <a:avLst/>
          </a:prstGeom>
          <a:noFill/>
        </p:spPr>
      </p:pic>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Kam Evaņģēlijs palīdz?</a:t>
            </a:r>
          </a:p>
        </p:txBody>
      </p:sp>
      <p:sp>
        <p:nvSpPr>
          <p:cNvPr id="6" name="Rounded Rectangle 5"/>
          <p:cNvSpPr/>
          <p:nvPr/>
        </p:nvSpPr>
        <p:spPr>
          <a:xfrm>
            <a:off x="2987824" y="5661248"/>
            <a:ext cx="5544616" cy="1008112"/>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dirty="0" smtClean="0">
                <a:solidFill>
                  <a:schemeClr val="tx1"/>
                </a:solidFill>
              </a:rPr>
              <a:t>Palīdzība ir gaidāma  vien tiem, kas jūt grēku un nāvi</a:t>
            </a:r>
            <a:endParaRPr lang="en-US" sz="3200" dirty="0">
              <a:solidFill>
                <a:schemeClr val="tx1"/>
              </a:solidFill>
            </a:endParaRPr>
          </a:p>
        </p:txBody>
      </p:sp>
      <p:sp>
        <p:nvSpPr>
          <p:cNvPr id="8" name="Rounded Rectangle 7"/>
          <p:cNvSpPr/>
          <p:nvPr/>
        </p:nvSpPr>
        <p:spPr>
          <a:xfrm>
            <a:off x="216024" y="980728"/>
            <a:ext cx="4788024" cy="1944216"/>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000" dirty="0" smtClean="0">
                <a:solidFill>
                  <a:schemeClr val="tx1"/>
                </a:solidFill>
              </a:rPr>
              <a:t>Tiem, kas nejūt savu grēku, neapzinās savus trūkumus, tiem evaņģēlijs nenes nekādu labumu</a:t>
            </a:r>
            <a:endParaRPr lang="en-US" sz="30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2000"/>
                                        <p:tgtEl>
                                          <p:spTgt spid="8"/>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utoUpdateAnimBg="0"/>
      <p:bldP spid="6" grpId="0" animBg="1"/>
      <p:bldP spid="8" grpId="0" animBg="1"/>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7650" name="Picture 2" descr="https://i0.wp.com/thehill.com/wp-content/uploads/sites/2/2014/01/steeple_catholicchurch_012414thinkstock.jpg?w=2000&amp;ssl=1"/>
          <p:cNvPicPr>
            <a:picLocks noChangeAspect="1" noChangeArrowheads="1"/>
          </p:cNvPicPr>
          <p:nvPr/>
        </p:nvPicPr>
        <p:blipFill>
          <a:blip r:embed="rId2" cstate="print"/>
          <a:srcRect/>
          <a:stretch>
            <a:fillRect/>
          </a:stretch>
        </p:blipFill>
        <p:spPr bwMode="auto">
          <a:xfrm>
            <a:off x="-24339" y="1700809"/>
            <a:ext cx="9168339" cy="5157192"/>
          </a:xfrm>
          <a:prstGeom prst="rect">
            <a:avLst/>
          </a:prstGeom>
          <a:noFill/>
        </p:spPr>
      </p:pic>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Cilvēku pārmetumi baznīcai</a:t>
            </a:r>
          </a:p>
        </p:txBody>
      </p:sp>
      <p:sp>
        <p:nvSpPr>
          <p:cNvPr id="6" name="Rounded Rectangle 5"/>
          <p:cNvSpPr/>
          <p:nvPr/>
        </p:nvSpPr>
        <p:spPr>
          <a:xfrm>
            <a:off x="323528" y="5013176"/>
            <a:ext cx="5112568" cy="1368152"/>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dirty="0" smtClean="0">
                <a:solidFill>
                  <a:schemeClr val="tx1"/>
                </a:solidFill>
              </a:rPr>
              <a:t>“Tai Bībeles vēstij nav nekādas spēka, paskaties uz to kādi ir kristieši”</a:t>
            </a:r>
            <a:endParaRPr lang="en-US" sz="3200" dirty="0">
              <a:solidFill>
                <a:schemeClr val="tx1"/>
              </a:solidFill>
            </a:endParaRPr>
          </a:p>
        </p:txBody>
      </p:sp>
      <p:sp>
        <p:nvSpPr>
          <p:cNvPr id="8" name="Rounded Rectangle 7"/>
          <p:cNvSpPr/>
          <p:nvPr/>
        </p:nvSpPr>
        <p:spPr>
          <a:xfrm>
            <a:off x="467544" y="1052736"/>
            <a:ext cx="4788024" cy="1584176"/>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000" dirty="0" smtClean="0">
                <a:solidFill>
                  <a:schemeClr val="tx1"/>
                </a:solidFill>
              </a:rPr>
              <a:t>“Jūs, kristieši, tikai klausieties Dieva vārdus, bet paši labāki nekļūstiet” </a:t>
            </a:r>
            <a:endParaRPr lang="en-US" sz="3000" dirty="0">
              <a:solidFill>
                <a:schemeClr val="tx1"/>
              </a:solidFill>
            </a:endParaRPr>
          </a:p>
        </p:txBody>
      </p:sp>
      <p:sp>
        <p:nvSpPr>
          <p:cNvPr id="7" name="Rounded Rectangle 6"/>
          <p:cNvSpPr/>
          <p:nvPr/>
        </p:nvSpPr>
        <p:spPr>
          <a:xfrm>
            <a:off x="611560" y="2996952"/>
            <a:ext cx="4536504" cy="1584176"/>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000" dirty="0" smtClean="0">
                <a:solidFill>
                  <a:schemeClr val="tx1"/>
                </a:solidFill>
              </a:rPr>
              <a:t>“Jūs tikai pļāpājat, bet paši nedzīvojat saskaņā ar to, ko sludiniet” </a:t>
            </a:r>
            <a:endParaRPr lang="en-US" sz="30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27650"/>
                                        </p:tgtEl>
                                        <p:attrNameLst>
                                          <p:attrName>style.visibility</p:attrName>
                                        </p:attrNameLst>
                                      </p:cBhvr>
                                      <p:to>
                                        <p:strVal val="visible"/>
                                      </p:to>
                                    </p:set>
                                    <p:animEffect transition="in" filter="fade">
                                      <p:cBhvr>
                                        <p:cTn id="12" dur="2000"/>
                                        <p:tgtEl>
                                          <p:spTgt spid="27650"/>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2000"/>
                                        <p:tgtEl>
                                          <p:spTgt spid="8"/>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2000"/>
                                        <p:tgtEl>
                                          <p:spTgt spid="7"/>
                                        </p:tgtEl>
                                      </p:cBhvr>
                                    </p:animEffect>
                                  </p:childTnLst>
                                </p:cTn>
                              </p:par>
                            </p:childTnLst>
                          </p:cTn>
                        </p:par>
                        <p:par>
                          <p:cTn id="21" fill="hold">
                            <p:stCondLst>
                              <p:cond delay="6500"/>
                            </p:stCondLst>
                            <p:childTnLst>
                              <p:par>
                                <p:cTn id="22" presetID="10" presetClass="entr" presetSubtype="0"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utoUpdateAnimBg="0"/>
      <p:bldP spid="6" grpId="0" animBg="1"/>
      <p:bldP spid="8" grpId="0" animBg="1"/>
      <p:bldP spid="7" grpId="0" animBg="1"/>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4504</TotalTime>
  <Words>948</Words>
  <Application>Microsoft Office PowerPoint</Application>
  <PresentationFormat>On-screen Show (4:3)</PresentationFormat>
  <Paragraphs>75</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Default Design</vt:lpstr>
      <vt:lpstr>Lk.24:36-48 Jēzus parādās mācekļiem</vt:lpstr>
      <vt:lpstr>Lk.24:36-48 Jēzus parādās mācekļiem</vt:lpstr>
      <vt:lpstr>Ievads</vt:lpstr>
      <vt:lpstr>Kādēļ mācekļi Jēzu pie krusta pameta?</vt:lpstr>
      <vt:lpstr>Augstākā gudrība</vt:lpstr>
      <vt:lpstr>Slide 6</vt:lpstr>
      <vt:lpstr>Kas spēj novērtēt Evaņģēliju?</vt:lpstr>
      <vt:lpstr>Kam Evaņģēlijs palīdz?</vt:lpstr>
      <vt:lpstr>Cilvēku pārmetumi baznīcai</vt:lpstr>
      <vt:lpstr>Tikai daļa no baznīcēniem uzņem Evaņģēliju sirdī</vt:lpstr>
      <vt:lpstr>Kas spēj novērtēt Evaņģēliju?</vt:lpstr>
      <vt:lpstr>Slide 12</vt:lpstr>
      <vt:lpstr>Kā izturēties pret vājajiem</vt:lpstr>
      <vt:lpstr>Slide 14</vt:lpstr>
      <vt:lpstr>Slide 15</vt:lpstr>
      <vt:lpstr>Slide 16</vt:lpstr>
      <vt:lpstr>Slide 17</vt:lpstr>
      <vt:lpstr>Noslēgums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Roberts Otomers</dc:title>
  <dc:creator>RobertsO</dc:creator>
  <cp:lastModifiedBy>Rob</cp:lastModifiedBy>
  <cp:revision>87</cp:revision>
  <dcterms:created xsi:type="dcterms:W3CDTF">2010-10-07T14:46:11Z</dcterms:created>
  <dcterms:modified xsi:type="dcterms:W3CDTF">2023-04-23T08:41:34Z</dcterms:modified>
</cp:coreProperties>
</file>