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82" r:id="rId2"/>
    <p:sldId id="287" r:id="rId3"/>
    <p:sldId id="281" r:id="rId4"/>
    <p:sldId id="261" r:id="rId5"/>
    <p:sldId id="283" r:id="rId6"/>
    <p:sldId id="289" r:id="rId7"/>
    <p:sldId id="284" r:id="rId8"/>
    <p:sldId id="285" r:id="rId9"/>
    <p:sldId id="286" r:id="rId10"/>
    <p:sldId id="290" r:id="rId11"/>
    <p:sldId id="288" r:id="rId12"/>
    <p:sldId id="279" r:id="rId13"/>
    <p:sldId id="272" r:id="rId14"/>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20"/>
    <p:restoredTop sz="94660"/>
  </p:normalViewPr>
  <p:slideViewPr>
    <p:cSldViewPr>
      <p:cViewPr>
        <p:scale>
          <a:sx n="70" d="100"/>
          <a:sy n="70" d="100"/>
        </p:scale>
        <p:origin x="-828" y="-16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atin typeface="Arial" pitchFamily="34" charset="0"/>
              </a:defRPr>
            </a:lvl1pPr>
          </a:lstStyle>
          <a:p>
            <a:pPr>
              <a:defRPr/>
            </a:pPr>
            <a:endParaRPr lang="en-US"/>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atin typeface="Arial" pitchFamily="34" charset="0"/>
              </a:defRPr>
            </a:lvl1pPr>
          </a:lstStyle>
          <a:p>
            <a:pPr>
              <a:defRPr/>
            </a:pPr>
            <a:fld id="{3EF983FC-C4BF-4F7C-9D40-CF2294EF524F}" type="datetimeFigureOut">
              <a:rPr lang="en-US"/>
              <a:pPr>
                <a:defRPr/>
              </a:pPr>
              <a:t>8/20/2021</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atin typeface="Arial" pitchFamily="34" charset="0"/>
              </a:defRPr>
            </a:lvl1pPr>
          </a:lstStyle>
          <a:p>
            <a:pPr>
              <a:defRPr/>
            </a:pPr>
            <a:endParaRPr lang="en-US"/>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atin typeface="Arial" pitchFamily="34" charset="0"/>
              </a:defRPr>
            </a:lvl1pPr>
          </a:lstStyle>
          <a:p>
            <a:pPr>
              <a:defRPr/>
            </a:pPr>
            <a:fld id="{40847E63-47B2-40B9-9C30-AA6259888470}"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F88A96C8-9076-4A47-9D31-6337A4B65B52}"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0D871B0C-0EFC-4B36-8A75-4D321E9542C0}"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0B47706D-70F8-40F4-ABB2-9C7B9865FA70}"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7A4189BE-0D62-4CDF-AFE5-241C9CEC956C}"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AFFF828C-7E15-4A8C-9BE2-BD2F22869EBF}"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BDDD839A-A3D7-4503-B53D-AC72DD72B8B4}"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8085B43D-C1AB-42D9-80E6-F1EF001C7F19}"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92CDF58E-FD3A-4CD7-9959-DD45F665EAF8}"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83682460-2AD7-412F-B40E-27EAED140C8C}"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57C947C7-FE3D-4DC3-9D15-E5912D2C5845}"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F3343B13-06BF-4D8D-BA8D-715E9115236C}"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1">
          <a:gsLst>
            <a:gs pos="0">
              <a:srgbClr val="5E9EFF"/>
            </a:gs>
            <a:gs pos="39999">
              <a:srgbClr val="85C2FF"/>
            </a:gs>
            <a:gs pos="70000">
              <a:srgbClr val="C4D6EB"/>
            </a:gs>
            <a:gs pos="100000">
              <a:srgbClr val="FFEBFA"/>
            </a:gs>
          </a:gsLst>
          <a:lin ang="162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D6834BF6-97C3-4284-BD6E-75F354DF03E0}"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249237" y="71414"/>
            <a:ext cx="8894763" cy="1071563"/>
          </a:xfrm>
        </p:spPr>
        <p:txBody>
          <a:bodyPr/>
          <a:lstStyle/>
          <a:p>
            <a:pPr eaLnBrk="1" hangingPunct="1"/>
            <a:r>
              <a:rPr lang="lv-LV" sz="3600" b="1" dirty="0" smtClean="0"/>
              <a:t>1.Moz.18 Apsolījums par Īzaku</a:t>
            </a:r>
          </a:p>
        </p:txBody>
      </p:sp>
      <p:pic>
        <p:nvPicPr>
          <p:cNvPr id="2051" name="Picture 3" descr="DOVE019"/>
          <p:cNvPicPr>
            <a:picLocks noChangeAspect="1" noChangeArrowheads="1"/>
          </p:cNvPicPr>
          <p:nvPr/>
        </p:nvPicPr>
        <p:blipFill>
          <a:blip r:embed="rId2" cstate="print"/>
          <a:srcRect/>
          <a:stretch>
            <a:fillRect/>
          </a:stretch>
        </p:blipFill>
        <p:spPr bwMode="auto">
          <a:xfrm>
            <a:off x="71438" y="73025"/>
            <a:ext cx="485775" cy="692150"/>
          </a:xfrm>
          <a:prstGeom prst="rect">
            <a:avLst/>
          </a:prstGeom>
          <a:noFill/>
          <a:ln w="9525">
            <a:noFill/>
            <a:miter lim="800000"/>
            <a:headEnd/>
            <a:tailEnd/>
          </a:ln>
        </p:spPr>
      </p:pic>
      <p:sp>
        <p:nvSpPr>
          <p:cNvPr id="2052" name="Text Box 6"/>
          <p:cNvSpPr txBox="1">
            <a:spLocks noChangeArrowheads="1"/>
          </p:cNvSpPr>
          <p:nvPr/>
        </p:nvSpPr>
        <p:spPr bwMode="auto">
          <a:xfrm>
            <a:off x="7429500" y="0"/>
            <a:ext cx="1714500" cy="396875"/>
          </a:xfrm>
          <a:prstGeom prst="rect">
            <a:avLst/>
          </a:prstGeom>
          <a:noFill/>
          <a:ln w="9525">
            <a:noFill/>
            <a:miter lim="800000"/>
            <a:headEnd/>
            <a:tailEnd/>
          </a:ln>
        </p:spPr>
        <p:txBody>
          <a:bodyPr>
            <a:spAutoFit/>
          </a:bodyPr>
          <a:lstStyle/>
          <a:p>
            <a:pPr>
              <a:spcBef>
                <a:spcPct val="50000"/>
              </a:spcBef>
            </a:pPr>
            <a:r>
              <a:rPr lang="lv-LV" sz="2000" dirty="0" smtClean="0"/>
              <a:t>22.aug.2021.</a:t>
            </a:r>
            <a:endParaRPr lang="lv-LV" sz="2000" dirty="0"/>
          </a:p>
        </p:txBody>
      </p:sp>
      <p:sp>
        <p:nvSpPr>
          <p:cNvPr id="2053" name="Rectangle 3"/>
          <p:cNvSpPr>
            <a:spLocks noChangeArrowheads="1"/>
          </p:cNvSpPr>
          <p:nvPr/>
        </p:nvSpPr>
        <p:spPr bwMode="auto">
          <a:xfrm>
            <a:off x="5580063" y="857232"/>
            <a:ext cx="3563937" cy="396875"/>
          </a:xfrm>
          <a:prstGeom prst="rect">
            <a:avLst/>
          </a:prstGeom>
          <a:noFill/>
          <a:ln w="9525">
            <a:noFill/>
            <a:miter lim="800000"/>
            <a:headEnd/>
            <a:tailEnd/>
          </a:ln>
        </p:spPr>
        <p:txBody>
          <a:bodyPr>
            <a:spAutoFit/>
          </a:bodyPr>
          <a:lstStyle/>
          <a:p>
            <a:pPr algn="ctr">
              <a:buFont typeface="Wingdings" pitchFamily="2" charset="2"/>
              <a:buNone/>
            </a:pPr>
            <a:r>
              <a:rPr lang="lv-LV" sz="2000" b="1" dirty="0">
                <a:latin typeface="Verdana" pitchFamily="34" charset="0"/>
              </a:rPr>
              <a:t>māc. Roberts Otomers</a:t>
            </a:r>
          </a:p>
        </p:txBody>
      </p:sp>
      <p:sp>
        <p:nvSpPr>
          <p:cNvPr id="2054" name="Slide Number Placeholder 5"/>
          <p:cNvSpPr>
            <a:spLocks noGrp="1"/>
          </p:cNvSpPr>
          <p:nvPr>
            <p:ph type="sldNum" sz="quarter" idx="12"/>
          </p:nvPr>
        </p:nvSpPr>
        <p:spPr>
          <a:noFill/>
        </p:spPr>
        <p:txBody>
          <a:bodyPr/>
          <a:lstStyle/>
          <a:p>
            <a:fld id="{09B85932-CD11-4957-B062-D30D0B383F5F}" type="slidenum">
              <a:rPr lang="lv-LV" smtClean="0"/>
              <a:pPr/>
              <a:t>1</a:t>
            </a:fld>
            <a:endParaRPr lang="lv-LV" smtClean="0"/>
          </a:p>
        </p:txBody>
      </p:sp>
      <p:pic>
        <p:nvPicPr>
          <p:cNvPr id="11266" name="Picture 2" descr="Mothers of the Bible — Sarai/Sarah | Emails to God"/>
          <p:cNvPicPr>
            <a:picLocks noChangeAspect="1" noChangeArrowheads="1"/>
          </p:cNvPicPr>
          <p:nvPr/>
        </p:nvPicPr>
        <p:blipFill>
          <a:blip r:embed="rId3" cstate="print"/>
          <a:srcRect/>
          <a:stretch>
            <a:fillRect/>
          </a:stretch>
        </p:blipFill>
        <p:spPr bwMode="auto">
          <a:xfrm>
            <a:off x="1115616" y="1412776"/>
            <a:ext cx="7200800" cy="5256587"/>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691728"/>
            <a:ext cx="9144000" cy="1081088"/>
          </a:xfrm>
        </p:spPr>
        <p:txBody>
          <a:bodyPr/>
          <a:lstStyle/>
          <a:p>
            <a:pPr marL="0" indent="0" algn="just" eaLnBrk="1" hangingPunct="1">
              <a:spcBef>
                <a:spcPct val="0"/>
              </a:spcBef>
              <a:buFontTx/>
              <a:buNone/>
            </a:pPr>
            <a:r>
              <a:rPr lang="lv-LV" sz="2800" i="1" dirty="0" smtClean="0"/>
              <a:t>14 </a:t>
            </a:r>
            <a:r>
              <a:rPr lang="lv-LV" sz="2800" i="1" dirty="0" smtClean="0"/>
              <a:t>Vai Tam Kungam kaut kas būtu neiespējams? Noliktā laikā Es atgriezīšos pie tevis nākamā gadā, un Sārai būs dēls.“ 15 Un Sāra meloja, teikdama: "Es neesmu smējusies," - jo viņai bija bailes. Bet Viņš sacīja: "Kā tad ne - tu smējies.“</a:t>
            </a:r>
          </a:p>
        </p:txBody>
      </p:sp>
      <p:sp>
        <p:nvSpPr>
          <p:cNvPr id="7" name="Rectangle 6"/>
          <p:cNvSpPr>
            <a:spLocks noChangeArrowheads="1"/>
          </p:cNvSpPr>
          <p:nvPr/>
        </p:nvSpPr>
        <p:spPr bwMode="auto">
          <a:xfrm>
            <a:off x="0" y="2924944"/>
            <a:ext cx="6300788" cy="3970318"/>
          </a:xfrm>
          <a:prstGeom prst="rect">
            <a:avLst/>
          </a:prstGeom>
          <a:noFill/>
          <a:ln w="9525">
            <a:noFill/>
            <a:miter lim="800000"/>
            <a:headEnd/>
            <a:tailEnd/>
          </a:ln>
        </p:spPr>
        <p:txBody>
          <a:bodyPr>
            <a:spAutoFit/>
          </a:bodyPr>
          <a:lstStyle/>
          <a:p>
            <a:pPr>
              <a:buFontTx/>
              <a:buChar char="•"/>
            </a:pPr>
            <a:r>
              <a:rPr lang="lv-LV" sz="2800" b="1" dirty="0" smtClean="0"/>
              <a:t>Trīsvienība uzreiz vaicā</a:t>
            </a:r>
            <a:r>
              <a:rPr lang="lv-LV" sz="2800" dirty="0" smtClean="0"/>
              <a:t>: kāpēc viņa </a:t>
            </a:r>
            <a:r>
              <a:rPr lang="lv-LV" sz="2800" b="1" dirty="0" smtClean="0"/>
              <a:t>smējās</a:t>
            </a:r>
            <a:r>
              <a:rPr lang="lv-LV" sz="2800" dirty="0" smtClean="0"/>
              <a:t>? – šī </a:t>
            </a:r>
            <a:r>
              <a:rPr lang="lv-LV" sz="2800" b="1" dirty="0" smtClean="0"/>
              <a:t>smiešanās</a:t>
            </a:r>
            <a:r>
              <a:rPr lang="lv-LV" sz="2800" dirty="0" smtClean="0"/>
              <a:t> ir </a:t>
            </a:r>
            <a:r>
              <a:rPr lang="lv-LV" sz="2800" b="1" dirty="0" smtClean="0"/>
              <a:t>neticības</a:t>
            </a:r>
            <a:r>
              <a:rPr lang="lv-LV" sz="2800" dirty="0" smtClean="0"/>
              <a:t> </a:t>
            </a:r>
            <a:r>
              <a:rPr lang="lv-LV" sz="2800" b="1" dirty="0" smtClean="0"/>
              <a:t>pazīme.</a:t>
            </a:r>
            <a:endParaRPr lang="lv-LV" sz="2800" b="1" dirty="0"/>
          </a:p>
          <a:p>
            <a:pPr>
              <a:buFontTx/>
              <a:buChar char="•"/>
            </a:pPr>
            <a:r>
              <a:rPr lang="lv-LV" sz="2800" b="1" dirty="0" smtClean="0"/>
              <a:t>Sāra</a:t>
            </a:r>
            <a:r>
              <a:rPr lang="lv-LV" sz="2800" dirty="0" smtClean="0"/>
              <a:t> ir </a:t>
            </a:r>
            <a:r>
              <a:rPr lang="lv-LV" sz="2800" b="1" dirty="0" smtClean="0"/>
              <a:t>smējusies</a:t>
            </a:r>
            <a:r>
              <a:rPr lang="lv-LV" sz="2800" dirty="0" smtClean="0"/>
              <a:t> par </a:t>
            </a:r>
            <a:r>
              <a:rPr lang="lv-LV" sz="2800" b="1" dirty="0" smtClean="0"/>
              <a:t>pašu Dievu</a:t>
            </a:r>
            <a:r>
              <a:rPr lang="lv-LV" sz="2800" dirty="0" smtClean="0"/>
              <a:t>, un kad viņa tiek </a:t>
            </a:r>
            <a:r>
              <a:rPr lang="lv-LV" sz="2800" b="1" dirty="0" smtClean="0"/>
              <a:t>konfrontēta</a:t>
            </a:r>
            <a:r>
              <a:rPr lang="lv-LV" sz="2800" dirty="0" smtClean="0"/>
              <a:t>, viņa </a:t>
            </a:r>
            <a:r>
              <a:rPr lang="lv-LV" sz="2800" b="1" dirty="0" smtClean="0"/>
              <a:t>nobīstas</a:t>
            </a:r>
            <a:r>
              <a:rPr lang="lv-LV" sz="2800" dirty="0" smtClean="0"/>
              <a:t>, noliedz savu </a:t>
            </a:r>
            <a:r>
              <a:rPr lang="lv-LV" sz="2800" b="1" dirty="0" smtClean="0"/>
              <a:t>darīto</a:t>
            </a:r>
            <a:r>
              <a:rPr lang="lv-LV" sz="2800" dirty="0" smtClean="0"/>
              <a:t>.</a:t>
            </a:r>
          </a:p>
          <a:p>
            <a:pPr>
              <a:buFontTx/>
              <a:buChar char="•"/>
            </a:pPr>
            <a:r>
              <a:rPr lang="lv-LV" sz="2800" dirty="0" smtClean="0"/>
              <a:t>Tas Kungs </a:t>
            </a:r>
            <a:r>
              <a:rPr lang="lv-LV" sz="2800" b="1" dirty="0" smtClean="0"/>
              <a:t>atkārto vēlreiz </a:t>
            </a:r>
            <a:r>
              <a:rPr lang="lv-LV" sz="2800" dirty="0" smtClean="0"/>
              <a:t>nopietni to pašu, kas </a:t>
            </a:r>
            <a:r>
              <a:rPr lang="lv-LV" sz="2800" b="1" dirty="0" smtClean="0"/>
              <a:t>maina Sāras attieksmi </a:t>
            </a:r>
            <a:r>
              <a:rPr lang="lv-LV" sz="2800" dirty="0" smtClean="0"/>
              <a:t>pret </a:t>
            </a:r>
            <a:r>
              <a:rPr lang="lv-LV" sz="2800" b="1" dirty="0" smtClean="0"/>
              <a:t>3 vīriem </a:t>
            </a:r>
            <a:r>
              <a:rPr lang="lv-LV" sz="2800" dirty="0" smtClean="0"/>
              <a:t>un </a:t>
            </a:r>
            <a:r>
              <a:rPr lang="lv-LV" sz="2800" b="1" dirty="0" smtClean="0"/>
              <a:t>Dieva apsolījumu</a:t>
            </a:r>
            <a:r>
              <a:rPr lang="lv-LV" sz="2800" dirty="0" smtClean="0"/>
              <a:t>.</a:t>
            </a:r>
            <a:endParaRPr lang="lv-LV" sz="2800" dirty="0"/>
          </a:p>
        </p:txBody>
      </p:sp>
      <p:sp>
        <p:nvSpPr>
          <p:cNvPr id="8196" name="Slide Number Placeholder 3"/>
          <p:cNvSpPr>
            <a:spLocks noGrp="1"/>
          </p:cNvSpPr>
          <p:nvPr>
            <p:ph type="sldNum" sz="quarter" idx="12"/>
          </p:nvPr>
        </p:nvSpPr>
        <p:spPr>
          <a:noFill/>
        </p:spPr>
        <p:txBody>
          <a:bodyPr/>
          <a:lstStyle/>
          <a:p>
            <a:fld id="{8813D975-61E8-48D5-8201-6762D198C839}" type="slidenum">
              <a:rPr lang="lv-LV" smtClean="0"/>
              <a:pPr/>
              <a:t>10</a:t>
            </a:fld>
            <a:endParaRPr lang="lv-LV" smtClean="0"/>
          </a:p>
        </p:txBody>
      </p:sp>
      <p:sp>
        <p:nvSpPr>
          <p:cNvPr id="5" name="Rectangle 2"/>
          <p:cNvSpPr>
            <a:spLocks noGrp="1" noChangeArrowheads="1"/>
          </p:cNvSpPr>
          <p:nvPr>
            <p:ph type="title"/>
          </p:nvPr>
        </p:nvSpPr>
        <p:spPr>
          <a:xfrm>
            <a:off x="179388" y="-162843"/>
            <a:ext cx="8964612" cy="1071563"/>
          </a:xfrm>
        </p:spPr>
        <p:txBody>
          <a:bodyPr/>
          <a:lstStyle/>
          <a:p>
            <a:pPr eaLnBrk="1" hangingPunct="1"/>
            <a:r>
              <a:rPr lang="lv-LV" sz="3600" b="1" dirty="0" smtClean="0"/>
              <a:t>Tas Kungs aptirpina vēlreiz apsolījumu</a:t>
            </a:r>
            <a:endParaRPr lang="lv-LV" sz="3600" b="1" dirty="0" smtClean="0"/>
          </a:p>
        </p:txBody>
      </p:sp>
      <p:sp>
        <p:nvSpPr>
          <p:cNvPr id="4098" name="AutoShape 2" descr="Genesis 18 – Angels visit as strangers for first time on earth and God  inform Abraham about judgement to come – Life of the messianic gentile  believer"/>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4099" name="Picture 3"/>
          <p:cNvPicPr>
            <a:picLocks noChangeAspect="1" noChangeArrowheads="1"/>
          </p:cNvPicPr>
          <p:nvPr/>
        </p:nvPicPr>
        <p:blipFill>
          <a:blip r:embed="rId2" cstate="print"/>
          <a:srcRect/>
          <a:stretch>
            <a:fillRect/>
          </a:stretch>
        </p:blipFill>
        <p:spPr bwMode="auto">
          <a:xfrm>
            <a:off x="6300192" y="3414763"/>
            <a:ext cx="2843808" cy="3443238"/>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4099"/>
                                        </p:tgtEl>
                                        <p:attrNameLst>
                                          <p:attrName>style.visibility</p:attrName>
                                        </p:attrNameLst>
                                      </p:cBhvr>
                                      <p:to>
                                        <p:strVal val="visible"/>
                                      </p:to>
                                    </p:set>
                                    <p:animEffect transition="in" filter="fade">
                                      <p:cBhvr>
                                        <p:cTn id="11" dur="2000"/>
                                        <p:tgtEl>
                                          <p:spTgt spid="4099"/>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691728"/>
            <a:ext cx="9144000" cy="1081088"/>
          </a:xfrm>
        </p:spPr>
        <p:txBody>
          <a:bodyPr/>
          <a:lstStyle/>
          <a:p>
            <a:pPr marL="0" indent="0" eaLnBrk="1" hangingPunct="1">
              <a:spcBef>
                <a:spcPct val="0"/>
              </a:spcBef>
              <a:buFontTx/>
              <a:buNone/>
            </a:pPr>
            <a:r>
              <a:rPr lang="lv-LV" sz="2800" i="1" dirty="0" smtClean="0"/>
              <a:t>17 Un Tas Kungs sacīja: "Vai Man no Ābrahāma būs slēpt, ko Es gribu darīt? 18 Jo Ābrahāmam būs tapt par lielu un varenu tautu, un viņā būs svētītas visas zemes tautas.</a:t>
            </a:r>
          </a:p>
        </p:txBody>
      </p:sp>
      <p:sp>
        <p:nvSpPr>
          <p:cNvPr id="7" name="Rectangle 6"/>
          <p:cNvSpPr>
            <a:spLocks noChangeArrowheads="1"/>
          </p:cNvSpPr>
          <p:nvPr/>
        </p:nvSpPr>
        <p:spPr bwMode="auto">
          <a:xfrm>
            <a:off x="0" y="2420888"/>
            <a:ext cx="6300788" cy="3970318"/>
          </a:xfrm>
          <a:prstGeom prst="rect">
            <a:avLst/>
          </a:prstGeom>
          <a:noFill/>
          <a:ln w="9525">
            <a:noFill/>
            <a:miter lim="800000"/>
            <a:headEnd/>
            <a:tailEnd/>
          </a:ln>
        </p:spPr>
        <p:txBody>
          <a:bodyPr>
            <a:spAutoFit/>
          </a:bodyPr>
          <a:lstStyle/>
          <a:p>
            <a:pPr>
              <a:buFontTx/>
              <a:buChar char="•"/>
            </a:pPr>
            <a:r>
              <a:rPr lang="lv-LV" sz="2800" dirty="0" smtClean="0"/>
              <a:t>Neskatoties uz </a:t>
            </a:r>
            <a:r>
              <a:rPr lang="lv-LV" sz="2800" b="1" dirty="0" smtClean="0"/>
              <a:t>Sāras smiekliem </a:t>
            </a:r>
            <a:r>
              <a:rPr lang="lv-LV" sz="2800" dirty="0" smtClean="0"/>
              <a:t>un </a:t>
            </a:r>
            <a:r>
              <a:rPr lang="lv-LV" sz="2800" b="1" dirty="0" smtClean="0"/>
              <a:t>neticību</a:t>
            </a:r>
            <a:r>
              <a:rPr lang="lv-LV" sz="2800" dirty="0" smtClean="0"/>
              <a:t>, Dievs dara kā grib.</a:t>
            </a:r>
            <a:endParaRPr lang="lv-LV" sz="2800" dirty="0"/>
          </a:p>
          <a:p>
            <a:pPr>
              <a:buFontTx/>
              <a:buChar char="•"/>
            </a:pPr>
            <a:r>
              <a:rPr lang="lv-LV" sz="2800" b="1" dirty="0" smtClean="0"/>
              <a:t>Dieva solījumi </a:t>
            </a:r>
            <a:r>
              <a:rPr lang="lv-LV" sz="2800" dirty="0" smtClean="0"/>
              <a:t>ir daudz </a:t>
            </a:r>
            <a:r>
              <a:rPr lang="lv-LV" sz="2800" b="1" dirty="0" smtClean="0"/>
              <a:t>drošāki</a:t>
            </a:r>
            <a:r>
              <a:rPr lang="lv-LV" sz="2800" dirty="0" smtClean="0"/>
              <a:t> kā </a:t>
            </a:r>
            <a:r>
              <a:rPr lang="lv-LV" sz="2800" b="1" dirty="0" smtClean="0"/>
              <a:t>banka</a:t>
            </a:r>
            <a:r>
              <a:rPr lang="lv-LV" sz="2800" dirty="0" smtClean="0"/>
              <a:t>. Ko </a:t>
            </a:r>
            <a:r>
              <a:rPr lang="lv-LV" sz="2800" b="1" dirty="0" smtClean="0"/>
              <a:t>Dievs apsola</a:t>
            </a:r>
            <a:r>
              <a:rPr lang="lv-LV" sz="2800" dirty="0" smtClean="0"/>
              <a:t>, tas </a:t>
            </a:r>
            <a:r>
              <a:rPr lang="lv-LV" sz="2800" b="1" dirty="0" smtClean="0"/>
              <a:t>piepildīsies</a:t>
            </a:r>
            <a:r>
              <a:rPr lang="lv-LV" sz="2800" dirty="0" smtClean="0"/>
              <a:t>.</a:t>
            </a:r>
          </a:p>
          <a:p>
            <a:pPr>
              <a:buFontTx/>
              <a:buChar char="•"/>
            </a:pPr>
            <a:r>
              <a:rPr lang="lv-LV" sz="2800" dirty="0" smtClean="0"/>
              <a:t>Ja </a:t>
            </a:r>
            <a:r>
              <a:rPr lang="lv-LV" sz="2800" b="1" dirty="0" smtClean="0"/>
              <a:t>šī lieta piepildās</a:t>
            </a:r>
            <a:r>
              <a:rPr lang="lv-LV" sz="2800" dirty="0" smtClean="0"/>
              <a:t>, tad varam būt droši, ka </a:t>
            </a:r>
            <a:r>
              <a:rPr lang="lv-LV" sz="2800" b="1" dirty="0" smtClean="0"/>
              <a:t>piepildīsies</a:t>
            </a:r>
            <a:r>
              <a:rPr lang="lv-LV" sz="2800" dirty="0" smtClean="0"/>
              <a:t> </a:t>
            </a:r>
            <a:r>
              <a:rPr lang="lv-LV" sz="2800" b="1" dirty="0" smtClean="0"/>
              <a:t>citas lietas</a:t>
            </a:r>
            <a:r>
              <a:rPr lang="lv-LV" sz="2800" dirty="0" smtClean="0"/>
              <a:t>: </a:t>
            </a:r>
            <a:r>
              <a:rPr lang="lv-LV" sz="2800" b="1" dirty="0" smtClean="0"/>
              <a:t>mūžība, pēdējie laiki, Kristus 2. atnākšana</a:t>
            </a:r>
            <a:r>
              <a:rPr lang="lv-LV" sz="2800" dirty="0" smtClean="0"/>
              <a:t>.</a:t>
            </a:r>
            <a:endParaRPr lang="lv-LV" sz="2800" dirty="0"/>
          </a:p>
        </p:txBody>
      </p:sp>
      <p:sp>
        <p:nvSpPr>
          <p:cNvPr id="8196" name="Slide Number Placeholder 3"/>
          <p:cNvSpPr>
            <a:spLocks noGrp="1"/>
          </p:cNvSpPr>
          <p:nvPr>
            <p:ph type="sldNum" sz="quarter" idx="12"/>
          </p:nvPr>
        </p:nvSpPr>
        <p:spPr>
          <a:noFill/>
        </p:spPr>
        <p:txBody>
          <a:bodyPr/>
          <a:lstStyle/>
          <a:p>
            <a:fld id="{8813D975-61E8-48D5-8201-6762D198C839}" type="slidenum">
              <a:rPr lang="lv-LV" smtClean="0"/>
              <a:pPr/>
              <a:t>11</a:t>
            </a:fld>
            <a:endParaRPr lang="lv-LV" smtClean="0"/>
          </a:p>
        </p:txBody>
      </p:sp>
      <p:sp>
        <p:nvSpPr>
          <p:cNvPr id="5" name="Rectangle 2"/>
          <p:cNvSpPr>
            <a:spLocks noGrp="1" noChangeArrowheads="1"/>
          </p:cNvSpPr>
          <p:nvPr>
            <p:ph type="title"/>
          </p:nvPr>
        </p:nvSpPr>
        <p:spPr>
          <a:xfrm>
            <a:off x="179388" y="-162843"/>
            <a:ext cx="8964612" cy="1071563"/>
          </a:xfrm>
        </p:spPr>
        <p:txBody>
          <a:bodyPr/>
          <a:lstStyle/>
          <a:p>
            <a:pPr eaLnBrk="1" hangingPunct="1"/>
            <a:r>
              <a:rPr lang="lv-LV" sz="3600" b="1" dirty="0" smtClean="0"/>
              <a:t>Ābrahams taps varena tauta</a:t>
            </a:r>
          </a:p>
        </p:txBody>
      </p:sp>
      <p:pic>
        <p:nvPicPr>
          <p:cNvPr id="1026" name="Picture 2" descr="Abraham and Stars by Weylon Smith on Dribbble"/>
          <p:cNvPicPr>
            <a:picLocks noChangeAspect="1" noChangeArrowheads="1"/>
          </p:cNvPicPr>
          <p:nvPr/>
        </p:nvPicPr>
        <p:blipFill>
          <a:blip r:embed="rId2" cstate="print"/>
          <a:srcRect/>
          <a:stretch>
            <a:fillRect/>
          </a:stretch>
        </p:blipFill>
        <p:spPr bwMode="auto">
          <a:xfrm>
            <a:off x="5796136" y="2708920"/>
            <a:ext cx="3347864" cy="3579912"/>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026"/>
                                        </p:tgtEl>
                                        <p:attrNameLst>
                                          <p:attrName>style.visibility</p:attrName>
                                        </p:attrNameLst>
                                      </p:cBhvr>
                                      <p:to>
                                        <p:strVal val="visible"/>
                                      </p:to>
                                    </p:set>
                                    <p:animEffect transition="in" filter="fade">
                                      <p:cBhvr>
                                        <p:cTn id="11" dur="2000"/>
                                        <p:tgtEl>
                                          <p:spTgt spid="102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smtClean="0">
                <a:solidFill>
                  <a:schemeClr val="tx1"/>
                </a:solidFill>
              </a:rPr>
              <a:t>Kopsavilkums</a:t>
            </a:r>
          </a:p>
        </p:txBody>
      </p:sp>
      <p:sp>
        <p:nvSpPr>
          <p:cNvPr id="7" name="Rectangle 6"/>
          <p:cNvSpPr>
            <a:spLocks noChangeArrowheads="1"/>
          </p:cNvSpPr>
          <p:nvPr/>
        </p:nvSpPr>
        <p:spPr bwMode="auto">
          <a:xfrm>
            <a:off x="0" y="620688"/>
            <a:ext cx="9144000" cy="2677656"/>
          </a:xfrm>
          <a:prstGeom prst="rect">
            <a:avLst/>
          </a:prstGeom>
          <a:noFill/>
          <a:ln w="9525">
            <a:noFill/>
            <a:miter lim="800000"/>
            <a:headEnd/>
            <a:tailEnd/>
          </a:ln>
        </p:spPr>
        <p:txBody>
          <a:bodyPr wrap="square">
            <a:spAutoFit/>
          </a:bodyPr>
          <a:lstStyle/>
          <a:p>
            <a:pPr>
              <a:buFontTx/>
              <a:buChar char="•"/>
            </a:pPr>
            <a:r>
              <a:rPr lang="lv-LV" sz="2800" b="1" dirty="0" smtClean="0"/>
              <a:t>Dievs sevi atklāj neparastā veidā </a:t>
            </a:r>
            <a:r>
              <a:rPr lang="lv-LV" sz="2800" dirty="0" smtClean="0"/>
              <a:t>caur </a:t>
            </a:r>
            <a:r>
              <a:rPr lang="lv-LV" sz="2800" b="1" dirty="0" smtClean="0"/>
              <a:t>3 vīriem</a:t>
            </a:r>
            <a:r>
              <a:rPr lang="lv-LV" sz="2800" dirty="0" smtClean="0"/>
              <a:t>.</a:t>
            </a:r>
          </a:p>
          <a:p>
            <a:pPr>
              <a:buFontTx/>
              <a:buChar char="•"/>
            </a:pPr>
            <a:r>
              <a:rPr lang="lv-LV" sz="2800" b="1" dirty="0" smtClean="0"/>
              <a:t>3 vīri </a:t>
            </a:r>
            <a:r>
              <a:rPr lang="lv-LV" sz="2800" dirty="0" smtClean="0"/>
              <a:t>nāk ar </a:t>
            </a:r>
            <a:r>
              <a:rPr lang="lv-LV" sz="2800" b="1" dirty="0" smtClean="0"/>
              <a:t>vēsti</a:t>
            </a:r>
            <a:r>
              <a:rPr lang="lv-LV" sz="2800" dirty="0" smtClean="0"/>
              <a:t>, kas </a:t>
            </a:r>
            <a:r>
              <a:rPr lang="lv-LV" sz="2800" b="1" dirty="0" smtClean="0"/>
              <a:t>prasa ticību</a:t>
            </a:r>
            <a:r>
              <a:rPr lang="lv-LV" sz="2800" dirty="0" smtClean="0"/>
              <a:t>!</a:t>
            </a:r>
            <a:endParaRPr lang="lv-LV" sz="2800" dirty="0" smtClean="0"/>
          </a:p>
          <a:p>
            <a:pPr>
              <a:buFontTx/>
              <a:buChar char="•"/>
            </a:pPr>
            <a:r>
              <a:rPr lang="lv-LV" sz="2800" b="1" dirty="0" smtClean="0"/>
              <a:t>Sāra smejas</a:t>
            </a:r>
            <a:r>
              <a:rPr lang="lv-LV" sz="2800" dirty="0" smtClean="0"/>
              <a:t>! Vai </a:t>
            </a:r>
            <a:r>
              <a:rPr lang="lv-LV" sz="2800" dirty="0" smtClean="0"/>
              <a:t>tu </a:t>
            </a:r>
            <a:r>
              <a:rPr lang="lv-LV" sz="2800" dirty="0" smtClean="0"/>
              <a:t>kādreiz esi </a:t>
            </a:r>
            <a:r>
              <a:rPr lang="lv-LV" sz="2800" b="1" dirty="0" smtClean="0"/>
              <a:t>smējies par Dievu</a:t>
            </a:r>
            <a:r>
              <a:rPr lang="lv-LV" sz="2800" dirty="0" smtClean="0"/>
              <a:t>?</a:t>
            </a:r>
          </a:p>
          <a:p>
            <a:pPr>
              <a:buFontTx/>
              <a:buChar char="•"/>
            </a:pPr>
            <a:r>
              <a:rPr lang="lv-LV" sz="2800" dirty="0" smtClean="0"/>
              <a:t>Dievam </a:t>
            </a:r>
            <a:r>
              <a:rPr lang="lv-LV" sz="2800" b="1" dirty="0" smtClean="0"/>
              <a:t>visas lietas iespējamas</a:t>
            </a:r>
            <a:r>
              <a:rPr lang="lv-LV" sz="2800" dirty="0" smtClean="0"/>
              <a:t>. Dievs </a:t>
            </a:r>
            <a:r>
              <a:rPr lang="lv-LV" sz="2800" b="1" dirty="0" smtClean="0"/>
              <a:t>visus apsolījumus piepilda</a:t>
            </a:r>
            <a:r>
              <a:rPr lang="lv-LV" sz="2800" dirty="0" smtClean="0"/>
              <a:t>. </a:t>
            </a:r>
            <a:r>
              <a:rPr lang="lv-LV" sz="2800" b="1" dirty="0" smtClean="0"/>
              <a:t>Dievs </a:t>
            </a:r>
            <a:r>
              <a:rPr lang="lv-LV" sz="2800" b="1" dirty="0" smtClean="0"/>
              <a:t>nav cilvēks</a:t>
            </a:r>
            <a:r>
              <a:rPr lang="lv-LV" sz="2800" dirty="0" smtClean="0"/>
              <a:t>, kas </a:t>
            </a:r>
            <a:r>
              <a:rPr lang="lv-LV" sz="2800" b="1" dirty="0" smtClean="0"/>
              <a:t>apsola</a:t>
            </a:r>
            <a:r>
              <a:rPr lang="lv-LV" sz="2800" dirty="0" smtClean="0"/>
              <a:t> un </a:t>
            </a:r>
            <a:r>
              <a:rPr lang="lv-LV" sz="2800" b="1" dirty="0" smtClean="0"/>
              <a:t>nedara</a:t>
            </a:r>
            <a:r>
              <a:rPr lang="lv-LV" sz="2800" dirty="0" smtClean="0"/>
              <a:t>, ko </a:t>
            </a:r>
            <a:r>
              <a:rPr lang="lv-LV" sz="2800" b="1" dirty="0" smtClean="0"/>
              <a:t>Dievs saka</a:t>
            </a:r>
            <a:r>
              <a:rPr lang="lv-LV" sz="2800" dirty="0" smtClean="0"/>
              <a:t>, to </a:t>
            </a:r>
            <a:r>
              <a:rPr lang="lv-LV" sz="2800" b="1" dirty="0" smtClean="0"/>
              <a:t>Dievs arī izdarīs</a:t>
            </a:r>
            <a:r>
              <a:rPr lang="lv-LV" sz="2800" dirty="0" smtClean="0"/>
              <a:t>. </a:t>
            </a:r>
            <a:r>
              <a:rPr lang="lv-LV" sz="2800" dirty="0"/>
              <a:t>Āmen</a:t>
            </a:r>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12</a:t>
            </a:fld>
            <a:endParaRPr lang="lv-LV" smtClean="0"/>
          </a:p>
        </p:txBody>
      </p:sp>
      <p:pic>
        <p:nvPicPr>
          <p:cNvPr id="5" name="Picture 2" descr="Mothers of the Bible — Sarai/Sarah | Emails to God"/>
          <p:cNvPicPr>
            <a:picLocks noChangeAspect="1" noChangeArrowheads="1"/>
          </p:cNvPicPr>
          <p:nvPr/>
        </p:nvPicPr>
        <p:blipFill>
          <a:blip r:embed="rId2" cstate="print"/>
          <a:srcRect/>
          <a:stretch>
            <a:fillRect/>
          </a:stretch>
        </p:blipFill>
        <p:spPr bwMode="auto">
          <a:xfrm>
            <a:off x="1042652" y="3284984"/>
            <a:ext cx="6841716" cy="357301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2" end="2"/>
                                            </p:txEl>
                                          </p:spTgt>
                                        </p:tgtEl>
                                        <p:attrNameLst>
                                          <p:attrName>style.visibility</p:attrName>
                                        </p:attrNameLst>
                                      </p:cBhvr>
                                      <p:to>
                                        <p:strVal val="visible"/>
                                      </p:to>
                                    </p:set>
                                    <p:anim calcmode="lin" valueType="num">
                                      <p:cBhvr additive="base">
                                        <p:cTn id="12"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0" end="0"/>
                                            </p:txEl>
                                          </p:spTgt>
                                        </p:tgtEl>
                                        <p:attrNameLst>
                                          <p:attrName>style.visibility</p:attrName>
                                        </p:attrNameLst>
                                      </p:cBhvr>
                                      <p:to>
                                        <p:strVal val="visible"/>
                                      </p:to>
                                    </p:set>
                                    <p:anim calcmode="lin" valueType="num">
                                      <p:cBhvr additive="base">
                                        <p:cTn id="1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7">
                                            <p:txEl>
                                              <p:pRg st="1" end="1"/>
                                            </p:txEl>
                                          </p:spTgt>
                                        </p:tgtEl>
                                        <p:attrNameLst>
                                          <p:attrName>style.visibility</p:attrName>
                                        </p:attrNameLst>
                                      </p:cBhvr>
                                      <p:to>
                                        <p:strVal val="visible"/>
                                      </p:to>
                                    </p:set>
                                    <p:anim calcmode="lin" valueType="num">
                                      <p:cBhvr additive="base">
                                        <p:cTn id="22"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7">
                                            <p:txEl>
                                              <p:pRg st="3" end="3"/>
                                            </p:txEl>
                                          </p:spTgt>
                                        </p:tgtEl>
                                        <p:attrNameLst>
                                          <p:attrName>style.visibility</p:attrName>
                                        </p:attrNameLst>
                                      </p:cBhvr>
                                      <p:to>
                                        <p:strVal val="visible"/>
                                      </p:to>
                                    </p:set>
                                    <p:anim calcmode="lin" valueType="num">
                                      <p:cBhvr additive="base">
                                        <p:cTn id="27"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cstate="print"/>
          <a:srcRect/>
          <a:stretch>
            <a:fillRect/>
          </a:stretch>
        </p:blipFill>
        <p:spPr bwMode="auto">
          <a:xfrm>
            <a:off x="4040188" y="765175"/>
            <a:ext cx="5103812" cy="6092825"/>
          </a:xfrm>
          <a:prstGeom prst="rect">
            <a:avLst/>
          </a:prstGeom>
          <a:noFill/>
          <a:ln w="9525">
            <a:noFill/>
            <a:miter lim="800000"/>
            <a:headEnd/>
            <a:tailEnd/>
          </a:ln>
        </p:spPr>
      </p:pic>
      <p:sp>
        <p:nvSpPr>
          <p:cNvPr id="10243"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
        <p:nvSpPr>
          <p:cNvPr id="10244" name="Slide Number Placeholder 3"/>
          <p:cNvSpPr>
            <a:spLocks noGrp="1"/>
          </p:cNvSpPr>
          <p:nvPr>
            <p:ph type="sldNum" sz="quarter" idx="12"/>
          </p:nvPr>
        </p:nvSpPr>
        <p:spPr>
          <a:noFill/>
        </p:spPr>
        <p:txBody>
          <a:bodyPr/>
          <a:lstStyle/>
          <a:p>
            <a:fld id="{D948A3B6-03F9-4D4B-AFCD-FAE86AB3ABA3}" type="slidenum">
              <a:rPr lang="lv-LV" smtClean="0"/>
              <a:pPr/>
              <a:t>13</a:t>
            </a:fld>
            <a:endParaRPr lang="lv-LV"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79388" y="53181"/>
            <a:ext cx="8964612" cy="1071563"/>
          </a:xfrm>
        </p:spPr>
        <p:txBody>
          <a:bodyPr/>
          <a:lstStyle/>
          <a:p>
            <a:pPr eaLnBrk="1" hangingPunct="1"/>
            <a:r>
              <a:rPr lang="lv-LV" sz="3600" b="1" dirty="0" smtClean="0"/>
              <a:t>1.Moz.18 Apsolījums par Īzaku</a:t>
            </a:r>
          </a:p>
        </p:txBody>
      </p:sp>
      <p:pic>
        <p:nvPicPr>
          <p:cNvPr id="3075" name="Picture 3" descr="DOVE019"/>
          <p:cNvPicPr>
            <a:picLocks noChangeAspect="1" noChangeArrowheads="1"/>
          </p:cNvPicPr>
          <p:nvPr/>
        </p:nvPicPr>
        <p:blipFill>
          <a:blip r:embed="rId2" cstate="print"/>
          <a:srcRect/>
          <a:stretch>
            <a:fillRect/>
          </a:stretch>
        </p:blipFill>
        <p:spPr bwMode="auto">
          <a:xfrm>
            <a:off x="53776" y="546"/>
            <a:ext cx="485776" cy="692150"/>
          </a:xfrm>
          <a:prstGeom prst="rect">
            <a:avLst/>
          </a:prstGeom>
          <a:noFill/>
          <a:ln w="9525">
            <a:noFill/>
            <a:miter lim="800000"/>
            <a:headEnd/>
            <a:tailEnd/>
          </a:ln>
        </p:spPr>
      </p:pic>
      <p:sp>
        <p:nvSpPr>
          <p:cNvPr id="3076" name="Slide Number Placeholder 5"/>
          <p:cNvSpPr>
            <a:spLocks noGrp="1"/>
          </p:cNvSpPr>
          <p:nvPr>
            <p:ph type="sldNum" sz="quarter" idx="12"/>
          </p:nvPr>
        </p:nvSpPr>
        <p:spPr>
          <a:noFill/>
        </p:spPr>
        <p:txBody>
          <a:bodyPr/>
          <a:lstStyle/>
          <a:p>
            <a:fld id="{5373C76A-A643-4B96-9DD0-A5192EF45F74}" type="slidenum">
              <a:rPr lang="lv-LV" smtClean="0"/>
              <a:pPr/>
              <a:t>2</a:t>
            </a:fld>
            <a:endParaRPr lang="lv-LV" smtClean="0"/>
          </a:p>
        </p:txBody>
      </p:sp>
      <p:sp>
        <p:nvSpPr>
          <p:cNvPr id="3077" name="Rectangle 6"/>
          <p:cNvSpPr>
            <a:spLocks noChangeArrowheads="1"/>
          </p:cNvSpPr>
          <p:nvPr/>
        </p:nvSpPr>
        <p:spPr bwMode="auto">
          <a:xfrm>
            <a:off x="0" y="832058"/>
            <a:ext cx="9144000" cy="5909310"/>
          </a:xfrm>
          <a:prstGeom prst="rect">
            <a:avLst/>
          </a:prstGeom>
          <a:noFill/>
          <a:ln w="9525">
            <a:noFill/>
            <a:miter lim="800000"/>
            <a:headEnd/>
            <a:tailEnd/>
          </a:ln>
        </p:spPr>
        <p:txBody>
          <a:bodyPr>
            <a:spAutoFit/>
          </a:bodyPr>
          <a:lstStyle/>
          <a:p>
            <a:pPr algn="just"/>
            <a:r>
              <a:rPr lang="lv-LV" sz="2100" dirty="0" smtClean="0"/>
              <a:t>1 Un Tas Kungs parādījās viņam pie </a:t>
            </a:r>
            <a:r>
              <a:rPr lang="lv-LV" sz="2100" dirty="0" err="1" smtClean="0"/>
              <a:t>Mamres</a:t>
            </a:r>
            <a:r>
              <a:rPr lang="lv-LV" sz="2100" dirty="0" smtClean="0"/>
              <a:t> ozoliem, kad tas dienas tveicē sēdēja savas telts durvīs. 2 Un viņš pacēla savas acis un skatījās, un raugi, trīs vīri stāvēja viņa priekšā. 3 Tos ieraudzījis, viņš steidzās tiem pretim no telts durvīm, noliecās līdz zemei un sacīja: "Mans Kungs, ja es esmu atradis labvēlību tavās acīs, tad, lūdzams, neej savam kalpam garām. 4 Es likšu atnest drusku ūdens, ko nomazgāt kājas, tad apmetieties zem šī koka. 5 Un es dabūšu kumosu maizes, ka jūs varat savas sirdis stiprināt, pēc jūs varat atkal doties ceļā, jo kādā citā nolūkā tad jūs būtu iegriezušies pie sava kalpa?" Un tie teica: "Labi, dari, kā tu esi sacījis.“ 6 Un Ābrahāms iesteidzās teltī pie Sāras un sacīja: "Steidzies, paņem trīs mērus miltu no smalkajiem miltiem, iejauc tos un taisi plāceņus.“ 7 Un Ābrahāms skrēja pie lopiem un paņēma labu un mīkstu telēnu un deva to puisim, steidzinādams to sagatavot. 8 Tad viņš paņēma raudzētu un svaigu pienu un sagatavoto teļu un cēla to viņiem priekšā, bet pats viņš stāvēja pie viņiem zem koka, kamēr viņi ēda. 9 Un tie sacīja viņam: "Bet kur ir Sāra, tava sieva?" Viņš atbildēja: "Lūk, teltī.“ 10 Bet tas sacīja: "Es atgriezīšos pie tevis pēc gada šinī laikā, un redzi, tavai sievai Sārai būs dēls." Bet Sāra stāvēja, klausīdamās pie telts durvīm, kas bija aiz viņiem.</a:t>
            </a:r>
          </a:p>
        </p:txBody>
      </p:sp>
      <p:sp>
        <p:nvSpPr>
          <p:cNvPr id="6" name="Text Box 6"/>
          <p:cNvSpPr txBox="1">
            <a:spLocks noChangeArrowheads="1"/>
          </p:cNvSpPr>
          <p:nvPr/>
        </p:nvSpPr>
        <p:spPr bwMode="auto">
          <a:xfrm>
            <a:off x="7429500" y="0"/>
            <a:ext cx="1714500" cy="396875"/>
          </a:xfrm>
          <a:prstGeom prst="rect">
            <a:avLst/>
          </a:prstGeom>
          <a:noFill/>
          <a:ln w="9525">
            <a:noFill/>
            <a:miter lim="800000"/>
            <a:headEnd/>
            <a:tailEnd/>
          </a:ln>
        </p:spPr>
        <p:txBody>
          <a:bodyPr>
            <a:spAutoFit/>
          </a:bodyPr>
          <a:lstStyle/>
          <a:p>
            <a:pPr>
              <a:spcBef>
                <a:spcPct val="50000"/>
              </a:spcBef>
            </a:pPr>
            <a:r>
              <a:rPr lang="lv-LV" sz="2000" dirty="0" smtClean="0"/>
              <a:t>22.aug.2021.</a:t>
            </a:r>
            <a:endParaRPr lang="lv-LV" sz="20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Slide Number Placeholder 5"/>
          <p:cNvSpPr>
            <a:spLocks noGrp="1"/>
          </p:cNvSpPr>
          <p:nvPr>
            <p:ph type="sldNum" sz="quarter" idx="12"/>
          </p:nvPr>
        </p:nvSpPr>
        <p:spPr>
          <a:noFill/>
        </p:spPr>
        <p:txBody>
          <a:bodyPr/>
          <a:lstStyle/>
          <a:p>
            <a:fld id="{5373C76A-A643-4B96-9DD0-A5192EF45F74}" type="slidenum">
              <a:rPr lang="lv-LV" smtClean="0"/>
              <a:pPr/>
              <a:t>3</a:t>
            </a:fld>
            <a:endParaRPr lang="lv-LV" smtClean="0"/>
          </a:p>
        </p:txBody>
      </p:sp>
      <p:sp>
        <p:nvSpPr>
          <p:cNvPr id="3077" name="Rectangle 6"/>
          <p:cNvSpPr>
            <a:spLocks noChangeArrowheads="1"/>
          </p:cNvSpPr>
          <p:nvPr/>
        </p:nvSpPr>
        <p:spPr bwMode="auto">
          <a:xfrm>
            <a:off x="0" y="188640"/>
            <a:ext cx="9144000" cy="6740307"/>
          </a:xfrm>
          <a:prstGeom prst="rect">
            <a:avLst/>
          </a:prstGeom>
          <a:noFill/>
          <a:ln w="9525">
            <a:noFill/>
            <a:miter lim="800000"/>
            <a:headEnd/>
            <a:tailEnd/>
          </a:ln>
        </p:spPr>
        <p:txBody>
          <a:bodyPr>
            <a:spAutoFit/>
          </a:bodyPr>
          <a:lstStyle/>
          <a:p>
            <a:pPr algn="just"/>
            <a:r>
              <a:rPr lang="lv-LV" sz="2400" dirty="0" smtClean="0"/>
              <a:t>11 Bet Ābrahāms un Sāra bija jau padzīvojuši, gados veci, un Dievs Sārai jau bija pārtraucis tās norises, kas sievām mēdz būt. 12 Un tad Sāra smējās pie sevis, sacīdama: "Pēc tam kad es esmu sākusi novecot, lai es vēl iedegtos? Un mans kungs jau ir vecs.“ 13 Un Tas Kungs sacīja uz Ābrahāmu: "Kāpēc tad Sāra smējās, sacīdama: vai es patiešām vēl dzemdēšu, veca būdama? 14 Vai Tam Kungam kaut kas būtu neiespējams? Noliktā laikā Es atgriezīšos pie tevis nākamā gadā, un Sārai būs dēls.“ 15 Un Sāra meloja, teikdama: "Es neesmu smējusies," - jo viņai bija bailes. Bet Viņš sacīja: "Kā tad ne - tu smējies.“ 16 Un tie vīri cēlās no turienes un devās uz </a:t>
            </a:r>
            <a:r>
              <a:rPr lang="lv-LV" sz="2400" dirty="0" err="1" smtClean="0"/>
              <a:t>Sodomas</a:t>
            </a:r>
            <a:r>
              <a:rPr lang="lv-LV" sz="2400" dirty="0" smtClean="0"/>
              <a:t> pusi, un Ābrahāms gāja ar viņiem, tos pavadīdams. 17 Un Tas Kungs sacīja: "Vai Man no Ābrahāma būs slēpt, ko Es gribu darīt? 18 Jo Ābrahāmam būs tapt par lielu un varenu tautu, un viņā būs svētītas visas zemes tautas. 19 Es esmu viņu izredzējis, lai viņš saviem bērniem pavēl un savam namam pēc viņa, ka tie sargā Tā Kunga ceļu, lai darītu taisnību un tiesas, ka Tas Kungs liktu nākt pār Ābrahāmu tam, ko Viņš ir sacījis viņam."</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620688"/>
            <a:ext cx="9144000" cy="1081088"/>
          </a:xfrm>
        </p:spPr>
        <p:txBody>
          <a:bodyPr/>
          <a:lstStyle/>
          <a:p>
            <a:pPr marL="0" indent="0" algn="just">
              <a:lnSpc>
                <a:spcPct val="80000"/>
              </a:lnSpc>
              <a:buFontTx/>
              <a:buNone/>
            </a:pPr>
            <a:r>
              <a:rPr lang="lv-LV" sz="2800" i="1" dirty="0" smtClean="0"/>
              <a:t>1 Un Tas Kungs parādījās viņam pie </a:t>
            </a:r>
            <a:r>
              <a:rPr lang="lv-LV" sz="2800" i="1" dirty="0" err="1" smtClean="0"/>
              <a:t>Mamres</a:t>
            </a:r>
            <a:r>
              <a:rPr lang="lv-LV" sz="2800" i="1" dirty="0" smtClean="0"/>
              <a:t> ozoliem, kad tas dienas tveicē sēdēja savas telts durvīs. 2 Un viņš pacēla savas acis un skatījās, un raugi, trīs vīri stāvēja viņa priekšā. 3 Tos ieraudzījis, viņš steidzās tiem pretim no telts durvīm, noliecās līdz zemei un sacīja: "Mans Kungs, ja es esmu atradis labvēlību tavās acīs, tad, lūdzams, neej savam kalpam garām</a:t>
            </a:r>
          </a:p>
        </p:txBody>
      </p:sp>
      <p:sp>
        <p:nvSpPr>
          <p:cNvPr id="7" name="Rectangle 6"/>
          <p:cNvSpPr>
            <a:spLocks noChangeArrowheads="1"/>
          </p:cNvSpPr>
          <p:nvPr/>
        </p:nvSpPr>
        <p:spPr bwMode="auto">
          <a:xfrm>
            <a:off x="0" y="2996952"/>
            <a:ext cx="6300788" cy="3970318"/>
          </a:xfrm>
          <a:prstGeom prst="rect">
            <a:avLst/>
          </a:prstGeom>
          <a:noFill/>
          <a:ln w="9525">
            <a:noFill/>
            <a:miter lim="800000"/>
            <a:headEnd/>
            <a:tailEnd/>
          </a:ln>
        </p:spPr>
        <p:txBody>
          <a:bodyPr>
            <a:spAutoFit/>
          </a:bodyPr>
          <a:lstStyle/>
          <a:p>
            <a:pPr>
              <a:buFontTx/>
              <a:buChar char="•"/>
            </a:pPr>
            <a:r>
              <a:rPr lang="lv-LV" sz="2800" b="1" dirty="0" smtClean="0"/>
              <a:t>Kāpēc 3 vīri, nevis 2 vai 4 vīri?</a:t>
            </a:r>
          </a:p>
          <a:p>
            <a:pPr>
              <a:buFontTx/>
              <a:buChar char="•"/>
            </a:pPr>
            <a:r>
              <a:rPr lang="lv-LV" sz="2800" b="1" dirty="0" smtClean="0"/>
              <a:t>Ticības </a:t>
            </a:r>
            <a:r>
              <a:rPr lang="lv-LV" sz="2800" b="1" dirty="0" smtClean="0"/>
              <a:t>tēvi sapratuši</a:t>
            </a:r>
            <a:r>
              <a:rPr lang="lv-LV" sz="2800" dirty="0" smtClean="0"/>
              <a:t>, ka te ir visa </a:t>
            </a:r>
            <a:r>
              <a:rPr lang="lv-LV" sz="2800" b="1" dirty="0" smtClean="0"/>
              <a:t>Svētā Trīsvienība</a:t>
            </a:r>
            <a:r>
              <a:rPr lang="lv-LV" sz="2800" dirty="0" smtClean="0"/>
              <a:t>.</a:t>
            </a:r>
            <a:endParaRPr lang="lv-LV" sz="2800" dirty="0"/>
          </a:p>
          <a:p>
            <a:pPr>
              <a:buFontTx/>
              <a:buChar char="•"/>
            </a:pPr>
            <a:r>
              <a:rPr lang="lv-LV" sz="2800" dirty="0" smtClean="0"/>
              <a:t>Tas ir ļoti </a:t>
            </a:r>
            <a:r>
              <a:rPr lang="lv-LV" sz="2800" b="1" dirty="0" smtClean="0"/>
              <a:t>neparasti</a:t>
            </a:r>
            <a:r>
              <a:rPr lang="lv-LV" sz="2800" dirty="0" smtClean="0"/>
              <a:t>, ka </a:t>
            </a:r>
            <a:r>
              <a:rPr lang="lv-LV" sz="2800" b="1" dirty="0" smtClean="0"/>
              <a:t>Trīsvienība</a:t>
            </a:r>
            <a:r>
              <a:rPr lang="lv-LV" sz="2800" dirty="0" smtClean="0"/>
              <a:t> parādās jau tik ātri </a:t>
            </a:r>
            <a:r>
              <a:rPr lang="lv-LV" sz="2800" b="1" dirty="0" smtClean="0"/>
              <a:t>Vecajā Derībā</a:t>
            </a:r>
            <a:r>
              <a:rPr lang="lv-LV" sz="2800" dirty="0" smtClean="0"/>
              <a:t>.</a:t>
            </a:r>
          </a:p>
          <a:p>
            <a:pPr>
              <a:buFontTx/>
              <a:buChar char="•"/>
            </a:pPr>
            <a:r>
              <a:rPr lang="lv-LV" sz="2800" dirty="0" smtClean="0"/>
              <a:t>Kāpēc visa </a:t>
            </a:r>
            <a:r>
              <a:rPr lang="lv-LV" sz="2800" b="1" dirty="0" smtClean="0"/>
              <a:t>Trīsvienība</a:t>
            </a:r>
            <a:r>
              <a:rPr lang="lv-LV" sz="2800" dirty="0" smtClean="0"/>
              <a:t> te ir klāt? –         te notiek kāds </a:t>
            </a:r>
            <a:r>
              <a:rPr lang="lv-LV" sz="2800" b="1" dirty="0" smtClean="0"/>
              <a:t>svarīgs pavērsiens pasaules vēsturē – Dieva tautas </a:t>
            </a:r>
            <a:r>
              <a:rPr lang="lv-LV" sz="2800" b="1" dirty="0" smtClean="0"/>
              <a:t>veidošanās</a:t>
            </a:r>
            <a:r>
              <a:rPr lang="lv-LV" sz="2800" dirty="0" smtClean="0"/>
              <a:t>.</a:t>
            </a:r>
            <a:endParaRPr lang="lv-LV" sz="2800" dirty="0"/>
          </a:p>
        </p:txBody>
      </p:sp>
      <p:sp>
        <p:nvSpPr>
          <p:cNvPr id="4100" name="Slide Number Placeholder 3"/>
          <p:cNvSpPr>
            <a:spLocks noGrp="1"/>
          </p:cNvSpPr>
          <p:nvPr>
            <p:ph type="sldNum" sz="quarter" idx="12"/>
          </p:nvPr>
        </p:nvSpPr>
        <p:spPr>
          <a:noFill/>
        </p:spPr>
        <p:txBody>
          <a:bodyPr/>
          <a:lstStyle/>
          <a:p>
            <a:fld id="{4A884830-771A-45FF-82CE-3697B98331E5}" type="slidenum">
              <a:rPr lang="lv-LV" smtClean="0"/>
              <a:pPr/>
              <a:t>4</a:t>
            </a:fld>
            <a:endParaRPr lang="lv-LV" smtClean="0"/>
          </a:p>
        </p:txBody>
      </p:sp>
      <p:sp>
        <p:nvSpPr>
          <p:cNvPr id="5" name="Rectangle 2"/>
          <p:cNvSpPr>
            <a:spLocks noGrp="1" noChangeArrowheads="1"/>
          </p:cNvSpPr>
          <p:nvPr>
            <p:ph type="title"/>
          </p:nvPr>
        </p:nvSpPr>
        <p:spPr>
          <a:xfrm>
            <a:off x="179388" y="-162843"/>
            <a:ext cx="8964612" cy="1071563"/>
          </a:xfrm>
        </p:spPr>
        <p:txBody>
          <a:bodyPr/>
          <a:lstStyle/>
          <a:p>
            <a:pPr eaLnBrk="1" hangingPunct="1"/>
            <a:r>
              <a:rPr lang="lv-LV" sz="3600" b="1" dirty="0" smtClean="0"/>
              <a:t>3 vīri – kas viņi ir?</a:t>
            </a:r>
          </a:p>
        </p:txBody>
      </p:sp>
      <p:pic>
        <p:nvPicPr>
          <p:cNvPr id="8194" name="Picture 2" descr="Abraham&amp;#39;s Three Visitors - BahaiTeachings.org"/>
          <p:cNvPicPr>
            <a:picLocks noChangeAspect="1" noChangeArrowheads="1"/>
          </p:cNvPicPr>
          <p:nvPr/>
        </p:nvPicPr>
        <p:blipFill>
          <a:blip r:embed="rId2" cstate="print"/>
          <a:srcRect/>
          <a:stretch>
            <a:fillRect/>
          </a:stretch>
        </p:blipFill>
        <p:spPr bwMode="auto">
          <a:xfrm>
            <a:off x="5796136" y="3140968"/>
            <a:ext cx="3347864" cy="3717032"/>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8194"/>
                                        </p:tgtEl>
                                        <p:attrNameLst>
                                          <p:attrName>style.visibility</p:attrName>
                                        </p:attrNameLst>
                                      </p:cBhvr>
                                      <p:to>
                                        <p:strVal val="visible"/>
                                      </p:to>
                                    </p:set>
                                    <p:animEffect transition="in" filter="fade">
                                      <p:cBhvr>
                                        <p:cTn id="11" dur="2000"/>
                                        <p:tgtEl>
                                          <p:spTgt spid="8194"/>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619720"/>
            <a:ext cx="9144000" cy="1081088"/>
          </a:xfrm>
        </p:spPr>
        <p:txBody>
          <a:bodyPr/>
          <a:lstStyle/>
          <a:p>
            <a:pPr marL="0" indent="0" algn="just">
              <a:lnSpc>
                <a:spcPct val="80000"/>
              </a:lnSpc>
              <a:spcBef>
                <a:spcPct val="0"/>
              </a:spcBef>
              <a:buFontTx/>
              <a:buNone/>
            </a:pPr>
            <a:r>
              <a:rPr lang="lv-LV" sz="2600" i="1" dirty="0" smtClean="0"/>
              <a:t>4 Es likšu atnest drusku ūdens, ko nomazgāt kājas, tad apmetieties zem šī koka. 5 Un es dabūšu kumosu maizes, ka jūs varat savas sirdis stiprināt, pēc jūs varat atkal doties ceļā, jo kādā citā nolūkā tad jūs būtu iegriezušies pie sava kalpa?" Un tie teica: "Labi, dari, kā tu esi sacījis.“ 6 Un Ābrahāms iesteidzās teltī pie Sāras un sacīja: "Steidzies, paņem trīs mērus miltu no smalkajiem miltiem, iejauc tos un taisi plāceņus.“</a:t>
            </a:r>
          </a:p>
        </p:txBody>
      </p:sp>
      <p:sp>
        <p:nvSpPr>
          <p:cNvPr id="7" name="Rectangle 6"/>
          <p:cNvSpPr>
            <a:spLocks noChangeArrowheads="1"/>
          </p:cNvSpPr>
          <p:nvPr/>
        </p:nvSpPr>
        <p:spPr bwMode="auto">
          <a:xfrm>
            <a:off x="0" y="3130922"/>
            <a:ext cx="9144000" cy="2246769"/>
          </a:xfrm>
          <a:prstGeom prst="rect">
            <a:avLst/>
          </a:prstGeom>
          <a:noFill/>
          <a:ln w="9525">
            <a:noFill/>
            <a:miter lim="800000"/>
            <a:headEnd/>
            <a:tailEnd/>
          </a:ln>
        </p:spPr>
        <p:txBody>
          <a:bodyPr wrap="square">
            <a:spAutoFit/>
          </a:bodyPr>
          <a:lstStyle/>
          <a:p>
            <a:pPr>
              <a:buFontTx/>
              <a:buChar char="•"/>
            </a:pPr>
            <a:r>
              <a:rPr lang="lv-LV" sz="2800" dirty="0" smtClean="0"/>
              <a:t>Ko nozīmē </a:t>
            </a:r>
            <a:r>
              <a:rPr lang="lv-LV" sz="2800" b="1" dirty="0" smtClean="0"/>
              <a:t>parādīt viesmīlību Dieva sūtņiem </a:t>
            </a:r>
            <a:r>
              <a:rPr lang="lv-LV" sz="2800" dirty="0" smtClean="0"/>
              <a:t>šeit virs </a:t>
            </a:r>
            <a:r>
              <a:rPr lang="lv-LV" sz="2800" b="1" dirty="0" smtClean="0"/>
              <a:t>zemes.</a:t>
            </a:r>
            <a:endParaRPr lang="lv-LV" sz="2800" b="1" dirty="0"/>
          </a:p>
          <a:p>
            <a:pPr>
              <a:buFontTx/>
              <a:buChar char="•"/>
            </a:pPr>
            <a:r>
              <a:rPr lang="lv-LV" sz="2800" dirty="0" smtClean="0"/>
              <a:t>Šie </a:t>
            </a:r>
            <a:r>
              <a:rPr lang="lv-LV" sz="2800" b="1" dirty="0" smtClean="0"/>
              <a:t>3 vīri </a:t>
            </a:r>
            <a:r>
              <a:rPr lang="lv-LV" sz="2800" dirty="0" smtClean="0"/>
              <a:t>ierodas pie Ābrahama </a:t>
            </a:r>
            <a:r>
              <a:rPr lang="lv-LV" sz="2800" b="1" dirty="0" smtClean="0"/>
              <a:t>necilā izskatā</a:t>
            </a:r>
            <a:r>
              <a:rPr lang="lv-LV" sz="2800" dirty="0" smtClean="0"/>
              <a:t>, </a:t>
            </a:r>
            <a:r>
              <a:rPr lang="lv-LV" sz="2800" b="1" dirty="0" smtClean="0"/>
              <a:t>izsalkuši</a:t>
            </a:r>
            <a:r>
              <a:rPr lang="lv-LV" sz="2800" dirty="0" smtClean="0"/>
              <a:t> un </a:t>
            </a:r>
            <a:r>
              <a:rPr lang="lv-LV" sz="2800" b="1" dirty="0" smtClean="0"/>
              <a:t>noguruši</a:t>
            </a:r>
            <a:r>
              <a:rPr lang="lv-LV" sz="2800" dirty="0" smtClean="0"/>
              <a:t>.</a:t>
            </a:r>
          </a:p>
          <a:p>
            <a:pPr>
              <a:buFontTx/>
              <a:buChar char="•"/>
            </a:pPr>
            <a:endParaRPr lang="lv-LV" sz="2800" dirty="0"/>
          </a:p>
        </p:txBody>
      </p:sp>
      <p:sp>
        <p:nvSpPr>
          <p:cNvPr id="5124" name="Slide Number Placeholder 3"/>
          <p:cNvSpPr>
            <a:spLocks noGrp="1"/>
          </p:cNvSpPr>
          <p:nvPr>
            <p:ph type="sldNum" sz="quarter" idx="12"/>
          </p:nvPr>
        </p:nvSpPr>
        <p:spPr>
          <a:noFill/>
        </p:spPr>
        <p:txBody>
          <a:bodyPr/>
          <a:lstStyle/>
          <a:p>
            <a:fld id="{28CC7F9D-64C0-41D0-BF12-D268895AA74B}" type="slidenum">
              <a:rPr lang="lv-LV" smtClean="0"/>
              <a:pPr/>
              <a:t>5</a:t>
            </a:fld>
            <a:endParaRPr lang="lv-LV" smtClean="0"/>
          </a:p>
        </p:txBody>
      </p:sp>
      <p:sp>
        <p:nvSpPr>
          <p:cNvPr id="5" name="Rectangle 2"/>
          <p:cNvSpPr>
            <a:spLocks noGrp="1" noChangeArrowheads="1"/>
          </p:cNvSpPr>
          <p:nvPr>
            <p:ph type="title"/>
          </p:nvPr>
        </p:nvSpPr>
        <p:spPr>
          <a:xfrm>
            <a:off x="179388" y="-162843"/>
            <a:ext cx="8964612" cy="1071563"/>
          </a:xfrm>
        </p:spPr>
        <p:txBody>
          <a:bodyPr/>
          <a:lstStyle/>
          <a:p>
            <a:pPr eaLnBrk="1" hangingPunct="1"/>
            <a:r>
              <a:rPr lang="lv-LV" sz="3600" b="1" dirty="0" smtClean="0"/>
              <a:t>Viesmīlība</a:t>
            </a:r>
            <a:endParaRPr lang="lv-LV" sz="3600" b="1" dirty="0" smtClean="0"/>
          </a:p>
        </p:txBody>
      </p:sp>
      <p:pic>
        <p:nvPicPr>
          <p:cNvPr id="7170" name="Picture 2" descr="Genesis 18 The Three Visitors - Believe Trust"/>
          <p:cNvPicPr>
            <a:picLocks noChangeAspect="1" noChangeArrowheads="1"/>
          </p:cNvPicPr>
          <p:nvPr/>
        </p:nvPicPr>
        <p:blipFill>
          <a:blip r:embed="rId2" cstate="print"/>
          <a:srcRect/>
          <a:stretch>
            <a:fillRect/>
          </a:stretch>
        </p:blipFill>
        <p:spPr bwMode="auto">
          <a:xfrm>
            <a:off x="3707904" y="4362449"/>
            <a:ext cx="5436096" cy="2495551"/>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7170"/>
                                        </p:tgtEl>
                                        <p:attrNameLst>
                                          <p:attrName>style.visibility</p:attrName>
                                        </p:attrNameLst>
                                      </p:cBhvr>
                                      <p:to>
                                        <p:strVal val="visible"/>
                                      </p:to>
                                    </p:set>
                                    <p:animEffect transition="in" filter="fade">
                                      <p:cBhvr>
                                        <p:cTn id="11" dur="2000"/>
                                        <p:tgtEl>
                                          <p:spTgt spid="7170"/>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619720"/>
            <a:ext cx="9144000" cy="1081088"/>
          </a:xfrm>
        </p:spPr>
        <p:txBody>
          <a:bodyPr/>
          <a:lstStyle/>
          <a:p>
            <a:pPr marL="0" indent="0" algn="just">
              <a:lnSpc>
                <a:spcPct val="80000"/>
              </a:lnSpc>
              <a:spcBef>
                <a:spcPct val="0"/>
              </a:spcBef>
              <a:buFontTx/>
              <a:buNone/>
            </a:pPr>
            <a:r>
              <a:rPr lang="lv-LV" sz="2600" i="1" dirty="0" smtClean="0"/>
              <a:t>“Neaizmirstiet viesmīlību. Jo daži paši to nezinot, savos namos ir uzņēmuši eņģeļus.” (Ebr.13:2)</a:t>
            </a:r>
          </a:p>
          <a:p>
            <a:pPr marL="0" indent="0" algn="just">
              <a:lnSpc>
                <a:spcPct val="80000"/>
              </a:lnSpc>
              <a:spcBef>
                <a:spcPct val="0"/>
              </a:spcBef>
              <a:buFontTx/>
              <a:buNone/>
            </a:pPr>
            <a:r>
              <a:rPr lang="lv-LV" sz="2600" i="1" dirty="0" smtClean="0"/>
              <a:t>“Ko </a:t>
            </a:r>
            <a:r>
              <a:rPr lang="lv-LV" sz="2600" i="1" dirty="0" smtClean="0"/>
              <a:t>jūs esat darījuši vienam no šiem Maniem vismazākajiem brāļiem, to jūs esat Man darījuši</a:t>
            </a:r>
            <a:r>
              <a:rPr lang="lv-LV" sz="2600" i="1" dirty="0" smtClean="0"/>
              <a:t>.” (Mt.25:40)</a:t>
            </a:r>
            <a:endParaRPr lang="lv-LV" sz="2600" i="1" dirty="0" smtClean="0"/>
          </a:p>
        </p:txBody>
      </p:sp>
      <p:sp>
        <p:nvSpPr>
          <p:cNvPr id="7" name="Rectangle 6"/>
          <p:cNvSpPr>
            <a:spLocks noChangeArrowheads="1"/>
          </p:cNvSpPr>
          <p:nvPr/>
        </p:nvSpPr>
        <p:spPr bwMode="auto">
          <a:xfrm>
            <a:off x="0" y="1916832"/>
            <a:ext cx="9144000" cy="3539430"/>
          </a:xfrm>
          <a:prstGeom prst="rect">
            <a:avLst/>
          </a:prstGeom>
          <a:noFill/>
          <a:ln w="9525">
            <a:noFill/>
            <a:miter lim="800000"/>
            <a:headEnd/>
            <a:tailEnd/>
          </a:ln>
        </p:spPr>
        <p:txBody>
          <a:bodyPr wrap="square">
            <a:spAutoFit/>
          </a:bodyPr>
          <a:lstStyle/>
          <a:p>
            <a:pPr>
              <a:buFontTx/>
              <a:buChar char="•"/>
            </a:pPr>
            <a:r>
              <a:rPr lang="lv-LV" sz="2800" dirty="0" smtClean="0"/>
              <a:t>Luters: </a:t>
            </a:r>
            <a:r>
              <a:rPr lang="lv-LV" sz="2800" b="1" dirty="0" smtClean="0"/>
              <a:t>Baznīcai nedrīkst pietrūkst viesmīlības</a:t>
            </a:r>
            <a:r>
              <a:rPr lang="lv-LV" sz="2800" dirty="0" smtClean="0"/>
              <a:t>. Īpaši nepieciešams </a:t>
            </a:r>
            <a:r>
              <a:rPr lang="lv-LV" sz="2800" b="1" dirty="0" smtClean="0"/>
              <a:t>savu palīdzību </a:t>
            </a:r>
            <a:r>
              <a:rPr lang="lv-LV" sz="2800" dirty="0" smtClean="0"/>
              <a:t>un labvēlību </a:t>
            </a:r>
            <a:r>
              <a:rPr lang="lv-LV" sz="2800" b="1" dirty="0" smtClean="0"/>
              <a:t>veltīt</a:t>
            </a:r>
            <a:r>
              <a:rPr lang="lv-LV" sz="2800" dirty="0" smtClean="0"/>
              <a:t> </a:t>
            </a:r>
            <a:r>
              <a:rPr lang="lv-LV" sz="2800" b="1" dirty="0" smtClean="0"/>
              <a:t>svešiniekiem</a:t>
            </a:r>
            <a:r>
              <a:rPr lang="lv-LV" sz="2800" dirty="0" smtClean="0"/>
              <a:t>, kas </a:t>
            </a:r>
            <a:r>
              <a:rPr lang="lv-LV" sz="2800" b="1" dirty="0" smtClean="0"/>
              <a:t>cieš trūkumu</a:t>
            </a:r>
            <a:r>
              <a:rPr lang="lv-LV" sz="2800" dirty="0" smtClean="0"/>
              <a:t>.</a:t>
            </a:r>
          </a:p>
          <a:p>
            <a:pPr>
              <a:buFontTx/>
              <a:buChar char="•"/>
            </a:pPr>
            <a:r>
              <a:rPr lang="lv-LV" sz="2800" dirty="0" smtClean="0"/>
              <a:t>Mēs nekad nezinām, kad kādā </a:t>
            </a:r>
            <a:r>
              <a:rPr lang="lv-LV" sz="2800" b="1" dirty="0" smtClean="0"/>
              <a:t>svešiniekā</a:t>
            </a:r>
            <a:r>
              <a:rPr lang="lv-LV" sz="2800" dirty="0" smtClean="0"/>
              <a:t>, kas mums </a:t>
            </a:r>
            <a:r>
              <a:rPr lang="lv-LV" sz="2800" b="1" dirty="0" smtClean="0"/>
              <a:t>lūdz palīdzību</a:t>
            </a:r>
            <a:r>
              <a:rPr lang="lv-LV" sz="2800" dirty="0" smtClean="0"/>
              <a:t>, </a:t>
            </a:r>
            <a:r>
              <a:rPr lang="lv-LV" sz="2800" b="1" dirty="0" smtClean="0"/>
              <a:t>paslēpies</a:t>
            </a:r>
            <a:r>
              <a:rPr lang="lv-LV" sz="2800" dirty="0" smtClean="0"/>
              <a:t> ir </a:t>
            </a:r>
            <a:r>
              <a:rPr lang="lv-LV" sz="2800" b="1" dirty="0" smtClean="0"/>
              <a:t>eņģelis</a:t>
            </a:r>
            <a:r>
              <a:rPr lang="lv-LV" sz="2800" dirty="0" smtClean="0"/>
              <a:t> vai pats </a:t>
            </a:r>
            <a:r>
              <a:rPr lang="lv-LV" sz="2800" b="1" dirty="0" smtClean="0"/>
              <a:t>Dievs</a:t>
            </a:r>
            <a:r>
              <a:rPr lang="lv-LV" sz="2800" dirty="0" smtClean="0"/>
              <a:t>, un ja to </a:t>
            </a:r>
            <a:r>
              <a:rPr lang="lv-LV" sz="2800" b="1" dirty="0" smtClean="0"/>
              <a:t>padzenam</a:t>
            </a:r>
            <a:r>
              <a:rPr lang="lv-LV" sz="2800" dirty="0" smtClean="0"/>
              <a:t>, mēs </a:t>
            </a:r>
            <a:r>
              <a:rPr lang="lv-LV" sz="2800" b="1" dirty="0" smtClean="0"/>
              <a:t>padzenam</a:t>
            </a:r>
            <a:r>
              <a:rPr lang="lv-LV" sz="2800" dirty="0" smtClean="0"/>
              <a:t> pašu </a:t>
            </a:r>
            <a:r>
              <a:rPr lang="lv-LV" sz="2800" b="1" dirty="0" smtClean="0"/>
              <a:t>Dievu</a:t>
            </a:r>
            <a:r>
              <a:rPr lang="lv-LV" sz="2800" dirty="0" smtClean="0"/>
              <a:t>.</a:t>
            </a:r>
          </a:p>
          <a:p>
            <a:pPr>
              <a:buFontTx/>
              <a:buChar char="•"/>
            </a:pPr>
            <a:r>
              <a:rPr lang="lv-LV" sz="2800" b="1" dirty="0" smtClean="0"/>
              <a:t>Kalpodams tuvākajam</a:t>
            </a:r>
            <a:r>
              <a:rPr lang="lv-LV" sz="2800" dirty="0" smtClean="0"/>
              <a:t>, viņa </a:t>
            </a:r>
            <a:r>
              <a:rPr lang="lv-LV" sz="2800" b="1" dirty="0" smtClean="0"/>
              <a:t>vajadzībās</a:t>
            </a:r>
            <a:r>
              <a:rPr lang="lv-LV" sz="2800" dirty="0" smtClean="0"/>
              <a:t>, es </a:t>
            </a:r>
            <a:r>
              <a:rPr lang="lv-LV" sz="2800" b="1" dirty="0" smtClean="0"/>
              <a:t>kalpoju Dievam</a:t>
            </a:r>
            <a:r>
              <a:rPr lang="lv-LV" sz="2800" dirty="0" smtClean="0"/>
              <a:t>!</a:t>
            </a:r>
            <a:endParaRPr lang="lv-LV" sz="2800" dirty="0"/>
          </a:p>
        </p:txBody>
      </p:sp>
      <p:sp>
        <p:nvSpPr>
          <p:cNvPr id="5124" name="Slide Number Placeholder 3"/>
          <p:cNvSpPr>
            <a:spLocks noGrp="1"/>
          </p:cNvSpPr>
          <p:nvPr>
            <p:ph type="sldNum" sz="quarter" idx="12"/>
          </p:nvPr>
        </p:nvSpPr>
        <p:spPr>
          <a:noFill/>
        </p:spPr>
        <p:txBody>
          <a:bodyPr/>
          <a:lstStyle/>
          <a:p>
            <a:fld id="{28CC7F9D-64C0-41D0-BF12-D268895AA74B}" type="slidenum">
              <a:rPr lang="lv-LV" smtClean="0"/>
              <a:pPr/>
              <a:t>6</a:t>
            </a:fld>
            <a:endParaRPr lang="lv-LV" smtClean="0"/>
          </a:p>
        </p:txBody>
      </p:sp>
      <p:sp>
        <p:nvSpPr>
          <p:cNvPr id="5" name="Rectangle 2"/>
          <p:cNvSpPr>
            <a:spLocks noGrp="1" noChangeArrowheads="1"/>
          </p:cNvSpPr>
          <p:nvPr>
            <p:ph type="title"/>
          </p:nvPr>
        </p:nvSpPr>
        <p:spPr>
          <a:xfrm>
            <a:off x="179388" y="-162843"/>
            <a:ext cx="8964612" cy="1071563"/>
          </a:xfrm>
        </p:spPr>
        <p:txBody>
          <a:bodyPr/>
          <a:lstStyle/>
          <a:p>
            <a:pPr eaLnBrk="1" hangingPunct="1"/>
            <a:r>
              <a:rPr lang="lv-LV" sz="3600" b="1" dirty="0" smtClean="0"/>
              <a:t>Viesmīlība</a:t>
            </a:r>
            <a:endParaRPr lang="lv-LV" sz="3600" b="1" dirty="0" smtClean="0"/>
          </a:p>
        </p:txBody>
      </p:sp>
      <p:pic>
        <p:nvPicPr>
          <p:cNvPr id="7170" name="Picture 2" descr="Genesis 18 The Three Visitors - Believe Trust"/>
          <p:cNvPicPr>
            <a:picLocks noChangeAspect="1" noChangeArrowheads="1"/>
          </p:cNvPicPr>
          <p:nvPr/>
        </p:nvPicPr>
        <p:blipFill>
          <a:blip r:embed="rId2" cstate="print"/>
          <a:srcRect/>
          <a:stretch>
            <a:fillRect/>
          </a:stretch>
        </p:blipFill>
        <p:spPr bwMode="auto">
          <a:xfrm>
            <a:off x="1835696" y="4941168"/>
            <a:ext cx="5436096" cy="1916832"/>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0244">
                                            <p:txEl>
                                              <p:pRg st="1" end="1"/>
                                            </p:txEl>
                                          </p:spTgt>
                                        </p:tgtEl>
                                        <p:attrNameLst>
                                          <p:attrName>style.visibility</p:attrName>
                                        </p:attrNameLst>
                                      </p:cBhvr>
                                      <p:to>
                                        <p:strVal val="visible"/>
                                      </p:to>
                                    </p:set>
                                    <p:anim calcmode="lin" valueType="num">
                                      <p:cBhvr additive="base">
                                        <p:cTn id="12" dur="500" fill="hold"/>
                                        <p:tgtEl>
                                          <p:spTgt spid="10244">
                                            <p:txEl>
                                              <p:pRg st="1" end="1"/>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10244">
                                            <p:txEl>
                                              <p:pRg st="1" end="1"/>
                                            </p:txEl>
                                          </p:spTgt>
                                        </p:tgtEl>
                                        <p:attrNameLst>
                                          <p:attrName>ppt_y</p:attrName>
                                        </p:attrNameLst>
                                      </p:cBhvr>
                                      <p:tavLst>
                                        <p:tav tm="0">
                                          <p:val>
                                            <p:strVal val="#ppt_y"/>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7170"/>
                                        </p:tgtEl>
                                        <p:attrNameLst>
                                          <p:attrName>style.visibility</p:attrName>
                                        </p:attrNameLst>
                                      </p:cBhvr>
                                      <p:to>
                                        <p:strVal val="visible"/>
                                      </p:to>
                                    </p:set>
                                    <p:animEffect transition="in" filter="fade">
                                      <p:cBhvr>
                                        <p:cTn id="16" dur="2000"/>
                                        <p:tgtEl>
                                          <p:spTgt spid="7170"/>
                                        </p:tgtEl>
                                      </p:cBhvr>
                                    </p:animEffect>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0" end="0"/>
                                            </p:txEl>
                                          </p:spTgt>
                                        </p:tgtEl>
                                        <p:attrNameLst>
                                          <p:attrName>style.visibility</p:attrName>
                                        </p:attrNameLst>
                                      </p:cBhvr>
                                      <p:to>
                                        <p:strVal val="visible"/>
                                      </p:to>
                                    </p:set>
                                    <p:anim calcmode="lin" valueType="num">
                                      <p:cBhvr additive="base">
                                        <p:cTn id="20"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1" end="1"/>
                                            </p:txEl>
                                          </p:spTgt>
                                        </p:tgtEl>
                                        <p:attrNameLst>
                                          <p:attrName>style.visibility</p:attrName>
                                        </p:attrNameLst>
                                      </p:cBhvr>
                                      <p:to>
                                        <p:strVal val="visible"/>
                                      </p:to>
                                    </p:set>
                                    <p:anim calcmode="lin" valueType="num">
                                      <p:cBhvr additive="base">
                                        <p:cTn id="2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2" end="2"/>
                                            </p:txEl>
                                          </p:spTgt>
                                        </p:tgtEl>
                                        <p:attrNameLst>
                                          <p:attrName>style.visibility</p:attrName>
                                        </p:attrNameLst>
                                      </p:cBhvr>
                                      <p:to>
                                        <p:strVal val="visible"/>
                                      </p:to>
                                    </p:set>
                                    <p:anim calcmode="lin" valueType="num">
                                      <p:cBhvr additive="base">
                                        <p:cTn id="30"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691728"/>
            <a:ext cx="9144000" cy="1081088"/>
          </a:xfrm>
        </p:spPr>
        <p:txBody>
          <a:bodyPr/>
          <a:lstStyle/>
          <a:p>
            <a:pPr marL="0" indent="0" algn="just">
              <a:lnSpc>
                <a:spcPct val="80000"/>
              </a:lnSpc>
              <a:spcBef>
                <a:spcPct val="0"/>
              </a:spcBef>
              <a:buFontTx/>
              <a:buNone/>
            </a:pPr>
            <a:r>
              <a:rPr lang="lv-LV" sz="2800" i="1" dirty="0" smtClean="0"/>
              <a:t>9 Un tie sacīja viņam: "Bet kur ir Sāra, tava sieva?" Viņš atbildēja: "Lūk, teltī.“ 10 Bet tas sacīja: "Es atgriezīšos pie tevis pēc gada šinī laikā, un redzi, tavai sievai Sārai būs dēls." Bet Sāra stāvēja, klausīdamās pie telts durvīm, kas bija aiz viņiem.</a:t>
            </a:r>
          </a:p>
        </p:txBody>
      </p:sp>
      <p:sp>
        <p:nvSpPr>
          <p:cNvPr id="7" name="Rectangle 6"/>
          <p:cNvSpPr>
            <a:spLocks noChangeArrowheads="1"/>
          </p:cNvSpPr>
          <p:nvPr/>
        </p:nvSpPr>
        <p:spPr bwMode="auto">
          <a:xfrm>
            <a:off x="0" y="2410842"/>
            <a:ext cx="5652120" cy="4401205"/>
          </a:xfrm>
          <a:prstGeom prst="rect">
            <a:avLst/>
          </a:prstGeom>
          <a:noFill/>
          <a:ln w="9525">
            <a:noFill/>
            <a:miter lim="800000"/>
            <a:headEnd/>
            <a:tailEnd/>
          </a:ln>
        </p:spPr>
        <p:txBody>
          <a:bodyPr wrap="square">
            <a:spAutoFit/>
          </a:bodyPr>
          <a:lstStyle/>
          <a:p>
            <a:pPr>
              <a:buFontTx/>
              <a:buChar char="•"/>
            </a:pPr>
            <a:r>
              <a:rPr lang="lv-LV" sz="2800" b="1" dirty="0" smtClean="0"/>
              <a:t>Apsolījums</a:t>
            </a:r>
            <a:r>
              <a:rPr lang="lv-LV" sz="2800" dirty="0" smtClean="0"/>
              <a:t> par </a:t>
            </a:r>
            <a:r>
              <a:rPr lang="lv-LV" sz="2800" b="1" dirty="0" smtClean="0"/>
              <a:t>Izraēla tautas ciltstēva – Īzaka dzimšanu </a:t>
            </a:r>
            <a:r>
              <a:rPr lang="lv-LV" sz="2800" dirty="0" smtClean="0"/>
              <a:t>no pašas </a:t>
            </a:r>
            <a:r>
              <a:rPr lang="lv-LV" sz="2800" b="1" dirty="0" smtClean="0"/>
              <a:t>Sāras. </a:t>
            </a:r>
            <a:r>
              <a:rPr lang="lv-LV" sz="2800" dirty="0" smtClean="0"/>
              <a:t>Kāpēc tik svarīgs? </a:t>
            </a:r>
          </a:p>
          <a:p>
            <a:pPr>
              <a:buFontTx/>
              <a:buChar char="•"/>
            </a:pPr>
            <a:r>
              <a:rPr lang="lv-LV" sz="2800" dirty="0" smtClean="0"/>
              <a:t>Ja </a:t>
            </a:r>
            <a:r>
              <a:rPr lang="lv-LV" sz="2800" b="1" dirty="0" smtClean="0"/>
              <a:t>miesīgai izcelsmei </a:t>
            </a:r>
            <a:r>
              <a:rPr lang="lv-LV" sz="2800" dirty="0" smtClean="0"/>
              <a:t>tik liela </a:t>
            </a:r>
            <a:r>
              <a:rPr lang="lv-LV" sz="2800" b="1" dirty="0" smtClean="0"/>
              <a:t>nozīme</a:t>
            </a:r>
            <a:r>
              <a:rPr lang="lv-LV" sz="2800" dirty="0" smtClean="0"/>
              <a:t>, tad kāpēc </a:t>
            </a:r>
            <a:r>
              <a:rPr lang="lv-LV" sz="2800" b="1" dirty="0" smtClean="0"/>
              <a:t>Īzaks</a:t>
            </a:r>
            <a:r>
              <a:rPr lang="lv-LV" sz="2800" dirty="0" smtClean="0"/>
              <a:t> saņem </a:t>
            </a:r>
            <a:r>
              <a:rPr lang="lv-LV" sz="2800" b="1" dirty="0" smtClean="0"/>
              <a:t>lielāku mantojumu</a:t>
            </a:r>
            <a:r>
              <a:rPr lang="lv-LV" sz="2800" dirty="0" smtClean="0"/>
              <a:t>?</a:t>
            </a:r>
          </a:p>
          <a:p>
            <a:pPr>
              <a:buFontTx/>
              <a:buChar char="•"/>
            </a:pPr>
            <a:r>
              <a:rPr lang="lv-LV" sz="2800" b="1" dirty="0" smtClean="0"/>
              <a:t>Īzaks</a:t>
            </a:r>
            <a:r>
              <a:rPr lang="lv-LV" sz="2800" dirty="0" smtClean="0"/>
              <a:t> ir dzimis pēc </a:t>
            </a:r>
            <a:r>
              <a:rPr lang="lv-LV" sz="2800" b="1" dirty="0" smtClean="0"/>
              <a:t>apsolījuma</a:t>
            </a:r>
            <a:r>
              <a:rPr lang="lv-LV" sz="2800" dirty="0" smtClean="0"/>
              <a:t>, apsolījums </a:t>
            </a:r>
            <a:r>
              <a:rPr lang="lv-LV" sz="2800" b="1" dirty="0" smtClean="0"/>
              <a:t>prasa ticību</a:t>
            </a:r>
            <a:r>
              <a:rPr lang="lv-LV" sz="2800" dirty="0" smtClean="0"/>
              <a:t>, tātad </a:t>
            </a:r>
            <a:r>
              <a:rPr lang="lv-LV" sz="2800" b="1" dirty="0" smtClean="0"/>
              <a:t>Ābrahama bērni </a:t>
            </a:r>
            <a:r>
              <a:rPr lang="lv-LV" sz="2800" dirty="0" smtClean="0"/>
              <a:t>ir </a:t>
            </a:r>
            <a:r>
              <a:rPr lang="lv-LV" sz="2800" b="1" dirty="0" smtClean="0"/>
              <a:t>nevis miesīgie jūdi</a:t>
            </a:r>
            <a:r>
              <a:rPr lang="lv-LV" sz="2800" dirty="0" smtClean="0"/>
              <a:t>, bet gan </a:t>
            </a:r>
            <a:r>
              <a:rPr lang="lv-LV" sz="2800" b="1" dirty="0" smtClean="0"/>
              <a:t>ticīgie</a:t>
            </a:r>
            <a:r>
              <a:rPr lang="lv-LV" sz="2800" dirty="0" smtClean="0"/>
              <a:t>.</a:t>
            </a:r>
            <a:endParaRPr lang="lv-LV" sz="2800" dirty="0"/>
          </a:p>
        </p:txBody>
      </p:sp>
      <p:sp>
        <p:nvSpPr>
          <p:cNvPr id="6148" name="Slide Number Placeholder 3"/>
          <p:cNvSpPr>
            <a:spLocks noGrp="1"/>
          </p:cNvSpPr>
          <p:nvPr>
            <p:ph type="sldNum" sz="quarter" idx="12"/>
          </p:nvPr>
        </p:nvSpPr>
        <p:spPr>
          <a:noFill/>
        </p:spPr>
        <p:txBody>
          <a:bodyPr/>
          <a:lstStyle/>
          <a:p>
            <a:fld id="{3005B80C-BEDF-4746-885B-CD180E22A792}" type="slidenum">
              <a:rPr lang="lv-LV" smtClean="0"/>
              <a:pPr/>
              <a:t>7</a:t>
            </a:fld>
            <a:endParaRPr lang="lv-LV" smtClean="0"/>
          </a:p>
        </p:txBody>
      </p:sp>
      <p:sp>
        <p:nvSpPr>
          <p:cNvPr id="5" name="Rectangle 2"/>
          <p:cNvSpPr>
            <a:spLocks noGrp="1" noChangeArrowheads="1"/>
          </p:cNvSpPr>
          <p:nvPr>
            <p:ph type="title"/>
          </p:nvPr>
        </p:nvSpPr>
        <p:spPr>
          <a:xfrm>
            <a:off x="179388" y="-162843"/>
            <a:ext cx="8964612" cy="1071563"/>
          </a:xfrm>
        </p:spPr>
        <p:txBody>
          <a:bodyPr/>
          <a:lstStyle/>
          <a:p>
            <a:pPr eaLnBrk="1" hangingPunct="1"/>
            <a:r>
              <a:rPr lang="lv-LV" sz="3600" b="1" dirty="0" smtClean="0"/>
              <a:t>Apsolījums par Īzaku</a:t>
            </a:r>
          </a:p>
        </p:txBody>
      </p:sp>
      <p:pic>
        <p:nvPicPr>
          <p:cNvPr id="6146" name="Picture 2" descr="Raiders-- Abram (Part 2) - Pine Run Church of Christ"/>
          <p:cNvPicPr>
            <a:picLocks noChangeAspect="1" noChangeArrowheads="1"/>
          </p:cNvPicPr>
          <p:nvPr/>
        </p:nvPicPr>
        <p:blipFill>
          <a:blip r:embed="rId2" cstate="print"/>
          <a:srcRect/>
          <a:stretch>
            <a:fillRect/>
          </a:stretch>
        </p:blipFill>
        <p:spPr bwMode="auto">
          <a:xfrm>
            <a:off x="5292080" y="2564905"/>
            <a:ext cx="3851920" cy="429309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6146"/>
                                        </p:tgtEl>
                                        <p:attrNameLst>
                                          <p:attrName>style.visibility</p:attrName>
                                        </p:attrNameLst>
                                      </p:cBhvr>
                                      <p:to>
                                        <p:strVal val="visible"/>
                                      </p:to>
                                    </p:set>
                                    <p:animEffect transition="in" filter="fade">
                                      <p:cBhvr>
                                        <p:cTn id="11" dur="2000"/>
                                        <p:tgtEl>
                                          <p:spTgt spid="614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548680"/>
            <a:ext cx="9144000" cy="1081088"/>
          </a:xfrm>
        </p:spPr>
        <p:txBody>
          <a:bodyPr/>
          <a:lstStyle/>
          <a:p>
            <a:pPr marL="0" indent="0" algn="just">
              <a:lnSpc>
                <a:spcPct val="90000"/>
              </a:lnSpc>
              <a:spcBef>
                <a:spcPct val="0"/>
              </a:spcBef>
              <a:buFontTx/>
              <a:buNone/>
            </a:pPr>
            <a:r>
              <a:rPr lang="lv-LV" sz="2800" i="1" dirty="0" smtClean="0"/>
              <a:t>11 Bet Ābrahāms un Sāra bija jau padzīvojuši, gados veci, un Dievs Sārai jau bija pārtraucis tās norises, kas sievām mēdz būt. 12 Un tad Sāra smējās pie sevis, sacīdama: "Pēc tam kad es esmu sākusi novecot, lai es vēl iedegtos? Un mans kungs jau ir vecs.“</a:t>
            </a:r>
          </a:p>
        </p:txBody>
      </p:sp>
      <p:sp>
        <p:nvSpPr>
          <p:cNvPr id="7" name="Rectangle 6"/>
          <p:cNvSpPr>
            <a:spLocks noChangeArrowheads="1"/>
          </p:cNvSpPr>
          <p:nvPr/>
        </p:nvSpPr>
        <p:spPr bwMode="auto">
          <a:xfrm>
            <a:off x="0" y="2492896"/>
            <a:ext cx="6732240" cy="4401205"/>
          </a:xfrm>
          <a:prstGeom prst="rect">
            <a:avLst/>
          </a:prstGeom>
          <a:noFill/>
          <a:ln w="9525">
            <a:noFill/>
            <a:miter lim="800000"/>
            <a:headEnd/>
            <a:tailEnd/>
          </a:ln>
        </p:spPr>
        <p:txBody>
          <a:bodyPr wrap="square">
            <a:spAutoFit/>
          </a:bodyPr>
          <a:lstStyle/>
          <a:p>
            <a:pPr>
              <a:buFontTx/>
              <a:buChar char="•"/>
            </a:pPr>
            <a:r>
              <a:rPr lang="lv-LV" sz="2800" b="1" dirty="0" smtClean="0"/>
              <a:t>Sāra smejas </a:t>
            </a:r>
            <a:r>
              <a:rPr lang="lv-LV" sz="2800" dirty="0" smtClean="0"/>
              <a:t>par </a:t>
            </a:r>
            <a:r>
              <a:rPr lang="lv-LV" sz="2800" b="1" dirty="0" smtClean="0"/>
              <a:t>Dieva doto solījumu</a:t>
            </a:r>
            <a:r>
              <a:rPr lang="lv-LV" sz="2800" dirty="0" smtClean="0"/>
              <a:t>.</a:t>
            </a:r>
            <a:endParaRPr lang="lv-LV" sz="2800" dirty="0"/>
          </a:p>
          <a:p>
            <a:pPr>
              <a:buFontTx/>
              <a:buChar char="•"/>
            </a:pPr>
            <a:r>
              <a:rPr lang="lv-LV" sz="2800" dirty="0" smtClean="0"/>
              <a:t>Vai arī mums kādreiz </a:t>
            </a:r>
            <a:r>
              <a:rPr lang="lv-LV" sz="2800" b="1" dirty="0" smtClean="0"/>
              <a:t>Dieva vārds </a:t>
            </a:r>
            <a:r>
              <a:rPr lang="lv-LV" sz="2800" dirty="0" smtClean="0"/>
              <a:t>un </a:t>
            </a:r>
            <a:r>
              <a:rPr lang="lv-LV" sz="2800" b="1" dirty="0" smtClean="0"/>
              <a:t>solījumi</a:t>
            </a:r>
            <a:r>
              <a:rPr lang="lv-LV" sz="2800" dirty="0" smtClean="0"/>
              <a:t> neliekas </a:t>
            </a:r>
            <a:r>
              <a:rPr lang="lv-LV" sz="2800" b="1" dirty="0" smtClean="0"/>
              <a:t>smieklīgi</a:t>
            </a:r>
            <a:r>
              <a:rPr lang="lv-LV" sz="2800" dirty="0" smtClean="0"/>
              <a:t>?</a:t>
            </a:r>
          </a:p>
          <a:p>
            <a:pPr>
              <a:buFontTx/>
              <a:buChar char="•"/>
            </a:pPr>
            <a:r>
              <a:rPr lang="lv-LV" sz="2800" b="1" dirty="0" smtClean="0"/>
              <a:t>Sārai</a:t>
            </a:r>
            <a:r>
              <a:rPr lang="lv-LV" sz="2800" dirty="0" smtClean="0"/>
              <a:t> </a:t>
            </a:r>
            <a:r>
              <a:rPr lang="lv-LV" sz="2800" dirty="0" smtClean="0"/>
              <a:t>tas likās </a:t>
            </a:r>
            <a:r>
              <a:rPr lang="lv-LV" sz="2800" b="1" dirty="0" smtClean="0"/>
              <a:t>neiespējami</a:t>
            </a:r>
            <a:r>
              <a:rPr lang="lv-LV" sz="2800" dirty="0" smtClean="0"/>
              <a:t>, ka viņa </a:t>
            </a:r>
            <a:r>
              <a:rPr lang="lv-LV" sz="2800" b="1" dirty="0" smtClean="0"/>
              <a:t>vecumā</a:t>
            </a:r>
            <a:r>
              <a:rPr lang="lv-LV" sz="2800" dirty="0" smtClean="0"/>
              <a:t> tagad atkal varētu </a:t>
            </a:r>
            <a:r>
              <a:rPr lang="lv-LV" sz="2800" b="1" dirty="0" smtClean="0"/>
              <a:t>iedegties pret savu vīru</a:t>
            </a:r>
            <a:r>
              <a:rPr lang="lv-LV" sz="2800" dirty="0" smtClean="0"/>
              <a:t>.</a:t>
            </a:r>
          </a:p>
          <a:p>
            <a:pPr>
              <a:buFontTx/>
              <a:buChar char="•"/>
            </a:pPr>
            <a:r>
              <a:rPr lang="lv-LV" sz="2800" dirty="0" smtClean="0"/>
              <a:t>Luters: </a:t>
            </a:r>
            <a:r>
              <a:rPr lang="lv-LV" sz="2800" b="1" dirty="0" smtClean="0"/>
              <a:t>Sievām jāsargās </a:t>
            </a:r>
            <a:r>
              <a:rPr lang="lv-LV" sz="2800" dirty="0" smtClean="0"/>
              <a:t>no 1) </a:t>
            </a:r>
            <a:r>
              <a:rPr lang="lv-LV" sz="2800" b="1" dirty="0" smtClean="0"/>
              <a:t>vīzdegunības</a:t>
            </a:r>
            <a:r>
              <a:rPr lang="lv-LV" sz="2800" dirty="0" smtClean="0"/>
              <a:t>, 2) </a:t>
            </a:r>
            <a:r>
              <a:rPr lang="lv-LV" sz="2800" b="1" dirty="0" smtClean="0"/>
              <a:t>apkārt skraidīšanas</a:t>
            </a:r>
            <a:r>
              <a:rPr lang="lv-LV" sz="2800" dirty="0" smtClean="0"/>
              <a:t>,    3) </a:t>
            </a:r>
            <a:r>
              <a:rPr lang="lv-LV" sz="2800" b="1" dirty="0" smtClean="0"/>
              <a:t>tenkošanas</a:t>
            </a:r>
            <a:r>
              <a:rPr lang="lv-LV" sz="2800" dirty="0" smtClean="0"/>
              <a:t> un 4) </a:t>
            </a:r>
            <a:r>
              <a:rPr lang="lv-LV" sz="2800" b="1" dirty="0" smtClean="0"/>
              <a:t>uzcītīgi jārūpējas  </a:t>
            </a:r>
            <a:r>
              <a:rPr lang="lv-LV" sz="2800" dirty="0" smtClean="0"/>
              <a:t>par </a:t>
            </a:r>
            <a:r>
              <a:rPr lang="lv-LV" sz="2800" b="1" dirty="0" smtClean="0"/>
              <a:t>saimniecību</a:t>
            </a:r>
            <a:r>
              <a:rPr lang="lv-LV" sz="2800" dirty="0" smtClean="0"/>
              <a:t>, kā to dara Sāra.</a:t>
            </a:r>
            <a:endParaRPr lang="lv-LV" sz="2800" dirty="0"/>
          </a:p>
        </p:txBody>
      </p:sp>
      <p:sp>
        <p:nvSpPr>
          <p:cNvPr id="7172" name="Slide Number Placeholder 3"/>
          <p:cNvSpPr>
            <a:spLocks noGrp="1"/>
          </p:cNvSpPr>
          <p:nvPr>
            <p:ph type="sldNum" sz="quarter" idx="12"/>
          </p:nvPr>
        </p:nvSpPr>
        <p:spPr>
          <a:noFill/>
        </p:spPr>
        <p:txBody>
          <a:bodyPr/>
          <a:lstStyle/>
          <a:p>
            <a:fld id="{69FDED5A-73EA-479E-89EB-9D29A271FCAB}" type="slidenum">
              <a:rPr lang="lv-LV" smtClean="0"/>
              <a:pPr/>
              <a:t>8</a:t>
            </a:fld>
            <a:endParaRPr lang="lv-LV" smtClean="0"/>
          </a:p>
        </p:txBody>
      </p:sp>
      <p:sp>
        <p:nvSpPr>
          <p:cNvPr id="5" name="Rectangle 2"/>
          <p:cNvSpPr>
            <a:spLocks noGrp="1" noChangeArrowheads="1"/>
          </p:cNvSpPr>
          <p:nvPr>
            <p:ph type="title"/>
          </p:nvPr>
        </p:nvSpPr>
        <p:spPr>
          <a:xfrm>
            <a:off x="179388" y="-162843"/>
            <a:ext cx="8964612" cy="1071563"/>
          </a:xfrm>
        </p:spPr>
        <p:txBody>
          <a:bodyPr/>
          <a:lstStyle/>
          <a:p>
            <a:pPr eaLnBrk="1" hangingPunct="1"/>
            <a:r>
              <a:rPr lang="lv-LV" sz="3600" b="1" dirty="0" smtClean="0"/>
              <a:t>Sāra </a:t>
            </a:r>
            <a:r>
              <a:rPr lang="lv-LV" sz="3600" b="1" dirty="0" smtClean="0"/>
              <a:t>smējās</a:t>
            </a:r>
            <a:endParaRPr lang="lv-LV" sz="3600" b="1" dirty="0" smtClean="0"/>
          </a:p>
        </p:txBody>
      </p:sp>
      <p:sp>
        <p:nvSpPr>
          <p:cNvPr id="5122" name="AutoShape 2" descr="MY TREASURE BOX&amp;quot; : THE THREE (3) VISITORS"/>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5123" name="Picture 3"/>
          <p:cNvPicPr>
            <a:picLocks noChangeAspect="1" noChangeArrowheads="1"/>
          </p:cNvPicPr>
          <p:nvPr/>
        </p:nvPicPr>
        <p:blipFill>
          <a:blip r:embed="rId2" cstate="print"/>
          <a:srcRect/>
          <a:stretch>
            <a:fillRect/>
          </a:stretch>
        </p:blipFill>
        <p:spPr bwMode="auto">
          <a:xfrm>
            <a:off x="6228184" y="3140968"/>
            <a:ext cx="2915816" cy="3675024"/>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123"/>
                                        </p:tgtEl>
                                        <p:attrNameLst>
                                          <p:attrName>style.visibility</p:attrName>
                                        </p:attrNameLst>
                                      </p:cBhvr>
                                      <p:to>
                                        <p:strVal val="visible"/>
                                      </p:to>
                                    </p:set>
                                    <p:animEffect transition="in" filter="fade">
                                      <p:cBhvr>
                                        <p:cTn id="11" dur="2000"/>
                                        <p:tgtEl>
                                          <p:spTgt spid="5123"/>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691728"/>
            <a:ext cx="9144000" cy="1081088"/>
          </a:xfrm>
        </p:spPr>
        <p:txBody>
          <a:bodyPr/>
          <a:lstStyle/>
          <a:p>
            <a:pPr marL="0" indent="0" algn="just" eaLnBrk="1" hangingPunct="1">
              <a:spcBef>
                <a:spcPct val="0"/>
              </a:spcBef>
              <a:buFontTx/>
              <a:buNone/>
            </a:pPr>
            <a:r>
              <a:rPr lang="lv-LV" sz="2800" i="1" dirty="0" smtClean="0"/>
              <a:t>13 Un Tas Kungs sacīja uz Ābrahāmu: "Kāpēc tad Sāra smējās, sacīdama: vai es patiešām vēl dzemdēšu, veca būdama? </a:t>
            </a:r>
          </a:p>
        </p:txBody>
      </p:sp>
      <p:sp>
        <p:nvSpPr>
          <p:cNvPr id="7" name="Rectangle 6"/>
          <p:cNvSpPr>
            <a:spLocks noChangeArrowheads="1"/>
          </p:cNvSpPr>
          <p:nvPr/>
        </p:nvSpPr>
        <p:spPr bwMode="auto">
          <a:xfrm>
            <a:off x="0" y="1988840"/>
            <a:ext cx="5292080" cy="4832092"/>
          </a:xfrm>
          <a:prstGeom prst="rect">
            <a:avLst/>
          </a:prstGeom>
          <a:noFill/>
          <a:ln w="9525">
            <a:noFill/>
            <a:miter lim="800000"/>
            <a:headEnd/>
            <a:tailEnd/>
          </a:ln>
        </p:spPr>
        <p:txBody>
          <a:bodyPr wrap="square">
            <a:spAutoFit/>
          </a:bodyPr>
          <a:lstStyle/>
          <a:p>
            <a:pPr>
              <a:buFontTx/>
              <a:buChar char="•"/>
            </a:pPr>
            <a:r>
              <a:rPr lang="lv-LV" sz="2800" b="1" dirty="0" smtClean="0"/>
              <a:t>Ābrahams</a:t>
            </a:r>
            <a:r>
              <a:rPr lang="lv-LV" sz="2800" dirty="0" smtClean="0"/>
              <a:t> uztver šos </a:t>
            </a:r>
            <a:r>
              <a:rPr lang="lv-LV" sz="2800" b="1" dirty="0" smtClean="0"/>
              <a:t>trīs</a:t>
            </a:r>
            <a:r>
              <a:rPr lang="lv-LV" sz="2800" dirty="0" smtClean="0"/>
              <a:t> </a:t>
            </a:r>
            <a:r>
              <a:rPr lang="lv-LV" sz="2800" b="1" dirty="0" smtClean="0"/>
              <a:t>vīrus</a:t>
            </a:r>
            <a:r>
              <a:rPr lang="lv-LV" sz="2800" dirty="0" smtClean="0"/>
              <a:t>, kā </a:t>
            </a:r>
            <a:r>
              <a:rPr lang="lv-LV" sz="2800" b="1" dirty="0" smtClean="0"/>
              <a:t>Dieva sūtņus</a:t>
            </a:r>
            <a:r>
              <a:rPr lang="lv-LV" sz="2800" dirty="0" smtClean="0"/>
              <a:t>.</a:t>
            </a:r>
          </a:p>
          <a:p>
            <a:pPr>
              <a:buFontTx/>
              <a:buChar char="•"/>
            </a:pPr>
            <a:r>
              <a:rPr lang="lv-LV" sz="2800" dirty="0" smtClean="0"/>
              <a:t>Te visi </a:t>
            </a:r>
            <a:r>
              <a:rPr lang="lv-LV" sz="2800" b="1" dirty="0" smtClean="0"/>
              <a:t>3 vīri </a:t>
            </a:r>
            <a:r>
              <a:rPr lang="lv-LV" sz="2800" dirty="0" smtClean="0"/>
              <a:t>tiek apzīmēti ar vārdu: </a:t>
            </a:r>
            <a:r>
              <a:rPr lang="lv-LV" sz="2800" b="1" dirty="0" smtClean="0"/>
              <a:t>Tas Kungs </a:t>
            </a:r>
            <a:r>
              <a:rPr lang="lv-LV" sz="2800" dirty="0" smtClean="0"/>
              <a:t>(</a:t>
            </a:r>
            <a:r>
              <a:rPr lang="lv-LV" sz="2800" i="1" dirty="0" err="1" smtClean="0"/>
              <a:t>adonai</a:t>
            </a:r>
            <a:r>
              <a:rPr lang="lv-LV" sz="2800" dirty="0" smtClean="0"/>
              <a:t>).</a:t>
            </a:r>
          </a:p>
          <a:p>
            <a:pPr>
              <a:buFontTx/>
              <a:buChar char="•"/>
            </a:pPr>
            <a:r>
              <a:rPr lang="lv-LV" sz="2800" b="1" dirty="0" smtClean="0"/>
              <a:t>Mozus</a:t>
            </a:r>
            <a:r>
              <a:rPr lang="lv-LV" sz="2800" dirty="0" smtClean="0"/>
              <a:t> runā par </a:t>
            </a:r>
            <a:r>
              <a:rPr lang="lv-LV" sz="2800" b="1" dirty="0" smtClean="0"/>
              <a:t>3 vīriem </a:t>
            </a:r>
            <a:r>
              <a:rPr lang="lv-LV" sz="2800" dirty="0" smtClean="0"/>
              <a:t>it kā tie </a:t>
            </a:r>
            <a:r>
              <a:rPr lang="lv-LV" sz="2800" b="1" dirty="0" smtClean="0"/>
              <a:t>3 vīri būtu viens</a:t>
            </a:r>
            <a:r>
              <a:rPr lang="lv-LV" sz="2800" dirty="0" smtClean="0"/>
              <a:t>.</a:t>
            </a:r>
          </a:p>
          <a:p>
            <a:pPr>
              <a:buFontTx/>
              <a:buChar char="•"/>
            </a:pPr>
            <a:r>
              <a:rPr lang="lv-LV" sz="2800" dirty="0" smtClean="0"/>
              <a:t>Te ir </a:t>
            </a:r>
            <a:r>
              <a:rPr lang="lv-LV" sz="2800" b="1" dirty="0" smtClean="0"/>
              <a:t>dievišķās Trīsvienības noslēpums</a:t>
            </a:r>
            <a:r>
              <a:rPr lang="lv-LV" sz="2800" dirty="0" smtClean="0"/>
              <a:t>, ka </a:t>
            </a:r>
            <a:r>
              <a:rPr lang="lv-LV" sz="2800" b="1" dirty="0" smtClean="0"/>
              <a:t>3 = 1</a:t>
            </a:r>
            <a:r>
              <a:rPr lang="lv-LV" sz="2800" dirty="0" smtClean="0"/>
              <a:t>.</a:t>
            </a:r>
          </a:p>
          <a:p>
            <a:pPr>
              <a:buFontTx/>
              <a:buChar char="•"/>
            </a:pPr>
            <a:r>
              <a:rPr lang="lv-LV" sz="2800" dirty="0" smtClean="0"/>
              <a:t>Arī </a:t>
            </a:r>
            <a:r>
              <a:rPr lang="lv-LV" sz="2800" b="1" dirty="0" smtClean="0"/>
              <a:t>Jēzus kristībās </a:t>
            </a:r>
            <a:r>
              <a:rPr lang="lv-LV" sz="2800" dirty="0" smtClean="0"/>
              <a:t>ir visi 3. </a:t>
            </a:r>
            <a:r>
              <a:rPr lang="lv-LV" sz="2800" b="1" dirty="0" smtClean="0"/>
              <a:t>Tēvs</a:t>
            </a:r>
            <a:r>
              <a:rPr lang="lv-LV" sz="2800" dirty="0" smtClean="0"/>
              <a:t> runā no debesīm, </a:t>
            </a:r>
            <a:r>
              <a:rPr lang="lv-LV" sz="2800" b="1" dirty="0" smtClean="0"/>
              <a:t>Dēls</a:t>
            </a:r>
            <a:r>
              <a:rPr lang="lv-LV" sz="2800" dirty="0" smtClean="0"/>
              <a:t> tiek kristīts, </a:t>
            </a:r>
            <a:r>
              <a:rPr lang="lv-LV" sz="2800" b="1" dirty="0" smtClean="0"/>
              <a:t>Sv.Gars </a:t>
            </a:r>
            <a:r>
              <a:rPr lang="lv-LV" sz="2800" dirty="0" smtClean="0"/>
              <a:t>kā balodis.</a:t>
            </a:r>
            <a:endParaRPr lang="lv-LV" sz="2800" dirty="0"/>
          </a:p>
        </p:txBody>
      </p:sp>
      <p:sp>
        <p:nvSpPr>
          <p:cNvPr id="8196" name="Slide Number Placeholder 3"/>
          <p:cNvSpPr>
            <a:spLocks noGrp="1"/>
          </p:cNvSpPr>
          <p:nvPr>
            <p:ph type="sldNum" sz="quarter" idx="12"/>
          </p:nvPr>
        </p:nvSpPr>
        <p:spPr>
          <a:noFill/>
        </p:spPr>
        <p:txBody>
          <a:bodyPr/>
          <a:lstStyle/>
          <a:p>
            <a:fld id="{8813D975-61E8-48D5-8201-6762D198C839}" type="slidenum">
              <a:rPr lang="lv-LV" smtClean="0"/>
              <a:pPr/>
              <a:t>9</a:t>
            </a:fld>
            <a:endParaRPr lang="lv-LV" smtClean="0"/>
          </a:p>
        </p:txBody>
      </p:sp>
      <p:sp>
        <p:nvSpPr>
          <p:cNvPr id="5" name="Rectangle 2"/>
          <p:cNvSpPr>
            <a:spLocks noGrp="1" noChangeArrowheads="1"/>
          </p:cNvSpPr>
          <p:nvPr>
            <p:ph type="title"/>
          </p:nvPr>
        </p:nvSpPr>
        <p:spPr>
          <a:xfrm>
            <a:off x="179388" y="-162843"/>
            <a:ext cx="8964612" cy="1071563"/>
          </a:xfrm>
        </p:spPr>
        <p:txBody>
          <a:bodyPr/>
          <a:lstStyle/>
          <a:p>
            <a:pPr eaLnBrk="1" hangingPunct="1"/>
            <a:r>
              <a:rPr lang="lv-LV" sz="3600" b="1" dirty="0" smtClean="0"/>
              <a:t>Kāpēc Sāra smējās?</a:t>
            </a:r>
          </a:p>
        </p:txBody>
      </p:sp>
      <p:sp>
        <p:nvSpPr>
          <p:cNvPr id="4098" name="AutoShape 2" descr="Genesis 18 – Angels visit as strangers for first time on earth and God  inform Abraham about judgement to come – Life of the messianic gentile  believer"/>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4099" name="Picture 3"/>
          <p:cNvPicPr>
            <a:picLocks noChangeAspect="1" noChangeArrowheads="1"/>
          </p:cNvPicPr>
          <p:nvPr/>
        </p:nvPicPr>
        <p:blipFill>
          <a:blip r:embed="rId2" cstate="print"/>
          <a:srcRect/>
          <a:stretch>
            <a:fillRect/>
          </a:stretch>
        </p:blipFill>
        <p:spPr bwMode="auto">
          <a:xfrm>
            <a:off x="5300923" y="1844824"/>
            <a:ext cx="3843077" cy="4653137"/>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4099"/>
                                        </p:tgtEl>
                                        <p:attrNameLst>
                                          <p:attrName>style.visibility</p:attrName>
                                        </p:attrNameLst>
                                      </p:cBhvr>
                                      <p:to>
                                        <p:strVal val="visible"/>
                                      </p:to>
                                    </p:set>
                                    <p:animEffect transition="in" filter="fade">
                                      <p:cBhvr>
                                        <p:cTn id="11" dur="2000"/>
                                        <p:tgtEl>
                                          <p:spTgt spid="4099"/>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6308</TotalTime>
  <Words>1522</Words>
  <Application>Microsoft Office PowerPoint</Application>
  <PresentationFormat>On-screen Show (4:3)</PresentationFormat>
  <Paragraphs>70</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Default Design</vt:lpstr>
      <vt:lpstr>1.Moz.18 Apsolījums par Īzaku</vt:lpstr>
      <vt:lpstr>1.Moz.18 Apsolījums par Īzaku</vt:lpstr>
      <vt:lpstr>Slide 3</vt:lpstr>
      <vt:lpstr>3 vīri – kas viņi ir?</vt:lpstr>
      <vt:lpstr>Viesmīlība</vt:lpstr>
      <vt:lpstr>Viesmīlība</vt:lpstr>
      <vt:lpstr>Apsolījums par Īzaku</vt:lpstr>
      <vt:lpstr>Sāra smējās</vt:lpstr>
      <vt:lpstr>Kāpēc Sāra smējās?</vt:lpstr>
      <vt:lpstr>Tas Kungs aptirpina vēlreiz apsolījumu</vt:lpstr>
      <vt:lpstr>Ābrahams taps varena tauta</vt:lpstr>
      <vt:lpstr>Kopsavilkums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Roberts Otomers</dc:title>
  <dc:creator>RobertsO</dc:creator>
  <cp:lastModifiedBy>Rob</cp:lastModifiedBy>
  <cp:revision>128</cp:revision>
  <dcterms:created xsi:type="dcterms:W3CDTF">2010-10-07T14:46:11Z</dcterms:created>
  <dcterms:modified xsi:type="dcterms:W3CDTF">2021-08-23T10:37:58Z</dcterms:modified>
</cp:coreProperties>
</file>