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8" r:id="rId2"/>
    <p:sldId id="282" r:id="rId3"/>
    <p:sldId id="300" r:id="rId4"/>
    <p:sldId id="281" r:id="rId5"/>
    <p:sldId id="296" r:id="rId6"/>
    <p:sldId id="298" r:id="rId7"/>
    <p:sldId id="284" r:id="rId8"/>
    <p:sldId id="303" r:id="rId9"/>
    <p:sldId id="304" r:id="rId10"/>
    <p:sldId id="293" r:id="rId11"/>
    <p:sldId id="302" r:id="rId12"/>
    <p:sldId id="301" r:id="rId13"/>
    <p:sldId id="295"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80" d="100"/>
          <a:sy n="80" d="100"/>
        </p:scale>
        <p:origin x="-1086" y="-1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1"/>
            <a:ext cx="2946449" cy="497438"/>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defTabSz="919163">
              <a:defRPr sz="1200"/>
            </a:lvl1pPr>
          </a:lstStyle>
          <a:p>
            <a:endParaRPr lang="en-US"/>
          </a:p>
        </p:txBody>
      </p:sp>
      <p:sp>
        <p:nvSpPr>
          <p:cNvPr id="3" name="Date Placeholder 2"/>
          <p:cNvSpPr>
            <a:spLocks noGrp="1"/>
          </p:cNvSpPr>
          <p:nvPr>
            <p:ph type="dt" idx="1"/>
          </p:nvPr>
        </p:nvSpPr>
        <p:spPr bwMode="auto">
          <a:xfrm>
            <a:off x="3849648" y="1"/>
            <a:ext cx="2946449" cy="497438"/>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algn="r" defTabSz="919163">
              <a:defRPr sz="1200"/>
            </a:lvl1pPr>
          </a:lstStyle>
          <a:p>
            <a:fld id="{491BB99D-0066-4825-9427-9CB489ABE46D}" type="datetimeFigureOut">
              <a:rPr lang="en-US"/>
              <a:pPr/>
              <a:t>5/26/2021</a:t>
            </a:fld>
            <a:endParaRPr lang="en-US"/>
          </a:p>
        </p:txBody>
      </p:sp>
      <p:sp>
        <p:nvSpPr>
          <p:cNvPr id="4" name="Slide Image Placeholder 3"/>
          <p:cNvSpPr>
            <a:spLocks noGrp="1" noRot="1" noChangeAspect="1"/>
          </p:cNvSpPr>
          <p:nvPr>
            <p:ph type="sldImg" idx="2"/>
          </p:nvPr>
        </p:nvSpPr>
        <p:spPr>
          <a:xfrm>
            <a:off x="917575" y="742950"/>
            <a:ext cx="4964113" cy="37242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78978" y="4715390"/>
            <a:ext cx="5439719" cy="4467462"/>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9427622"/>
            <a:ext cx="2946449" cy="497438"/>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defTabSz="919163">
              <a:defRPr sz="1200"/>
            </a:lvl1pPr>
          </a:lstStyle>
          <a:p>
            <a:endParaRPr lang="en-US"/>
          </a:p>
        </p:txBody>
      </p:sp>
      <p:sp>
        <p:nvSpPr>
          <p:cNvPr id="7" name="Slide Number Placeholder 6"/>
          <p:cNvSpPr>
            <a:spLocks noGrp="1"/>
          </p:cNvSpPr>
          <p:nvPr>
            <p:ph type="sldNum" sz="quarter" idx="5"/>
          </p:nvPr>
        </p:nvSpPr>
        <p:spPr bwMode="auto">
          <a:xfrm>
            <a:off x="3849648" y="9427622"/>
            <a:ext cx="2946449" cy="497438"/>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algn="r" defTabSz="919163">
              <a:defRPr sz="1200"/>
            </a:lvl1pPr>
          </a:lstStyle>
          <a:p>
            <a:fld id="{C8542D61-0A42-43A6-B61A-B7ACE1D57A6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2</a:t>
            </a:fld>
            <a:endParaRPr lang="lv-LV"/>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3</a:t>
            </a:fld>
            <a:endParaRPr lang="lv-LV"/>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4</a:t>
            </a:fld>
            <a:endParaRPr lang="lv-LV"/>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49648" y="9427622"/>
            <a:ext cx="2946449" cy="497438"/>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5</a:t>
            </a:fld>
            <a:endParaRPr lang="lv-LV" sz="1200"/>
          </a:p>
        </p:txBody>
      </p:sp>
      <p:sp>
        <p:nvSpPr>
          <p:cNvPr id="38915" name="Slide Image Placeholder 1"/>
          <p:cNvSpPr>
            <a:spLocks noGrp="1" noRot="1" noChangeAspect="1" noTextEdit="1"/>
          </p:cNvSpPr>
          <p:nvPr>
            <p:ph type="sldImg"/>
          </p:nvPr>
        </p:nvSpPr>
        <p:spPr bwMode="auto">
          <a:xfrm>
            <a:off x="919163" y="744538"/>
            <a:ext cx="4962525" cy="3722687"/>
          </a:xfrm>
          <a:noFill/>
          <a:ln>
            <a:solidFill>
              <a:srgbClr val="000000"/>
            </a:solidFill>
            <a:miter lim="800000"/>
            <a:headEnd/>
            <a:tailEnd/>
          </a:ln>
        </p:spPr>
      </p:sp>
      <p:sp>
        <p:nvSpPr>
          <p:cNvPr id="38916" name="Notes Placeholder 2"/>
          <p:cNvSpPr>
            <a:spLocks noGrp="1"/>
          </p:cNvSpPr>
          <p:nvPr>
            <p:ph type="body" idx="1"/>
          </p:nvPr>
        </p:nvSpPr>
        <p:spPr>
          <a:xfrm>
            <a:off x="680557" y="4715390"/>
            <a:ext cx="5438140" cy="4465881"/>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851228" y="9429202"/>
            <a:ext cx="2944869" cy="495858"/>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5</a:t>
            </a:fld>
            <a:endParaRPr lang="lv-LV"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txBox="1">
            <a:spLocks noGrp="1" noChangeArrowheads="1"/>
          </p:cNvSpPr>
          <p:nvPr/>
        </p:nvSpPr>
        <p:spPr bwMode="auto">
          <a:xfrm>
            <a:off x="3849648" y="9427622"/>
            <a:ext cx="2946448" cy="497438"/>
          </a:xfrm>
          <a:prstGeom prst="rect">
            <a:avLst/>
          </a:prstGeom>
          <a:noFill/>
          <a:ln w="9525">
            <a:noFill/>
            <a:miter lim="800000"/>
            <a:headEnd/>
            <a:tailEnd/>
          </a:ln>
        </p:spPr>
        <p:txBody>
          <a:bodyPr lIns="91428" tIns="45713" rIns="91428" bIns="45713" anchor="b"/>
          <a:lstStyle/>
          <a:p>
            <a:pPr algn="r" defTabSz="914291"/>
            <a:fld id="{20DA8FC7-3652-43F0-A155-5FB656A53A4D}" type="slidenum">
              <a:rPr lang="lv-LV" sz="1200"/>
              <a:pPr algn="r" defTabSz="914291"/>
              <a:t>11</a:t>
            </a:fld>
            <a:endParaRPr lang="lv-LV" sz="1200" dirty="0"/>
          </a:p>
        </p:txBody>
      </p:sp>
      <p:sp>
        <p:nvSpPr>
          <p:cNvPr id="37891" name="Slide Image Placeholder 1"/>
          <p:cNvSpPr>
            <a:spLocks noGrp="1" noRot="1" noChangeAspect="1" noTextEdit="1"/>
          </p:cNvSpPr>
          <p:nvPr>
            <p:ph type="sldImg"/>
          </p:nvPr>
        </p:nvSpPr>
        <p:spPr>
          <a:xfrm>
            <a:off x="919163" y="746125"/>
            <a:ext cx="4962525" cy="3721100"/>
          </a:xfrm>
          <a:ln/>
        </p:spPr>
      </p:sp>
      <p:sp>
        <p:nvSpPr>
          <p:cNvPr id="37892" name="Notes Placeholder 2"/>
          <p:cNvSpPr>
            <a:spLocks noGrp="1"/>
          </p:cNvSpPr>
          <p:nvPr>
            <p:ph type="body" idx="1"/>
          </p:nvPr>
        </p:nvSpPr>
        <p:spPr>
          <a:xfrm>
            <a:off x="680557" y="4715390"/>
            <a:ext cx="5438140" cy="4465882"/>
          </a:xfrm>
          <a:noFill/>
          <a:ln/>
        </p:spPr>
        <p:txBody>
          <a:bodyPr lIns="90942" tIns="45473" rIns="90942" bIns="45473"/>
          <a:lstStyle/>
          <a:p>
            <a:pPr eaLnBrk="1" hangingPunct="1"/>
            <a:endParaRPr lang="lv-LV" smtClean="0"/>
          </a:p>
        </p:txBody>
      </p:sp>
      <p:sp>
        <p:nvSpPr>
          <p:cNvPr id="37893" name="Slide Number Placeholder 3"/>
          <p:cNvSpPr txBox="1">
            <a:spLocks noGrp="1"/>
          </p:cNvSpPr>
          <p:nvPr/>
        </p:nvSpPr>
        <p:spPr bwMode="auto">
          <a:xfrm>
            <a:off x="3851227" y="9429202"/>
            <a:ext cx="2944869" cy="495858"/>
          </a:xfrm>
          <a:prstGeom prst="rect">
            <a:avLst/>
          </a:prstGeom>
          <a:noFill/>
          <a:ln w="9525">
            <a:noFill/>
            <a:miter lim="800000"/>
            <a:headEnd/>
            <a:tailEnd/>
          </a:ln>
        </p:spPr>
        <p:txBody>
          <a:bodyPr lIns="90942" tIns="45473" rIns="90942" bIns="45473" anchor="b"/>
          <a:lstStyle/>
          <a:p>
            <a:pPr algn="r"/>
            <a:fld id="{E0B0B8B0-DF83-40BA-B640-9F6907D2375A}" type="slidenum">
              <a:rPr lang="lv-LV" sz="1200"/>
              <a:pPr algn="r"/>
              <a:t>11</a:t>
            </a:fld>
            <a:endParaRPr lang="lv-LV"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53CEC-FF59-493F-BDA2-F4F8F0579DB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31675E-F7DD-4CE1-B858-AF9373E10EF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73ED60D-F68C-4D89-9D4A-08E81C509DB5}"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0"/>
          <p:cNvSpPr>
            <a:spLocks noGrp="1" noChangeArrowheads="1"/>
          </p:cNvSpPr>
          <p:nvPr>
            <p:ph type="dt" sz="half" idx="10"/>
          </p:nvPr>
        </p:nvSpPr>
        <p:spPr/>
        <p:txBody>
          <a:bodyPr/>
          <a:lstStyle>
            <a:lvl1pPr>
              <a:defRPr/>
            </a:lvl1pPr>
          </a:lstStyle>
          <a:p>
            <a:pPr>
              <a:defRPr/>
            </a:pPr>
            <a:endParaRPr lang="en-US"/>
          </a:p>
        </p:txBody>
      </p:sp>
      <p:sp>
        <p:nvSpPr>
          <p:cNvPr id="6" name="Rectangle 41"/>
          <p:cNvSpPr>
            <a:spLocks noGrp="1" noChangeArrowheads="1"/>
          </p:cNvSpPr>
          <p:nvPr>
            <p:ph type="ftr" sz="quarter" idx="11"/>
          </p:nvPr>
        </p:nvSpPr>
        <p:spPr/>
        <p:txBody>
          <a:bodyPr/>
          <a:lstStyle>
            <a:lvl1pPr>
              <a:defRPr/>
            </a:lvl1pPr>
          </a:lstStyle>
          <a:p>
            <a:pPr>
              <a:defRPr/>
            </a:pPr>
            <a:endParaRPr lang="en-US"/>
          </a:p>
        </p:txBody>
      </p:sp>
      <p:sp>
        <p:nvSpPr>
          <p:cNvPr id="7" name="Rectangle 42"/>
          <p:cNvSpPr>
            <a:spLocks noGrp="1" noChangeArrowheads="1"/>
          </p:cNvSpPr>
          <p:nvPr>
            <p:ph type="sldNum" sz="quarter" idx="12"/>
          </p:nvPr>
        </p:nvSpPr>
        <p:spPr/>
        <p:txBody>
          <a:bodyPr/>
          <a:lstStyle>
            <a:lvl1pPr>
              <a:defRPr/>
            </a:lvl1pPr>
          </a:lstStyle>
          <a:p>
            <a:pPr>
              <a:defRPr/>
            </a:pPr>
            <a:fld id="{F012CEE6-53FB-4AD3-AAF6-08B914516CDB}" type="slidenum">
              <a:rPr lang="en-US"/>
              <a:pPr>
                <a:defRPr/>
              </a:pPr>
              <a:t>‹#›</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2893F1-C17A-4D7D-AE56-77DB988A0DD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06014C2-E996-420C-A97D-9944EB78A4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0E6BE5-94DC-4629-B137-7C5C9423E3A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85C1C6D-3E48-49B4-9FA2-F1CA1C10FC5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7EF50E3-B11A-4BA3-B781-FDF4A40493C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9374984-D567-4D2E-B9F8-7BDC92F67A9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50FFB95-B79F-44ED-8C05-0CEE86D9148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E0FA119-8BBE-4A06-86FB-4705E55A35D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519053-A9EB-4DA8-9732-D929FED827A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704" r:id="rId1"/>
    <p:sldLayoutId id="2147483703" r:id="rId2"/>
    <p:sldLayoutId id="2147483702" r:id="rId3"/>
    <p:sldLayoutId id="2147483701" r:id="rId4"/>
    <p:sldLayoutId id="2147483700" r:id="rId5"/>
    <p:sldLayoutId id="2147483699" r:id="rId6"/>
    <p:sldLayoutId id="2147483698" r:id="rId7"/>
    <p:sldLayoutId id="2147483697" r:id="rId8"/>
    <p:sldLayoutId id="2147483696" r:id="rId9"/>
    <p:sldLayoutId id="2147483695" r:id="rId10"/>
    <p:sldLayoutId id="2147483694" r:id="rId11"/>
    <p:sldLayoutId id="2147483705"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53975"/>
            <a:ext cx="8175625" cy="1071563"/>
          </a:xfrm>
        </p:spPr>
        <p:txBody>
          <a:bodyPr/>
          <a:lstStyle/>
          <a:p>
            <a:pPr eaLnBrk="1" hangingPunct="1"/>
            <a:r>
              <a:rPr lang="lv-LV" sz="4000" b="1" dirty="0" smtClean="0">
                <a:solidFill>
                  <a:schemeClr val="tx1"/>
                </a:solidFill>
              </a:rPr>
              <a:t>Mt.3:16-17 </a:t>
            </a:r>
            <a:r>
              <a:rPr lang="lv-LV" sz="4000" b="1" dirty="0" smtClean="0">
                <a:solidFill>
                  <a:schemeClr val="tx1"/>
                </a:solidFill>
              </a:rPr>
              <a:t>Trīsvienība</a:t>
            </a:r>
          </a:p>
        </p:txBody>
      </p:sp>
      <p:pic>
        <p:nvPicPr>
          <p:cNvPr id="4099" name="Picture 3" descr="DOVE019"/>
          <p:cNvPicPr>
            <a:picLocks noChangeAspect="1" noChangeArrowheads="1"/>
          </p:cNvPicPr>
          <p:nvPr/>
        </p:nvPicPr>
        <p:blipFill>
          <a:blip r:embed="rId2" cstate="print"/>
          <a:srcRect/>
          <a:stretch>
            <a:fillRect/>
          </a:stretch>
        </p:blipFill>
        <p:spPr bwMode="auto">
          <a:xfrm>
            <a:off x="250825" y="188913"/>
            <a:ext cx="485775" cy="692150"/>
          </a:xfrm>
          <a:prstGeom prst="rect">
            <a:avLst/>
          </a:prstGeom>
          <a:noFill/>
          <a:ln w="9525">
            <a:noFill/>
            <a:miter lim="800000"/>
            <a:headEnd/>
            <a:tailEnd/>
          </a:ln>
        </p:spPr>
      </p:pic>
      <p:sp>
        <p:nvSpPr>
          <p:cNvPr id="4100"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30</a:t>
            </a:r>
            <a:r>
              <a:rPr lang="lv-LV" sz="2000" dirty="0" smtClean="0"/>
              <a:t>.mai.2021.</a:t>
            </a:r>
            <a:endParaRPr lang="lv-LV" sz="2000" dirty="0"/>
          </a:p>
        </p:txBody>
      </p:sp>
      <p:pic>
        <p:nvPicPr>
          <p:cNvPr id="4105" name="Picture 9" descr="Att&amp;emacr;lu rezult&amp;amacr;ti vaic&amp;amacr;jumam “holy trinity”"/>
          <p:cNvPicPr>
            <a:picLocks noChangeAspect="1" noChangeArrowheads="1"/>
          </p:cNvPicPr>
          <p:nvPr/>
        </p:nvPicPr>
        <p:blipFill>
          <a:blip r:embed="rId3" cstate="print"/>
          <a:srcRect/>
          <a:stretch>
            <a:fillRect/>
          </a:stretch>
        </p:blipFill>
        <p:spPr bwMode="auto">
          <a:xfrm>
            <a:off x="357158" y="836712"/>
            <a:ext cx="8501122" cy="4648102"/>
          </a:xfrm>
          <a:prstGeom prst="rect">
            <a:avLst/>
          </a:prstGeom>
          <a:ln>
            <a:noFill/>
          </a:ln>
          <a:effectLst>
            <a:softEdge rad="112500"/>
          </a:effectLst>
        </p:spPr>
      </p:pic>
      <p:sp>
        <p:nvSpPr>
          <p:cNvPr id="6" name="Rectangle 5"/>
          <p:cNvSpPr/>
          <p:nvPr/>
        </p:nvSpPr>
        <p:spPr>
          <a:xfrm>
            <a:off x="0" y="5445224"/>
            <a:ext cx="9144000" cy="1446550"/>
          </a:xfrm>
          <a:prstGeom prst="rect">
            <a:avLst/>
          </a:prstGeom>
        </p:spPr>
        <p:txBody>
          <a:bodyPr wrap="square">
            <a:spAutoFit/>
          </a:bodyPr>
          <a:lstStyle/>
          <a:p>
            <a:r>
              <a:rPr lang="lv-LV" sz="2200" dirty="0" smtClean="0"/>
              <a:t>16 Un</a:t>
            </a:r>
            <a:r>
              <a:rPr lang="lv-LV" sz="2200" dirty="0" smtClean="0"/>
              <a:t>, kad Jēzus bija kristīts, Viņš tūdaļ izkāpa no ūdens. Un redzi, debesis tika atvērtas, un viņš redzēja Dieva Garu kā balodi nolaižamies un uz Viņu nākam</a:t>
            </a:r>
            <a:r>
              <a:rPr lang="lv-LV" sz="2200" dirty="0" smtClean="0"/>
              <a:t>. 17 </a:t>
            </a:r>
            <a:r>
              <a:rPr lang="lv-LV" sz="2200" dirty="0" smtClean="0"/>
              <a:t>Un redzi, balss no debesīm sacīja: "Šis ir Mans mīļais Dēls, uz ko Man labs prāts."</a:t>
            </a:r>
            <a:endParaRPr lang="lv-LV"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a:blip r:embed="rId2" cstate="print"/>
          <a:srcRect/>
          <a:stretch>
            <a:fillRect/>
          </a:stretch>
        </p:blipFill>
        <p:spPr bwMode="auto">
          <a:xfrm>
            <a:off x="251520" y="3744416"/>
            <a:ext cx="8640960" cy="2996952"/>
          </a:xfrm>
          <a:prstGeom prst="rect">
            <a:avLst/>
          </a:prstGeom>
          <a:ln>
            <a:noFill/>
          </a:ln>
          <a:effectLst>
            <a:softEdge rad="112500"/>
          </a:effectLst>
        </p:spPr>
      </p:pic>
      <p:sp>
        <p:nvSpPr>
          <p:cNvPr id="2" name="Title 1"/>
          <p:cNvSpPr>
            <a:spLocks noGrp="1"/>
          </p:cNvSpPr>
          <p:nvPr>
            <p:ph type="title"/>
          </p:nvPr>
        </p:nvSpPr>
        <p:spPr>
          <a:xfrm>
            <a:off x="0" y="1052736"/>
            <a:ext cx="9286908" cy="693738"/>
          </a:xfrm>
        </p:spPr>
        <p:txBody>
          <a:bodyPr/>
          <a:lstStyle/>
          <a:p>
            <a:pPr algn="l"/>
            <a:r>
              <a:rPr lang="lv-LV" sz="2400" i="1" dirty="0" smtClean="0"/>
              <a:t>Mt.28 „18 </a:t>
            </a:r>
            <a:r>
              <a:rPr lang="lv-LV" sz="2400" i="1" dirty="0" smtClean="0"/>
              <a:t>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līdz pasaules galam."</a:t>
            </a:r>
            <a:endParaRPr lang="en-US" sz="2400" i="1" dirty="0" smtClean="0"/>
          </a:p>
        </p:txBody>
      </p:sp>
      <p:sp>
        <p:nvSpPr>
          <p:cNvPr id="5" name="Rectangle 4"/>
          <p:cNvSpPr/>
          <p:nvPr/>
        </p:nvSpPr>
        <p:spPr>
          <a:xfrm>
            <a:off x="0" y="2348880"/>
            <a:ext cx="9144000" cy="1384995"/>
          </a:xfrm>
          <a:prstGeom prst="rect">
            <a:avLst/>
          </a:prstGeom>
        </p:spPr>
        <p:txBody>
          <a:bodyPr>
            <a:spAutoFit/>
          </a:bodyPr>
          <a:lstStyle/>
          <a:p>
            <a:pPr>
              <a:defRPr/>
            </a:pPr>
            <a:r>
              <a:rPr lang="lv-LV" sz="2800" dirty="0"/>
              <a:t>Viena no retajām vietām Bībelē, kur </a:t>
            </a:r>
            <a:r>
              <a:rPr lang="lv-LV" sz="2800" b="1" dirty="0" smtClean="0"/>
              <a:t>visa </a:t>
            </a:r>
            <a:r>
              <a:rPr lang="lv-LV" sz="2800" b="1" dirty="0"/>
              <a:t>Trīsvienība </a:t>
            </a:r>
            <a:r>
              <a:rPr lang="lv-LV" sz="2800" b="1" dirty="0" smtClean="0"/>
              <a:t>ir vienuviet kopā</a:t>
            </a:r>
            <a:r>
              <a:rPr lang="lv-LV" sz="2800" dirty="0" smtClean="0"/>
              <a:t> </a:t>
            </a:r>
            <a:r>
              <a:rPr lang="lv-LV" sz="2800" dirty="0"/>
              <a:t>– dodot visiem </a:t>
            </a:r>
            <a:r>
              <a:rPr lang="lv-LV" sz="2800" b="1" dirty="0"/>
              <a:t>mācekļiem</a:t>
            </a:r>
            <a:r>
              <a:rPr lang="lv-LV" sz="2800" dirty="0"/>
              <a:t> </a:t>
            </a:r>
            <a:r>
              <a:rPr lang="lv-LV" sz="2800" b="1" dirty="0"/>
              <a:t>misijas uzdevumu </a:t>
            </a:r>
            <a:r>
              <a:rPr lang="lv-LV" sz="2800" b="1" dirty="0" smtClean="0"/>
              <a:t>– darīt par </a:t>
            </a:r>
            <a:r>
              <a:rPr lang="lv-LV" sz="2800" b="1" dirty="0" smtClean="0"/>
              <a:t>mācekļiem visas tautas</a:t>
            </a:r>
            <a:endParaRPr lang="lv-LV" sz="2800" b="1" dirty="0"/>
          </a:p>
        </p:txBody>
      </p:sp>
      <p:sp>
        <p:nvSpPr>
          <p:cNvPr id="6" name="Rectangle 2"/>
          <p:cNvSpPr txBox="1">
            <a:spLocks noChangeArrowheads="1"/>
          </p:cNvSpPr>
          <p:nvPr/>
        </p:nvSpPr>
        <p:spPr bwMode="auto">
          <a:xfrm>
            <a:off x="0" y="-27384"/>
            <a:ext cx="9144000" cy="549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lang="lv-LV" sz="4800" b="1" kern="0" dirty="0" smtClean="0">
                <a:latin typeface="+mj-lt"/>
                <a:ea typeface="+mj-ea"/>
                <a:cs typeface="+mj-cs"/>
              </a:rPr>
              <a:t>Debesbraukšana</a:t>
            </a:r>
            <a:endParaRPr kumimoji="0" lang="en-US" sz="4400" b="0"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par>
                          <p:cTn id="18" fill="hold">
                            <p:stCondLst>
                              <p:cond delay="3000"/>
                            </p:stCondLst>
                            <p:childTnLst>
                              <p:par>
                                <p:cTn id="19" presetID="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noGrp="1"/>
          </p:cNvSpPr>
          <p:nvPr/>
        </p:nvSpPr>
        <p:spPr bwMode="auto">
          <a:xfrm>
            <a:off x="3542556" y="6319838"/>
            <a:ext cx="2133600" cy="457200"/>
          </a:xfrm>
          <a:prstGeom prst="rect">
            <a:avLst/>
          </a:prstGeom>
          <a:noFill/>
          <a:ln>
            <a:miter lim="800000"/>
            <a:headEnd/>
            <a:tailEnd/>
          </a:ln>
        </p:spPr>
        <p:txBody>
          <a:bodyPr anchor="b"/>
          <a:lstStyle/>
          <a:p>
            <a:pPr algn="r">
              <a:defRPr/>
            </a:pPr>
            <a:fld id="{1DFB018A-DB0C-4D40-B8B5-AF7568B853C0}" type="slidenum">
              <a:rPr lang="en-US" sz="1200">
                <a:effectLst>
                  <a:outerShdw blurRad="38100" dist="38100" dir="2700000" algn="tl">
                    <a:srgbClr val="000000"/>
                  </a:outerShdw>
                </a:effectLst>
              </a:rPr>
              <a:pPr algn="r">
                <a:defRPr/>
              </a:pPr>
              <a:t>11</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304453"/>
            <a:ext cx="9144000" cy="676275"/>
          </a:xfrm>
        </p:spPr>
        <p:txBody>
          <a:bodyPr/>
          <a:lstStyle/>
          <a:p>
            <a:pPr eaLnBrk="1" hangingPunct="1">
              <a:defRPr/>
            </a:pPr>
            <a:r>
              <a:rPr lang="lv-LV" sz="4800" b="1" dirty="0" smtClean="0">
                <a:solidFill>
                  <a:schemeClr val="tx1"/>
                </a:solidFill>
              </a:rPr>
              <a:t>Trīsvienības personas ceļ godā viens otru</a:t>
            </a:r>
            <a:endParaRPr lang="lv-LV" sz="4800" b="1" dirty="0" smtClean="0">
              <a:solidFill>
                <a:schemeClr val="tx1"/>
              </a:solidFill>
            </a:endParaRPr>
          </a:p>
        </p:txBody>
      </p:sp>
      <p:sp>
        <p:nvSpPr>
          <p:cNvPr id="5123" name="Rectangle 3"/>
          <p:cNvSpPr>
            <a:spLocks noGrp="1" noChangeArrowheads="1"/>
          </p:cNvSpPr>
          <p:nvPr>
            <p:ph type="body" idx="4294967295"/>
          </p:nvPr>
        </p:nvSpPr>
        <p:spPr>
          <a:xfrm>
            <a:off x="0" y="1556792"/>
            <a:ext cx="9144000" cy="588962"/>
          </a:xfrm>
        </p:spPr>
        <p:txBody>
          <a:bodyPr/>
          <a:lstStyle/>
          <a:p>
            <a:pPr marL="0" indent="0" eaLnBrk="1" hangingPunct="1">
              <a:lnSpc>
                <a:spcPct val="90000"/>
              </a:lnSpc>
              <a:spcBef>
                <a:spcPct val="0"/>
              </a:spcBef>
              <a:defRPr/>
            </a:pPr>
            <a:r>
              <a:rPr lang="lv-LV" dirty="0" smtClean="0"/>
              <a:t>“</a:t>
            </a:r>
            <a:r>
              <a:rPr lang="lv-LV" i="1" dirty="0" smtClean="0"/>
              <a:t>Bet Aizstāvis, Svētais Gars, ko Tēvs sūtīs Manā Vārdā, Tas jums visu mācīs un atgādinās jums visu, ko Es jums esmu sacījis</a:t>
            </a:r>
            <a:r>
              <a:rPr lang="lv-LV" dirty="0" smtClean="0"/>
              <a:t>.</a:t>
            </a:r>
            <a:r>
              <a:rPr lang="lv-LV" dirty="0" smtClean="0"/>
              <a:t>” (Jņ.14:26)</a:t>
            </a:r>
          </a:p>
          <a:p>
            <a:pPr marL="0" indent="0" eaLnBrk="1" hangingPunct="1">
              <a:lnSpc>
                <a:spcPct val="90000"/>
              </a:lnSpc>
              <a:spcBef>
                <a:spcPct val="0"/>
              </a:spcBef>
              <a:defRPr/>
            </a:pPr>
            <a:r>
              <a:rPr lang="lv-LV" dirty="0" smtClean="0"/>
              <a:t>Sv</a:t>
            </a:r>
            <a:r>
              <a:rPr lang="lv-LV" dirty="0" smtClean="0"/>
              <a:t>. Gars </a:t>
            </a:r>
            <a:r>
              <a:rPr lang="lv-LV" b="1" kern="1200" dirty="0" smtClean="0"/>
              <a:t>neceļ sevi gaismā</a:t>
            </a:r>
            <a:r>
              <a:rPr lang="lv-LV" dirty="0" smtClean="0"/>
              <a:t>, bet gan vienmēr </a:t>
            </a:r>
            <a:r>
              <a:rPr lang="lv-LV" b="1" kern="1200" dirty="0" smtClean="0"/>
              <a:t>norāda uz Jēzu</a:t>
            </a:r>
            <a:r>
              <a:rPr lang="lv-LV" dirty="0" smtClean="0"/>
              <a:t>, un </a:t>
            </a:r>
            <a:r>
              <a:rPr lang="lv-LV" b="1" kern="1200" dirty="0" smtClean="0"/>
              <a:t>Jēzus </a:t>
            </a:r>
            <a:r>
              <a:rPr lang="lv-LV" kern="1200" dirty="0" smtClean="0"/>
              <a:t>vienmēr</a:t>
            </a:r>
            <a:r>
              <a:rPr lang="lv-LV" b="1" kern="1200" dirty="0" smtClean="0"/>
              <a:t> norāda </a:t>
            </a:r>
            <a:r>
              <a:rPr lang="lv-LV" kern="1200" dirty="0" smtClean="0"/>
              <a:t>uz</a:t>
            </a:r>
            <a:r>
              <a:rPr lang="lv-LV" b="1" kern="1200" dirty="0" smtClean="0"/>
              <a:t> Dievu </a:t>
            </a:r>
            <a:r>
              <a:rPr lang="lv-LV" b="1" kern="1200" dirty="0" smtClean="0"/>
              <a:t>Tēvu</a:t>
            </a:r>
            <a:r>
              <a:rPr lang="lv-LV" dirty="0" smtClean="0"/>
              <a:t>.</a:t>
            </a:r>
            <a:endParaRPr lang="lv-LV" dirty="0" smtClean="0"/>
          </a:p>
        </p:txBody>
      </p:sp>
      <p:sp>
        <p:nvSpPr>
          <p:cNvPr id="6" name="Rectangle 5"/>
          <p:cNvSpPr>
            <a:spLocks noChangeArrowheads="1"/>
          </p:cNvSpPr>
          <p:nvPr/>
        </p:nvSpPr>
        <p:spPr bwMode="auto">
          <a:xfrm>
            <a:off x="35511" y="4748213"/>
            <a:ext cx="2636838" cy="1984375"/>
          </a:xfrm>
          <a:prstGeom prst="rect">
            <a:avLst/>
          </a:prstGeom>
          <a:solidFill>
            <a:schemeClr val="accent1"/>
          </a:solidFill>
          <a:ln w="9525" algn="ctr">
            <a:solidFill>
              <a:schemeClr val="tx1"/>
            </a:solidFill>
            <a:round/>
            <a:headEnd/>
            <a:tailEnd/>
          </a:ln>
        </p:spPr>
        <p:txBody>
          <a:bodyPr/>
          <a:lstStyle/>
          <a:p>
            <a:pPr eaLnBrk="0" hangingPunct="0"/>
            <a:endParaRPr lang="lv-LV"/>
          </a:p>
        </p:txBody>
      </p:sp>
      <p:sp>
        <p:nvSpPr>
          <p:cNvPr id="7" name="Rectangle 6"/>
          <p:cNvSpPr>
            <a:spLocks noChangeArrowheads="1"/>
          </p:cNvSpPr>
          <p:nvPr/>
        </p:nvSpPr>
        <p:spPr bwMode="auto">
          <a:xfrm>
            <a:off x="3275856" y="4725988"/>
            <a:ext cx="2636838" cy="1984375"/>
          </a:xfrm>
          <a:prstGeom prst="rect">
            <a:avLst/>
          </a:prstGeom>
          <a:solidFill>
            <a:schemeClr val="accent1"/>
          </a:solidFill>
          <a:ln w="9525" algn="ctr">
            <a:solidFill>
              <a:schemeClr val="tx1"/>
            </a:solidFill>
            <a:round/>
            <a:headEnd/>
            <a:tailEnd/>
          </a:ln>
        </p:spPr>
        <p:txBody>
          <a:bodyPr/>
          <a:lstStyle/>
          <a:p>
            <a:pPr eaLnBrk="0" hangingPunct="0"/>
            <a:endParaRPr lang="lv-LV"/>
          </a:p>
        </p:txBody>
      </p:sp>
      <p:sp>
        <p:nvSpPr>
          <p:cNvPr id="8" name="Rectangle 7"/>
          <p:cNvSpPr>
            <a:spLocks noChangeArrowheads="1"/>
          </p:cNvSpPr>
          <p:nvPr/>
        </p:nvSpPr>
        <p:spPr bwMode="auto">
          <a:xfrm>
            <a:off x="6500783" y="4670171"/>
            <a:ext cx="2636837" cy="1984375"/>
          </a:xfrm>
          <a:prstGeom prst="rect">
            <a:avLst/>
          </a:prstGeom>
          <a:solidFill>
            <a:schemeClr val="accent1"/>
          </a:solidFill>
          <a:ln w="9525" algn="ctr">
            <a:solidFill>
              <a:schemeClr val="tx1"/>
            </a:solidFill>
            <a:round/>
            <a:headEnd/>
            <a:tailEnd/>
          </a:ln>
        </p:spPr>
        <p:txBody>
          <a:bodyPr/>
          <a:lstStyle/>
          <a:p>
            <a:pPr eaLnBrk="0" hangingPunct="0"/>
            <a:endParaRPr lang="lv-LV"/>
          </a:p>
        </p:txBody>
      </p:sp>
      <p:pic>
        <p:nvPicPr>
          <p:cNvPr id="9" name="Picture 8" descr="radi$ana"/>
          <p:cNvPicPr>
            <a:picLocks noChangeAspect="1" noChangeArrowheads="1"/>
          </p:cNvPicPr>
          <p:nvPr/>
        </p:nvPicPr>
        <p:blipFill>
          <a:blip r:embed="rId3" cstate="print"/>
          <a:srcRect/>
          <a:stretch>
            <a:fillRect/>
          </a:stretch>
        </p:blipFill>
        <p:spPr bwMode="auto">
          <a:xfrm>
            <a:off x="35496" y="4714874"/>
            <a:ext cx="2643173" cy="2017685"/>
          </a:xfrm>
          <a:prstGeom prst="rect">
            <a:avLst/>
          </a:prstGeom>
          <a:ln>
            <a:noFill/>
          </a:ln>
          <a:effectLst>
            <a:softEdge rad="112500"/>
          </a:effectLst>
        </p:spPr>
      </p:pic>
      <p:pic>
        <p:nvPicPr>
          <p:cNvPr id="10" name="Picture 4" descr="BIBLE016"/>
          <p:cNvPicPr>
            <a:picLocks noChangeAspect="1" noChangeArrowheads="1"/>
          </p:cNvPicPr>
          <p:nvPr/>
        </p:nvPicPr>
        <p:blipFill>
          <a:blip r:embed="rId4" cstate="print"/>
          <a:srcRect/>
          <a:stretch>
            <a:fillRect/>
          </a:stretch>
        </p:blipFill>
        <p:spPr bwMode="auto">
          <a:xfrm>
            <a:off x="3275856" y="4714875"/>
            <a:ext cx="2579688" cy="2020888"/>
          </a:xfrm>
          <a:prstGeom prst="rect">
            <a:avLst/>
          </a:prstGeom>
          <a:noFill/>
          <a:ln w="9525">
            <a:noFill/>
            <a:miter lim="800000"/>
            <a:headEnd/>
            <a:tailEnd/>
          </a:ln>
        </p:spPr>
      </p:pic>
      <p:pic>
        <p:nvPicPr>
          <p:cNvPr id="13" name="Picture 7"/>
          <p:cNvPicPr>
            <a:picLocks noChangeAspect="1" noChangeArrowheads="1"/>
          </p:cNvPicPr>
          <p:nvPr/>
        </p:nvPicPr>
        <p:blipFill>
          <a:blip r:embed="rId5" cstate="print"/>
          <a:srcRect/>
          <a:stretch>
            <a:fillRect/>
          </a:stretch>
        </p:blipFill>
        <p:spPr bwMode="auto">
          <a:xfrm>
            <a:off x="6715107" y="4797152"/>
            <a:ext cx="2428893" cy="1785950"/>
          </a:xfrm>
          <a:prstGeom prst="rect">
            <a:avLst/>
          </a:prstGeom>
          <a:ln>
            <a:noFill/>
          </a:ln>
          <a:effectLst>
            <a:softEdge rad="112500"/>
          </a:effectLst>
        </p:spPr>
      </p:pic>
      <p:sp>
        <p:nvSpPr>
          <p:cNvPr id="14" name="Rectangle 13"/>
          <p:cNvSpPr>
            <a:spLocks noChangeArrowheads="1"/>
          </p:cNvSpPr>
          <p:nvPr/>
        </p:nvSpPr>
        <p:spPr bwMode="auto">
          <a:xfrm>
            <a:off x="35511" y="5957888"/>
            <a:ext cx="490538" cy="522287"/>
          </a:xfrm>
          <a:prstGeom prst="rect">
            <a:avLst/>
          </a:prstGeom>
          <a:noFill/>
          <a:ln w="9525">
            <a:noFill/>
            <a:miter lim="800000"/>
            <a:headEnd/>
            <a:tailEnd/>
          </a:ln>
        </p:spPr>
        <p:txBody>
          <a:bodyPr>
            <a:spAutoFit/>
          </a:bodyPr>
          <a:lstStyle/>
          <a:p>
            <a:r>
              <a:rPr lang="lv-LV" sz="2800" b="1">
                <a:solidFill>
                  <a:srgbClr val="FF0000"/>
                </a:solidFill>
              </a:rPr>
              <a:t>1</a:t>
            </a:r>
          </a:p>
        </p:txBody>
      </p:sp>
      <p:sp>
        <p:nvSpPr>
          <p:cNvPr id="15" name="Rectangle 14"/>
          <p:cNvSpPr>
            <a:spLocks noChangeArrowheads="1"/>
          </p:cNvSpPr>
          <p:nvPr/>
        </p:nvSpPr>
        <p:spPr bwMode="auto">
          <a:xfrm>
            <a:off x="6500783" y="5951283"/>
            <a:ext cx="490537" cy="522288"/>
          </a:xfrm>
          <a:prstGeom prst="rect">
            <a:avLst/>
          </a:prstGeom>
          <a:noFill/>
          <a:ln w="9525">
            <a:noFill/>
            <a:miter lim="800000"/>
            <a:headEnd/>
            <a:tailEnd/>
          </a:ln>
        </p:spPr>
        <p:txBody>
          <a:bodyPr>
            <a:spAutoFit/>
          </a:bodyPr>
          <a:lstStyle/>
          <a:p>
            <a:r>
              <a:rPr lang="lv-LV" sz="2800" b="1">
                <a:solidFill>
                  <a:srgbClr val="FF0000"/>
                </a:solidFill>
              </a:rPr>
              <a:t>3</a:t>
            </a:r>
          </a:p>
        </p:txBody>
      </p:sp>
      <p:sp>
        <p:nvSpPr>
          <p:cNvPr id="16" name="Rectangle 15"/>
          <p:cNvSpPr>
            <a:spLocks noChangeArrowheads="1"/>
          </p:cNvSpPr>
          <p:nvPr/>
        </p:nvSpPr>
        <p:spPr bwMode="auto">
          <a:xfrm>
            <a:off x="3275856" y="6005513"/>
            <a:ext cx="490538" cy="523875"/>
          </a:xfrm>
          <a:prstGeom prst="rect">
            <a:avLst/>
          </a:prstGeom>
          <a:noFill/>
          <a:ln w="9525">
            <a:noFill/>
            <a:miter lim="800000"/>
            <a:headEnd/>
            <a:tailEnd/>
          </a:ln>
        </p:spPr>
        <p:txBody>
          <a:bodyPr>
            <a:spAutoFit/>
          </a:bodyPr>
          <a:lstStyle/>
          <a:p>
            <a:r>
              <a:rPr lang="lv-LV" sz="2800" b="1">
                <a:solidFill>
                  <a:srgbClr val="FF0000"/>
                </a:solidFill>
              </a:rPr>
              <a:t>2</a:t>
            </a:r>
          </a:p>
        </p:txBody>
      </p:sp>
      <p:sp>
        <p:nvSpPr>
          <p:cNvPr id="18" name="Down Arrow 17"/>
          <p:cNvSpPr>
            <a:spLocks noChangeArrowheads="1"/>
          </p:cNvSpPr>
          <p:nvPr/>
        </p:nvSpPr>
        <p:spPr bwMode="auto">
          <a:xfrm rot="5400000">
            <a:off x="5760988" y="5480373"/>
            <a:ext cx="785813" cy="571500"/>
          </a:xfrm>
          <a:prstGeom prst="downArrow">
            <a:avLst>
              <a:gd name="adj1" fmla="val 50000"/>
              <a:gd name="adj2" fmla="val 50000"/>
            </a:avLst>
          </a:prstGeom>
          <a:solidFill>
            <a:schemeClr val="accent1"/>
          </a:solidFill>
          <a:ln w="9525" algn="ctr">
            <a:solidFill>
              <a:schemeClr val="tx1"/>
            </a:solidFill>
            <a:round/>
            <a:headEnd/>
            <a:tailEnd/>
          </a:ln>
        </p:spPr>
        <p:txBody>
          <a:bodyPr/>
          <a:lstStyle/>
          <a:p>
            <a:pPr eaLnBrk="0" hangingPunct="0"/>
            <a:endParaRPr lang="lv-LV"/>
          </a:p>
        </p:txBody>
      </p:sp>
      <p:sp>
        <p:nvSpPr>
          <p:cNvPr id="19" name="Right Arrow 18"/>
          <p:cNvSpPr>
            <a:spLocks noChangeArrowheads="1"/>
          </p:cNvSpPr>
          <p:nvPr/>
        </p:nvSpPr>
        <p:spPr bwMode="auto">
          <a:xfrm rot="10800000">
            <a:off x="2627784" y="5429249"/>
            <a:ext cx="597157" cy="714375"/>
          </a:xfrm>
          <a:prstGeom prst="rightArrow">
            <a:avLst>
              <a:gd name="adj1" fmla="val 50000"/>
              <a:gd name="adj2" fmla="val 50000"/>
            </a:avLst>
          </a:prstGeom>
          <a:solidFill>
            <a:schemeClr val="accent1"/>
          </a:solidFill>
          <a:ln w="9525" algn="ctr">
            <a:solidFill>
              <a:schemeClr val="tx1"/>
            </a:solidFill>
            <a:round/>
            <a:headEnd/>
            <a:tailEnd/>
          </a:ln>
        </p:spPr>
        <p:txBody>
          <a:bodyPr/>
          <a:lstStyle/>
          <a:p>
            <a:pPr eaLnBrk="0" hangingPunct="0"/>
            <a:endParaRPr lang="lv-LV"/>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2" presetClass="entr" presetSubtype="4" fill="hold" nodeType="withEffect">
                                  <p:stCondLst>
                                    <p:cond delay="0"/>
                                  </p:stCondLst>
                                  <p:childTnLst>
                                    <p:set>
                                      <p:cBhvr>
                                        <p:cTn id="9" dur="1" fill="hold">
                                          <p:stCondLst>
                                            <p:cond delay="0"/>
                                          </p:stCondLst>
                                        </p:cTn>
                                        <p:tgtEl>
                                          <p:spTgt spid="5123">
                                            <p:txEl>
                                              <p:pRg st="1" end="1"/>
                                            </p:txEl>
                                          </p:spTgt>
                                        </p:tgtEl>
                                        <p:attrNameLst>
                                          <p:attrName>style.visibility</p:attrName>
                                        </p:attrNameLst>
                                      </p:cBhvr>
                                      <p:to>
                                        <p:strVal val="visible"/>
                                      </p:to>
                                    </p:set>
                                    <p:anim calcmode="lin" valueType="num">
                                      <p:cBhvr additive="base">
                                        <p:cTn id="10"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5123">
                                            <p:txEl>
                                              <p:pRg st="1" end="1"/>
                                            </p:txEl>
                                          </p:spTgt>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5123">
                                            <p:txEl>
                                              <p:pRg st="0" end="0"/>
                                            </p:txEl>
                                          </p:spTgt>
                                        </p:tgtEl>
                                        <p:attrNameLst>
                                          <p:attrName>style.visibility</p:attrName>
                                        </p:attrNameLst>
                                      </p:cBhvr>
                                      <p:to>
                                        <p:strVal val="visible"/>
                                      </p:to>
                                    </p:set>
                                    <p:anim calcmode="lin" valueType="num">
                                      <p:cBhvr additive="base">
                                        <p:cTn id="14"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20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000"/>
                                        <p:tgtEl>
                                          <p:spTgt spid="15"/>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2000"/>
                                        <p:tgtEl>
                                          <p:spTgt spid="18"/>
                                        </p:tgtEl>
                                      </p:cBhvr>
                                    </p:animEffect>
                                  </p:childTnLst>
                                </p:cTn>
                              </p:par>
                            </p:childTnLst>
                          </p:cTn>
                        </p:par>
                        <p:par>
                          <p:cTn id="30" fill="hold">
                            <p:stCondLst>
                              <p:cond delay="45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2000"/>
                                        <p:tgtEl>
                                          <p:spTgt spid="7"/>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2000"/>
                                        <p:tgtEl>
                                          <p:spTgt spid="19"/>
                                        </p:tgtEl>
                                      </p:cBhvr>
                                    </p:animEffect>
                                  </p:childTnLst>
                                </p:cTn>
                              </p:par>
                            </p:childTnLst>
                          </p:cTn>
                        </p:par>
                        <p:par>
                          <p:cTn id="44" fill="hold">
                            <p:stCondLst>
                              <p:cond delay="8500"/>
                            </p:stCondLst>
                            <p:childTnLst>
                              <p:par>
                                <p:cTn id="45" presetID="10" presetClass="entr" presetSubtype="0"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2000"/>
                                        <p:tgtEl>
                                          <p:spTgt spid="6"/>
                                        </p:tgtEl>
                                      </p:cBhvr>
                                    </p:animEffect>
                                  </p:childTnLst>
                                </p:cTn>
                              </p:par>
                              <p:par>
                                <p:cTn id="48" presetID="10"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2000"/>
                                        <p:tgtEl>
                                          <p:spTgt spid="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8" grpId="0" animBg="1"/>
      <p:bldP spid="14" grpId="0"/>
      <p:bldP spid="15" grpId="0"/>
      <p:bldP spid="16" grpId="0"/>
      <p:bldP spid="18" grpId="0" animBg="1"/>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E2417AC1-9083-4E14-8407-18617EC14D49}" type="slidenum">
              <a:rPr lang="lv-LV" sz="1400"/>
              <a:pPr algn="r"/>
              <a:t>12</a:t>
            </a:fld>
            <a:endParaRPr lang="lv-LV" sz="1400"/>
          </a:p>
        </p:txBody>
      </p:sp>
      <p:sp>
        <p:nvSpPr>
          <p:cNvPr id="3075" name="Rectangle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D65B135F-B5DF-43F2-8525-5D53C55197D7}" type="slidenum">
              <a:rPr lang="lv-LV" sz="1400"/>
              <a:pPr algn="r"/>
              <a:t>12</a:t>
            </a:fld>
            <a:endParaRPr lang="lv-LV" sz="1400"/>
          </a:p>
        </p:txBody>
      </p:sp>
      <p:sp>
        <p:nvSpPr>
          <p:cNvPr id="62466" name="Rectangle 2"/>
          <p:cNvSpPr>
            <a:spLocks noChangeArrowheads="1"/>
          </p:cNvSpPr>
          <p:nvPr/>
        </p:nvSpPr>
        <p:spPr bwMode="auto">
          <a:xfrm>
            <a:off x="0" y="0"/>
            <a:ext cx="9144000" cy="646331"/>
          </a:xfrm>
          <a:prstGeom prst="rect">
            <a:avLst/>
          </a:prstGeom>
          <a:noFill/>
          <a:ln w="9525">
            <a:noFill/>
            <a:miter lim="800000"/>
            <a:headEnd/>
            <a:tailEnd/>
          </a:ln>
          <a:effectLst/>
        </p:spPr>
        <p:txBody>
          <a:bodyPr wrap="square">
            <a:spAutoFit/>
          </a:bodyPr>
          <a:lstStyle/>
          <a:p>
            <a:pPr algn="ctr" eaLnBrk="0" fontAlgn="auto" hangingPunct="0">
              <a:spcBef>
                <a:spcPts val="0"/>
              </a:spcBef>
              <a:spcAft>
                <a:spcPts val="0"/>
              </a:spcAft>
              <a:defRPr/>
            </a:pPr>
            <a:r>
              <a:rPr lang="lv-LV" sz="3600" b="1" dirty="0" smtClean="0">
                <a:cs typeface="Arial" charset="0"/>
              </a:rPr>
              <a:t>Jņ.17:20-26 Jēzus lūgšana</a:t>
            </a:r>
            <a:endParaRPr lang="lv-LV" sz="3600" b="1" dirty="0">
              <a:latin typeface="+mj-lt"/>
              <a:ea typeface="+mj-ea"/>
              <a:cs typeface="+mj-cs"/>
            </a:endParaRPr>
          </a:p>
        </p:txBody>
      </p:sp>
      <p:sp>
        <p:nvSpPr>
          <p:cNvPr id="7" name="Rectangle 6"/>
          <p:cNvSpPr>
            <a:spLocks noChangeArrowheads="1"/>
          </p:cNvSpPr>
          <p:nvPr/>
        </p:nvSpPr>
        <p:spPr bwMode="auto">
          <a:xfrm>
            <a:off x="0" y="714356"/>
            <a:ext cx="6516216" cy="6247864"/>
          </a:xfrm>
          <a:prstGeom prst="rect">
            <a:avLst/>
          </a:prstGeom>
          <a:noFill/>
          <a:ln w="9525">
            <a:noFill/>
            <a:miter lim="800000"/>
            <a:headEnd/>
            <a:tailEnd/>
          </a:ln>
        </p:spPr>
        <p:txBody>
          <a:bodyPr wrap="square">
            <a:spAutoFit/>
          </a:bodyPr>
          <a:lstStyle/>
          <a:p>
            <a:r>
              <a:rPr lang="lv-LV" sz="2800" dirty="0" smtClean="0"/>
              <a:t>Jēzus lūdza Dievu par divām lietām</a:t>
            </a:r>
            <a:r>
              <a:rPr lang="lv-LV" sz="2800" dirty="0" smtClean="0"/>
              <a:t>:</a:t>
            </a:r>
          </a:p>
          <a:p>
            <a:r>
              <a:rPr lang="lv-LV" sz="1500" dirty="0" smtClean="0"/>
              <a:t> </a:t>
            </a:r>
            <a:endParaRPr lang="en-US" sz="1500" dirty="0" smtClean="0"/>
          </a:p>
          <a:p>
            <a:pPr lvl="0">
              <a:buFont typeface="Arial" pitchFamily="34" charset="0"/>
              <a:buChar char="•"/>
            </a:pPr>
            <a:r>
              <a:rPr lang="lv-LV" sz="2800" dirty="0" smtClean="0"/>
              <a:t>Par savu mācekļu </a:t>
            </a:r>
            <a:r>
              <a:rPr lang="lv-LV" sz="2800" b="1" dirty="0" smtClean="0"/>
              <a:t>vienotību ar Dievu</a:t>
            </a:r>
            <a:endParaRPr lang="en-US" sz="2800" b="1" dirty="0" smtClean="0"/>
          </a:p>
          <a:p>
            <a:pPr lvl="0">
              <a:buFont typeface="Arial" pitchFamily="34" charset="0"/>
              <a:buChar char="•"/>
            </a:pPr>
            <a:r>
              <a:rPr lang="lv-LV" sz="2800" dirty="0" smtClean="0"/>
              <a:t>Par viņu </a:t>
            </a:r>
            <a:r>
              <a:rPr lang="lv-LV" sz="2800" b="1" dirty="0" smtClean="0"/>
              <a:t>vienotību savā starpā</a:t>
            </a:r>
            <a:r>
              <a:rPr lang="lv-LV" sz="2800" dirty="0" smtClean="0"/>
              <a:t>.</a:t>
            </a:r>
            <a:endParaRPr lang="en-US" sz="2800" dirty="0" smtClean="0"/>
          </a:p>
          <a:p>
            <a:r>
              <a:rPr lang="lv-LV" sz="1500" dirty="0" smtClean="0"/>
              <a:t> </a:t>
            </a:r>
            <a:endParaRPr lang="en-US" sz="1500" dirty="0" smtClean="0"/>
          </a:p>
          <a:p>
            <a:r>
              <a:rPr lang="lv-LV" sz="2600" i="1" dirty="0" smtClean="0"/>
              <a:t>20 Bet ne par viņiem vien Es lūdzu, bet arī par tiem, kas caur viņu vārdiem Man ticēs. 21 </a:t>
            </a:r>
            <a:r>
              <a:rPr lang="lv-LV" sz="2600" b="1" i="1" dirty="0" smtClean="0"/>
              <a:t>Lai visi ir viens</a:t>
            </a:r>
            <a:r>
              <a:rPr lang="lv-LV" sz="2600" i="1" dirty="0" smtClean="0"/>
              <a:t>, itin </a:t>
            </a:r>
            <a:r>
              <a:rPr lang="lv-LV" sz="2600" b="1" i="1" dirty="0" smtClean="0"/>
              <a:t>kā Tu, Tēvs, Manī </a:t>
            </a:r>
            <a:r>
              <a:rPr lang="lv-LV" sz="2600" i="1" dirty="0" smtClean="0"/>
              <a:t>un </a:t>
            </a:r>
            <a:r>
              <a:rPr lang="lv-LV" sz="2600" b="1" i="1" dirty="0" smtClean="0"/>
              <a:t>Es Tevī</a:t>
            </a:r>
            <a:r>
              <a:rPr lang="lv-LV" sz="2600" i="1" dirty="0" smtClean="0"/>
              <a:t>, lai arī </a:t>
            </a:r>
            <a:r>
              <a:rPr lang="lv-LV" sz="2600" b="1" i="1" dirty="0" smtClean="0"/>
              <a:t>viņi ir Mūsos</a:t>
            </a:r>
            <a:r>
              <a:rPr lang="lv-LV" sz="2600" i="1" dirty="0" smtClean="0"/>
              <a:t>, lai pasaule ticētu, ka Tu Mani esi sūtījis. 22 Un to skaidrību, ko Tu Man esi devis, Es esmu devis viņiem, </a:t>
            </a:r>
            <a:r>
              <a:rPr lang="lv-LV" sz="2600" b="1" i="1" dirty="0" smtClean="0"/>
              <a:t>lai viņi ir viens</a:t>
            </a:r>
            <a:r>
              <a:rPr lang="lv-LV" sz="2600" i="1" dirty="0" smtClean="0"/>
              <a:t>, </a:t>
            </a:r>
            <a:r>
              <a:rPr lang="lv-LV" sz="2600" b="1" i="1" dirty="0" smtClean="0"/>
              <a:t>tāpat kā Mēs esam viens</a:t>
            </a:r>
            <a:r>
              <a:rPr lang="lv-LV" sz="2600" i="1" dirty="0" smtClean="0"/>
              <a:t>: 23 Es viņos un Tu Manī, ka viņi ir pilnīgi viens, lai pasaule atzīst, ka Tu esi Mani sūtījis un viņus esi mīlējis tāpat, kā Tu Mani esi mīlējis. </a:t>
            </a:r>
            <a:endParaRPr lang="lv-LV" sz="2600" i="1" dirty="0" smtClean="0"/>
          </a:p>
        </p:txBody>
      </p:sp>
      <p:pic>
        <p:nvPicPr>
          <p:cNvPr id="1026" name="Picture 2" descr="Forgiveness | Jesus praying, Pictures of jesus christ, Jesus pictures"/>
          <p:cNvPicPr>
            <a:picLocks noChangeAspect="1" noChangeArrowheads="1"/>
          </p:cNvPicPr>
          <p:nvPr/>
        </p:nvPicPr>
        <p:blipFill>
          <a:blip r:embed="rId2" cstate="print"/>
          <a:srcRect/>
          <a:stretch>
            <a:fillRect/>
          </a:stretch>
        </p:blipFill>
        <p:spPr bwMode="auto">
          <a:xfrm>
            <a:off x="6435850" y="1412776"/>
            <a:ext cx="2708150" cy="4536504"/>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1" y="733425"/>
            <a:ext cx="9143999" cy="1384995"/>
          </a:xfrm>
          <a:prstGeom prst="rect">
            <a:avLst/>
          </a:prstGeom>
          <a:noFill/>
          <a:ln w="9525">
            <a:noFill/>
            <a:miter lim="800000"/>
            <a:headEnd/>
            <a:tailEnd/>
          </a:ln>
        </p:spPr>
        <p:txBody>
          <a:bodyPr wrap="square">
            <a:spAutoFit/>
          </a:bodyPr>
          <a:lstStyle/>
          <a:p>
            <a:pPr>
              <a:buFontTx/>
              <a:buChar char="•"/>
            </a:pPr>
            <a:r>
              <a:rPr lang="lv-LV" sz="2800" dirty="0" smtClean="0"/>
              <a:t>Liels ir Trīsvienības noslēpums: Trīs personas = 1 Dievs</a:t>
            </a:r>
          </a:p>
          <a:p>
            <a:pPr>
              <a:buFontTx/>
              <a:buChar char="•"/>
            </a:pPr>
            <a:r>
              <a:rPr lang="lv-LV" sz="2800" dirty="0" smtClean="0"/>
              <a:t>Trīsvienība dara visas svarīgākās lietas vienoti kopā un māca arī mums tiekties pēc vienotības un vienprātības.</a:t>
            </a:r>
            <a:endParaRPr lang="lv-LV" sz="2800" dirty="0"/>
          </a:p>
        </p:txBody>
      </p:sp>
      <p:pic>
        <p:nvPicPr>
          <p:cNvPr id="5" name="Picture 9" descr="Att&amp;emacr;lu rezult&amp;amacr;ti vaic&amp;amacr;jumam “holy trinity”"/>
          <p:cNvPicPr>
            <a:picLocks noChangeAspect="1" noChangeArrowheads="1"/>
          </p:cNvPicPr>
          <p:nvPr/>
        </p:nvPicPr>
        <p:blipFill>
          <a:blip r:embed="rId2" cstate="print"/>
          <a:srcRect/>
          <a:stretch>
            <a:fillRect/>
          </a:stretch>
        </p:blipFill>
        <p:spPr bwMode="auto">
          <a:xfrm>
            <a:off x="395536" y="2132856"/>
            <a:ext cx="8501122" cy="42880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2048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2</a:t>
            </a:fld>
            <a:endParaRPr lang="en-US" smtClean="0">
              <a:latin typeface="Arial" pitchFamily="34" charset="0"/>
            </a:endParaRPr>
          </a:p>
        </p:txBody>
      </p:sp>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4800" b="1" dirty="0" err="1" smtClean="0"/>
              <a:t>Atanāzijas</a:t>
            </a:r>
            <a:r>
              <a:rPr lang="lv-LV" sz="4800" b="1" dirty="0" smtClean="0"/>
              <a:t> ticības apliecība</a:t>
            </a:r>
            <a:endParaRPr lang="lv-LV" sz="3600" b="1" dirty="0" smtClean="0"/>
          </a:p>
        </p:txBody>
      </p:sp>
      <p:sp>
        <p:nvSpPr>
          <p:cNvPr id="5123" name="Rectangle 3"/>
          <p:cNvSpPr>
            <a:spLocks noGrp="1" noChangeArrowheads="1"/>
          </p:cNvSpPr>
          <p:nvPr>
            <p:ph type="body" idx="4294967295"/>
          </p:nvPr>
        </p:nvSpPr>
        <p:spPr>
          <a:xfrm>
            <a:off x="0" y="764704"/>
            <a:ext cx="9144000" cy="588963"/>
          </a:xfrm>
        </p:spPr>
        <p:txBody>
          <a:bodyPr/>
          <a:lstStyle/>
          <a:p>
            <a:pPr marL="0" indent="0">
              <a:spcBef>
                <a:spcPts val="0"/>
              </a:spcBef>
            </a:pPr>
            <a:r>
              <a:rPr lang="lv-LV" sz="1800" dirty="0" smtClean="0"/>
              <a:t>Katram, kurš vēlas tapt svētlaimīgs, vispirms ir jābūt pareizai, kristīgai ti­cībai. Tas, kurš to neuzskata par vajadzīgu, bez šaubām, nolemj sevi mū­žīgai pazudināšanai. Pareiza kopīga kristīgā ticība ir šī:</a:t>
            </a:r>
          </a:p>
          <a:p>
            <a:pPr marL="0" indent="0">
              <a:spcBef>
                <a:spcPts val="0"/>
              </a:spcBef>
            </a:pPr>
            <a:r>
              <a:rPr lang="lv-LV" sz="1800" dirty="0" smtClean="0"/>
              <a:t>Mēs godājam vienu vienīgo Dievu trīsvienībā un trīsvienību vienā vienīgā dievībā, nesajaucot personas un neizmainot dievišķā pamata būtību</a:t>
            </a:r>
            <a:r>
              <a:rPr lang="lv-LV" sz="1800" dirty="0" smtClean="0"/>
              <a:t>. Jo </a:t>
            </a:r>
            <a:r>
              <a:rPr lang="lv-LV" sz="1800" dirty="0" smtClean="0"/>
              <a:t>viena ir Tēva, otra — Dēla un trešā — Svētā Gara persona, bet Tēva, Dēla un Svētā Gara dievišķā Būtne ir viena vienīga: līdzvērtīga godā un mūžīgā majestātē</a:t>
            </a:r>
            <a:r>
              <a:rPr lang="lv-LV" sz="1800" dirty="0" smtClean="0"/>
              <a:t>. Tāds</a:t>
            </a:r>
            <a:r>
              <a:rPr lang="lv-LV" sz="1800" dirty="0" smtClean="0"/>
              <a:t>, kāds ir Tēvs, ir Dēls un arī Svētais Gars: neradīts ir Tēvs, neradīts — Dēls un neradīts — Svētais Gars. Bezgalīgs ir Tēvs, bezgalīgs — Dēls un bezgalīgs — Svētais Gars. Mūžīgs ir Tēvs, mūžīgs — Dēls un mūžīgs — Svētais Gars. Tomēr nav trīs mūžīgu, bet tikai viens mūžīgs. Tāpat nav trīs neradītu un trīs bezgalīgu, bet tikai viens neradīts un viens bezgalīgs</a:t>
            </a:r>
            <a:r>
              <a:rPr lang="lv-LV" sz="1800" dirty="0" smtClean="0"/>
              <a:t>. Tā </a:t>
            </a:r>
            <a:r>
              <a:rPr lang="lv-LV" sz="1800" dirty="0" smtClean="0"/>
              <a:t>arī visvarens ir Tēvs, visvarens — Dēls un visvarens — Svētais Gars. Tomēr nav trīs visvarenu, bet tikai viens visvarenais</a:t>
            </a:r>
            <a:r>
              <a:rPr lang="lv-LV" sz="1800" dirty="0" smtClean="0"/>
              <a:t>. Tā </a:t>
            </a:r>
            <a:r>
              <a:rPr lang="lv-LV" sz="1800" dirty="0" smtClean="0"/>
              <a:t>Tēvs ir Dievs, Dēls ir Dievs, Svētais Gars ir Dievs. Tomēr nav trīs Dievu, bet viens vienīgs Dievs</a:t>
            </a:r>
            <a:r>
              <a:rPr lang="lv-LV" sz="1800" dirty="0" smtClean="0"/>
              <a:t>. Tā </a:t>
            </a:r>
            <a:r>
              <a:rPr lang="lv-LV" sz="1800" dirty="0" smtClean="0"/>
              <a:t>Tēvs ir Kungs, Dēls ir Kungs un Svētais Gars ir Kungs. Tomēr nav trīs Kungu, bet viens vienīgs Kungs</a:t>
            </a:r>
            <a:r>
              <a:rPr lang="lv-LV" sz="1800" dirty="0" smtClean="0"/>
              <a:t>. Tāpat </a:t>
            </a:r>
            <a:r>
              <a:rPr lang="lv-LV" sz="1800" dirty="0" smtClean="0"/>
              <a:t>kā kristīgā patiesība pieprasa mums atzīt katru personu atsevišķi par Dievu un Kungu, tā arī kopīgā kristīgā ticība aizliedz mums runāt par trim Dieviem vai Kungiem</a:t>
            </a:r>
            <a:r>
              <a:rPr lang="lv-LV" sz="1800" dirty="0" smtClean="0"/>
              <a:t>. Tēvu </a:t>
            </a:r>
            <a:r>
              <a:rPr lang="lv-LV" sz="1800" dirty="0" smtClean="0"/>
              <a:t>nav neviens darinājis, nedz radījis, nedz dzemdējis. Vienīgi Dēls ir no Tēva, ne darināts, ne radīts, bet piedzimis. Svētais Gars ir no Tēva un no Dēla, ne darināts, ne radīts, ne piedzimis, bet no tiem izejošs</a:t>
            </a:r>
            <a:r>
              <a:rPr lang="lv-LV" sz="1800" dirty="0" smtClean="0"/>
              <a:t>. </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3</a:t>
            </a:fld>
            <a:endParaRPr lang="en-US" smtClean="0">
              <a:latin typeface="Arial" pitchFamily="34" charset="0"/>
            </a:endParaRPr>
          </a:p>
        </p:txBody>
      </p:sp>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4800" b="1" dirty="0" err="1" smtClean="0"/>
              <a:t>Atanāzijas</a:t>
            </a:r>
            <a:r>
              <a:rPr lang="lv-LV" sz="4800" b="1" dirty="0" smtClean="0"/>
              <a:t> ticības apliecība</a:t>
            </a:r>
            <a:endParaRPr lang="lv-LV" sz="3600" b="1" dirty="0" smtClean="0"/>
          </a:p>
        </p:txBody>
      </p:sp>
      <p:sp>
        <p:nvSpPr>
          <p:cNvPr id="5123" name="Rectangle 3"/>
          <p:cNvSpPr>
            <a:spLocks noGrp="1" noChangeArrowheads="1"/>
          </p:cNvSpPr>
          <p:nvPr>
            <p:ph type="body" idx="4294967295"/>
          </p:nvPr>
        </p:nvSpPr>
        <p:spPr>
          <a:xfrm>
            <a:off x="0" y="692696"/>
            <a:ext cx="9144000" cy="588963"/>
          </a:xfrm>
        </p:spPr>
        <p:txBody>
          <a:bodyPr/>
          <a:lstStyle/>
          <a:p>
            <a:pPr marL="0" indent="0">
              <a:lnSpc>
                <a:spcPts val="2100"/>
              </a:lnSpc>
              <a:spcBef>
                <a:spcPts val="0"/>
              </a:spcBef>
            </a:pPr>
            <a:r>
              <a:rPr lang="lv-LV" sz="1800" dirty="0" smtClean="0"/>
              <a:t>Tātad </a:t>
            </a:r>
            <a:r>
              <a:rPr lang="lv-LV" sz="1800" dirty="0" smtClean="0"/>
              <a:t>ir viens vienīgs Tēvs, nevis trīs Tēvu, viens vienīgs Dēls, ne trīs Dēlu, viens vienīgs Svētais Gars, ne trīs Svēto Garu. Un šajā trīsvienībā neviens nav ne pirmais, ne pēdējais, neviens nav par otru ne lielāks, ne ma­zāks, bet visas trīs personas savā starpā ir tikpat mūžīgas un tikpat vienlī­dzīgas. Katrā gadījumā, kā jau iepriekš sacīts, mums ir jākalpo trīsvienībai vienībā un vienībai trīsvienībā</a:t>
            </a:r>
            <a:r>
              <a:rPr lang="lv-LV" sz="1800" dirty="0" smtClean="0"/>
              <a:t>. Tam</a:t>
            </a:r>
            <a:r>
              <a:rPr lang="lv-LV" sz="1800" dirty="0" smtClean="0"/>
              <a:t>, kurš vēlas kļūt svētlaimīgs, ir jādomā par trīsvienību tieši tā</a:t>
            </a:r>
            <a:r>
              <a:rPr lang="lv-LV" sz="1800" dirty="0" smtClean="0"/>
              <a:t>. Bet</a:t>
            </a:r>
            <a:r>
              <a:rPr lang="lv-LV" sz="1800" dirty="0" smtClean="0"/>
              <a:t>, lai iegūtu mūžīgo svētlaimību, noteikti ir nepieciešama arī stingra ti­cība mūsu Kunga Jēzus Kristus iemiesošanai. Pareiza ticība ir tā, ka mēs ticam un apliecinām, ka mūsu Kungs Jēzus Kristus, Dieva Dēls, ir reizē Dievs un arī cilvēks. Viņš ir Dievs, piedzimis no Tēva pirms laiku iesā­kuma, un noteiktā laikā tapis par cilvēku no mātes miesām, pilnīgs Dievs un pilnīgs cilvēks, kuram ir saprātīga dvēsele un cilvēciska miesa, no die­višķības puses līdzīgs Tēvam, bet no cilvēciskās puses — zemāks par Tēvu</a:t>
            </a:r>
            <a:r>
              <a:rPr lang="lv-LV" sz="1800" dirty="0" smtClean="0"/>
              <a:t>. Kaut </a:t>
            </a:r>
            <a:r>
              <a:rPr lang="lv-LV" sz="1800" dirty="0" smtClean="0"/>
              <a:t>arī Viņš ir kā Dievs, tā cilvēks, tomēr nekādā gadījumā nav divu Kristu, bet tikai viens vienīgs. Viņš nav viens vienīgs tādēļ, ka dievišķība būtu pārvērtusies par cilvēciskumu, bet gan tādēļ, ka Dievs ir pieņēmis cil­vēka izskatu. Viņš caurcaurēm ir viens vienīgs; nevis tādēļ, ka abas būtības būtu sajauktas viena ar otru, bet gan tādēļ, ka tās veido vienu veselumu, vienu personu</a:t>
            </a:r>
            <a:r>
              <a:rPr lang="lv-LV" sz="1800" dirty="0" smtClean="0"/>
              <a:t>. Jo </a:t>
            </a:r>
            <a:r>
              <a:rPr lang="lv-LV" sz="1800" dirty="0" smtClean="0"/>
              <a:t>tāpat kā saprātīga dvēsele un miesa veido veselu cilvēku, tāpat arī Dievs un cilvēks ir viens vienīgs Kristus, kurš cieta mūsu grēku dēļ, nokāpa ellē, uzcēlās no mirušajiem, uzkāpa debesīs, sēž pie Tēva labās rokas un no tu­rienes atnāks tiesāt dzīvos un mirušos. Viņa atnākšanas dienā visiem cilvē­kiem būs miesīgi jāuzceļas no mirušajiem un jāatbild par saviem darbiem: tie, kas darījuši labu, iemantos mūžīgo dzīvību, bet tie, kas darījuši ļaunu, — mūžīgo pazudināšanu</a:t>
            </a:r>
            <a:r>
              <a:rPr lang="lv-LV" sz="1800" dirty="0" smtClean="0"/>
              <a:t>. Tā </a:t>
            </a:r>
            <a:r>
              <a:rPr lang="lv-LV" sz="1800" dirty="0" smtClean="0"/>
              <a:t>ir pareiza, vispārēja kristīga ticība. Kas nopietni un neliekuļodams tai netic, nevar tikt glābts</a:t>
            </a:r>
            <a:r>
              <a:rPr lang="lv-LV" sz="1800" dirty="0" smtClean="0"/>
              <a:t>. Āmen</a:t>
            </a:r>
            <a:r>
              <a:rPr lang="lv-LV" sz="1800" dirty="0" smtClean="0"/>
              <a:t>.</a:t>
            </a:r>
            <a:endParaRPr lang="lv-LV" sz="1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4</a:t>
            </a:fld>
            <a:endParaRPr lang="en-US" smtClean="0">
              <a:latin typeface="Arial" pitchFamily="34" charset="0"/>
            </a:endParaRPr>
          </a:p>
        </p:txBody>
      </p:sp>
      <p:pic>
        <p:nvPicPr>
          <p:cNvPr id="12295" name="Picture 7"/>
          <p:cNvPicPr>
            <a:picLocks noChangeAspect="1" noChangeArrowheads="1"/>
          </p:cNvPicPr>
          <p:nvPr/>
        </p:nvPicPr>
        <p:blipFill>
          <a:blip r:embed="rId3" cstate="print"/>
          <a:stretch>
            <a:fillRect/>
          </a:stretch>
        </p:blipFill>
        <p:spPr bwMode="auto">
          <a:xfrm>
            <a:off x="1187624" y="2204864"/>
            <a:ext cx="6984776" cy="44371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2"/>
          <p:cNvSpPr>
            <a:spLocks noGrp="1" noChangeArrowheads="1"/>
          </p:cNvSpPr>
          <p:nvPr>
            <p:ph type="title" idx="4294967295"/>
          </p:nvPr>
        </p:nvSpPr>
        <p:spPr>
          <a:xfrm>
            <a:off x="285750" y="0"/>
            <a:ext cx="8858250" cy="811213"/>
          </a:xfrm>
        </p:spPr>
        <p:txBody>
          <a:bodyPr/>
          <a:lstStyle/>
          <a:p>
            <a:pPr eaLnBrk="1" hangingPunct="1"/>
            <a:r>
              <a:rPr lang="lv-LV" sz="5400" b="1" smtClean="0"/>
              <a:t>Trīsvienīgais Dievs</a:t>
            </a:r>
            <a:r>
              <a:rPr lang="lv-LV" b="1" smtClean="0"/>
              <a:t> </a:t>
            </a:r>
          </a:p>
        </p:txBody>
      </p:sp>
      <p:sp>
        <p:nvSpPr>
          <p:cNvPr id="5123" name="Rectangle 3"/>
          <p:cNvSpPr>
            <a:spLocks noGrp="1" noChangeArrowheads="1"/>
          </p:cNvSpPr>
          <p:nvPr>
            <p:ph type="body" idx="4294967295"/>
          </p:nvPr>
        </p:nvSpPr>
        <p:spPr>
          <a:xfrm>
            <a:off x="1331913" y="765175"/>
            <a:ext cx="6215062" cy="588963"/>
          </a:xfrm>
        </p:spPr>
        <p:txBody>
          <a:bodyPr/>
          <a:lstStyle/>
          <a:p>
            <a:pPr algn="ctr" eaLnBrk="1" hangingPunct="1">
              <a:lnSpc>
                <a:spcPct val="90000"/>
              </a:lnSpc>
              <a:buFont typeface="Wingdings" pitchFamily="2" charset="2"/>
              <a:buNone/>
            </a:pPr>
            <a:r>
              <a:rPr lang="lv-LV" sz="4400" b="1" smtClean="0"/>
              <a:t>1 Dievs = 3 personas</a:t>
            </a:r>
          </a:p>
          <a:p>
            <a:pPr algn="ctr" eaLnBrk="1" hangingPunct="1">
              <a:lnSpc>
                <a:spcPct val="90000"/>
              </a:lnSpc>
              <a:buFont typeface="Wingdings" pitchFamily="2" charset="2"/>
              <a:buNone/>
            </a:pPr>
            <a:r>
              <a:rPr lang="lv-LV" sz="4400" b="1" smtClean="0"/>
              <a:t>attiecībisks Dievs</a:t>
            </a:r>
          </a:p>
          <a:p>
            <a:pPr eaLnBrk="1" hangingPunct="1">
              <a:lnSpc>
                <a:spcPct val="90000"/>
              </a:lnSpc>
              <a:buFont typeface="Wingdings" pitchFamily="2" charset="2"/>
              <a:buNone/>
            </a:pPr>
            <a:endParaRPr lang="lv-LV" sz="360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9" presetClass="entr" presetSubtype="0" fill="hold" nodeType="afterEffect">
                                  <p:stCondLst>
                                    <p:cond delay="0"/>
                                  </p:stCondLst>
                                  <p:childTnLst>
                                    <p:set>
                                      <p:cBhvr>
                                        <p:cTn id="20" dur="1" fill="hold">
                                          <p:stCondLst>
                                            <p:cond delay="0"/>
                                          </p:stCondLst>
                                        </p:cTn>
                                        <p:tgtEl>
                                          <p:spTgt spid="12295"/>
                                        </p:tgtEl>
                                        <p:attrNameLst>
                                          <p:attrName>style.visibility</p:attrName>
                                        </p:attrNameLst>
                                      </p:cBhvr>
                                      <p:to>
                                        <p:strVal val="visible"/>
                                      </p:to>
                                    </p:set>
                                    <p:animEffect transition="in" filter="dissolve">
                                      <p:cBhvr>
                                        <p:cTn id="21" dur="500"/>
                                        <p:tgtEl>
                                          <p:spTgt spid="12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5</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smtClean="0">
                <a:solidFill>
                  <a:schemeClr val="tx1"/>
                </a:solidFill>
              </a:rPr>
              <a:t>Bibliska trīsvienība</a:t>
            </a:r>
          </a:p>
        </p:txBody>
      </p:sp>
      <p:sp>
        <p:nvSpPr>
          <p:cNvPr id="5123" name="Rectangle 3"/>
          <p:cNvSpPr>
            <a:spLocks noGrp="1" noChangeArrowheads="1"/>
          </p:cNvSpPr>
          <p:nvPr>
            <p:ph type="body" idx="4294967295"/>
          </p:nvPr>
        </p:nvSpPr>
        <p:spPr>
          <a:xfrm>
            <a:off x="0" y="785813"/>
            <a:ext cx="9144000" cy="588962"/>
          </a:xfrm>
        </p:spPr>
        <p:txBody>
          <a:bodyPr/>
          <a:lstStyle/>
          <a:p>
            <a:pPr algn="ctr" eaLnBrk="1" hangingPunct="1">
              <a:lnSpc>
                <a:spcPct val="90000"/>
              </a:lnSpc>
              <a:buFontTx/>
              <a:buNone/>
            </a:pPr>
            <a:r>
              <a:rPr lang="lv-LV" smtClean="0"/>
              <a:t>Visas trīsvienības personas vienlīdz svarīgas.</a:t>
            </a:r>
          </a:p>
          <a:p>
            <a:pPr algn="ctr" eaLnBrk="1" hangingPunct="1">
              <a:lnSpc>
                <a:spcPct val="90000"/>
              </a:lnSpc>
              <a:buFontTx/>
              <a:buNone/>
            </a:pPr>
            <a:r>
              <a:rPr lang="lv-LV" smtClean="0"/>
              <a:t>Darbojas visas kopā, cita citu atbalstot.</a:t>
            </a:r>
          </a:p>
        </p:txBody>
      </p:sp>
      <p:sp>
        <p:nvSpPr>
          <p:cNvPr id="6" name="Rectangle 5"/>
          <p:cNvSpPr>
            <a:spLocks noChangeArrowheads="1"/>
          </p:cNvSpPr>
          <p:nvPr/>
        </p:nvSpPr>
        <p:spPr bwMode="auto">
          <a:xfrm>
            <a:off x="642938"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7" name="Rectangle 6"/>
          <p:cNvSpPr>
            <a:spLocks noChangeArrowheads="1"/>
          </p:cNvSpPr>
          <p:nvPr/>
        </p:nvSpPr>
        <p:spPr bwMode="auto">
          <a:xfrm>
            <a:off x="3286125" y="2286000"/>
            <a:ext cx="2636838" cy="1995488"/>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8" name="Rectangle 7"/>
          <p:cNvSpPr>
            <a:spLocks noChangeArrowheads="1"/>
          </p:cNvSpPr>
          <p:nvPr/>
        </p:nvSpPr>
        <p:spPr bwMode="auto">
          <a:xfrm>
            <a:off x="5929313"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pic>
        <p:nvPicPr>
          <p:cNvPr id="9" name="Picture 8" descr="radi$ana"/>
          <p:cNvPicPr>
            <a:picLocks noChangeAspect="1" noChangeArrowheads="1"/>
          </p:cNvPicPr>
          <p:nvPr/>
        </p:nvPicPr>
        <p:blipFill>
          <a:blip r:embed="rId3" cstate="print"/>
          <a:srcRect/>
          <a:stretch>
            <a:fillRect/>
          </a:stretch>
        </p:blipFill>
        <p:spPr bwMode="auto">
          <a:xfrm>
            <a:off x="642942" y="2252696"/>
            <a:ext cx="2643173" cy="2017685"/>
          </a:xfrm>
          <a:prstGeom prst="rect">
            <a:avLst/>
          </a:prstGeom>
          <a:ln>
            <a:noFill/>
          </a:ln>
          <a:effectLst>
            <a:softEdge rad="112500"/>
          </a:effectLst>
        </p:spPr>
      </p:pic>
      <p:pic>
        <p:nvPicPr>
          <p:cNvPr id="10" name="Picture 4" descr="BIBLE016"/>
          <p:cNvPicPr>
            <a:picLocks noChangeAspect="1" noChangeArrowheads="1"/>
          </p:cNvPicPr>
          <p:nvPr/>
        </p:nvPicPr>
        <p:blipFill>
          <a:blip r:embed="rId4" cstate="print"/>
          <a:srcRect/>
          <a:stretch>
            <a:fillRect/>
          </a:stretch>
        </p:blipFill>
        <p:spPr bwMode="auto">
          <a:xfrm>
            <a:off x="3286125" y="2286000"/>
            <a:ext cx="2579688" cy="2020888"/>
          </a:xfrm>
          <a:prstGeom prst="rect">
            <a:avLst/>
          </a:prstGeom>
          <a:noFill/>
          <a:ln w="9525">
            <a:noFill/>
            <a:miter lim="800000"/>
            <a:headEnd/>
            <a:tailEnd/>
          </a:ln>
        </p:spPr>
      </p:pic>
      <p:pic>
        <p:nvPicPr>
          <p:cNvPr id="13" name="Picture 7"/>
          <p:cNvPicPr>
            <a:picLocks noChangeAspect="1" noChangeArrowheads="1"/>
          </p:cNvPicPr>
          <p:nvPr/>
        </p:nvPicPr>
        <p:blipFill>
          <a:blip r:embed="rId5" cstate="print"/>
          <a:srcRect/>
          <a:stretch>
            <a:fillRect/>
          </a:stretch>
        </p:blipFill>
        <p:spPr bwMode="auto">
          <a:xfrm>
            <a:off x="6143644" y="2412975"/>
            <a:ext cx="2428893" cy="1785950"/>
          </a:xfrm>
          <a:prstGeom prst="rect">
            <a:avLst/>
          </a:prstGeom>
          <a:ln>
            <a:noFill/>
          </a:ln>
          <a:effectLst>
            <a:softEdge rad="112500"/>
          </a:effectLst>
        </p:spPr>
      </p:pic>
      <p:sp>
        <p:nvSpPr>
          <p:cNvPr id="14" name="Rectangle 13"/>
          <p:cNvSpPr>
            <a:spLocks noChangeArrowheads="1"/>
          </p:cNvSpPr>
          <p:nvPr/>
        </p:nvSpPr>
        <p:spPr bwMode="auto">
          <a:xfrm>
            <a:off x="642938" y="3495675"/>
            <a:ext cx="490537" cy="522288"/>
          </a:xfrm>
          <a:prstGeom prst="rect">
            <a:avLst/>
          </a:prstGeom>
          <a:noFill/>
          <a:ln w="9525">
            <a:noFill/>
            <a:miter lim="800000"/>
            <a:headEnd/>
            <a:tailEnd/>
          </a:ln>
        </p:spPr>
        <p:txBody>
          <a:bodyPr>
            <a:spAutoFit/>
          </a:bodyPr>
          <a:lstStyle/>
          <a:p>
            <a:r>
              <a:rPr lang="lv-LV" sz="2800" b="1">
                <a:solidFill>
                  <a:srgbClr val="FF0000"/>
                </a:solidFill>
              </a:rPr>
              <a:t>1</a:t>
            </a:r>
          </a:p>
        </p:txBody>
      </p:sp>
      <p:sp>
        <p:nvSpPr>
          <p:cNvPr id="15" name="Rectangle 14"/>
          <p:cNvSpPr>
            <a:spLocks noChangeArrowheads="1"/>
          </p:cNvSpPr>
          <p:nvPr/>
        </p:nvSpPr>
        <p:spPr bwMode="auto">
          <a:xfrm>
            <a:off x="5929313" y="3567113"/>
            <a:ext cx="490537" cy="522287"/>
          </a:xfrm>
          <a:prstGeom prst="rect">
            <a:avLst/>
          </a:prstGeom>
          <a:noFill/>
          <a:ln w="9525">
            <a:noFill/>
            <a:miter lim="800000"/>
            <a:headEnd/>
            <a:tailEnd/>
          </a:ln>
        </p:spPr>
        <p:txBody>
          <a:bodyPr>
            <a:spAutoFit/>
          </a:bodyPr>
          <a:lstStyle/>
          <a:p>
            <a:r>
              <a:rPr lang="lv-LV" sz="2800" b="1">
                <a:solidFill>
                  <a:srgbClr val="FF0000"/>
                </a:solidFill>
              </a:rPr>
              <a:t>3</a:t>
            </a:r>
          </a:p>
        </p:txBody>
      </p:sp>
      <p:sp>
        <p:nvSpPr>
          <p:cNvPr id="16" name="Rectangle 15"/>
          <p:cNvSpPr>
            <a:spLocks noChangeArrowheads="1"/>
          </p:cNvSpPr>
          <p:nvPr/>
        </p:nvSpPr>
        <p:spPr bwMode="auto">
          <a:xfrm>
            <a:off x="3286125" y="3576638"/>
            <a:ext cx="490538" cy="523875"/>
          </a:xfrm>
          <a:prstGeom prst="rect">
            <a:avLst/>
          </a:prstGeom>
          <a:noFill/>
          <a:ln w="9525">
            <a:noFill/>
            <a:miter lim="800000"/>
            <a:headEnd/>
            <a:tailEnd/>
          </a:ln>
        </p:spPr>
        <p:txBody>
          <a:bodyPr>
            <a:spAutoFit/>
          </a:bodyPr>
          <a:lstStyle/>
          <a:p>
            <a:r>
              <a:rPr lang="lv-LV" sz="2800" b="1">
                <a:solidFill>
                  <a:srgbClr val="FF0000"/>
                </a:solidFill>
              </a:rPr>
              <a:t>2</a:t>
            </a:r>
          </a:p>
        </p:txBody>
      </p:sp>
      <p:sp>
        <p:nvSpPr>
          <p:cNvPr id="22" name="Left-Right Arrow 21"/>
          <p:cNvSpPr>
            <a:spLocks noChangeArrowheads="1"/>
          </p:cNvSpPr>
          <p:nvPr/>
        </p:nvSpPr>
        <p:spPr bwMode="auto">
          <a:xfrm>
            <a:off x="1475657" y="4572000"/>
            <a:ext cx="6192688" cy="1214438"/>
          </a:xfrm>
          <a:prstGeom prst="leftRightArrow">
            <a:avLst>
              <a:gd name="adj1" fmla="val 50000"/>
              <a:gd name="adj2" fmla="val 49995"/>
            </a:avLst>
          </a:prstGeom>
          <a:solidFill>
            <a:schemeClr val="accent1"/>
          </a:solidFill>
          <a:ln w="9525" algn="ctr">
            <a:solidFill>
              <a:schemeClr val="tx1"/>
            </a:solidFill>
            <a:round/>
            <a:headEnd/>
            <a:tailEnd/>
          </a:ln>
        </p:spPr>
        <p:txBody>
          <a:bodyPr/>
          <a:lstStyle/>
          <a:p>
            <a:pPr eaLnBrk="0" hangingPunct="0"/>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2" presetClass="entr" presetSubtype="4" fill="hold" nodeType="withEffect">
                                  <p:stCondLst>
                                    <p:cond delay="0"/>
                                  </p:stCondLst>
                                  <p:childTnLst>
                                    <p:set>
                                      <p:cBhvr>
                                        <p:cTn id="9" dur="1" fill="hold">
                                          <p:stCondLst>
                                            <p:cond delay="0"/>
                                          </p:stCondLst>
                                        </p:cTn>
                                        <p:tgtEl>
                                          <p:spTgt spid="5123">
                                            <p:txEl>
                                              <p:pRg st="0" end="0"/>
                                            </p:txEl>
                                          </p:spTgt>
                                        </p:tgtEl>
                                        <p:attrNameLst>
                                          <p:attrName>style.visibility</p:attrName>
                                        </p:attrNameLst>
                                      </p:cBhvr>
                                      <p:to>
                                        <p:strVal val="visible"/>
                                      </p:to>
                                    </p:set>
                                    <p:anim calcmode="lin" valueType="num">
                                      <p:cBhvr additive="base">
                                        <p:cTn id="10"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5123">
                                            <p:txEl>
                                              <p:pRg st="1" end="1"/>
                                            </p:txEl>
                                          </p:spTgt>
                                        </p:tgtEl>
                                        <p:attrNameLst>
                                          <p:attrName>style.visibility</p:attrName>
                                        </p:attrNameLst>
                                      </p:cBhvr>
                                      <p:to>
                                        <p:strVal val="visible"/>
                                      </p:to>
                                    </p:set>
                                    <p:anim calcmode="lin" valueType="num">
                                      <p:cBhvr additive="base">
                                        <p:cTn id="14"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0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000"/>
                                        <p:tgtEl>
                                          <p:spTgt spid="1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2000"/>
                                        <p:tgtEl>
                                          <p:spTgt spid="15"/>
                                        </p:tgtEl>
                                      </p:cBhvr>
                                    </p:animEffect>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8" grpId="0" animBg="1"/>
      <p:bldP spid="14" grpId="0"/>
      <p:bldP spid="15" grpId="0"/>
      <p:bldP spid="16"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5B93104C-F4CC-4B41-865A-921C44BB5C55}" type="slidenum">
              <a:rPr lang="en-US" sz="1200">
                <a:effectLst>
                  <a:outerShdw blurRad="38100" dist="38100" dir="2700000" algn="tl">
                    <a:srgbClr val="000000"/>
                  </a:outerShdw>
                </a:effectLst>
                <a:latin typeface="Arial" charset="0"/>
              </a:rPr>
              <a:pPr algn="r">
                <a:defRPr/>
              </a:pPr>
              <a:t>6</a:t>
            </a:fld>
            <a:endParaRPr lang="en-US" sz="1200">
              <a:effectLst>
                <a:outerShdw blurRad="38100" dist="38100" dir="2700000" algn="tl">
                  <a:srgbClr val="000000"/>
                </a:outerShdw>
              </a:effectLst>
              <a:latin typeface="Arial" charset="0"/>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r>
              <a:rPr lang="lv-LV" sz="4800" b="1" dirty="0" smtClean="0">
                <a:solidFill>
                  <a:schemeClr val="tx1"/>
                </a:solidFill>
              </a:rPr>
              <a:t>Pasaules</a:t>
            </a:r>
            <a:r>
              <a:rPr lang="lv-LV" sz="4800" b="1" dirty="0" smtClean="0">
                <a:solidFill>
                  <a:schemeClr val="tx1"/>
                </a:solidFill>
              </a:rPr>
              <a:t> Radīšana</a:t>
            </a:r>
            <a:endParaRPr lang="en-US" dirty="0" smtClean="0">
              <a:solidFill>
                <a:schemeClr val="tx1"/>
              </a:solidFill>
            </a:endParaRPr>
          </a:p>
        </p:txBody>
      </p:sp>
      <p:sp>
        <p:nvSpPr>
          <p:cNvPr id="53253" name="Rectangle 5"/>
          <p:cNvSpPr>
            <a:spLocks noChangeArrowheads="1"/>
          </p:cNvSpPr>
          <p:nvPr/>
        </p:nvSpPr>
        <p:spPr bwMode="auto">
          <a:xfrm>
            <a:off x="0" y="692150"/>
            <a:ext cx="9144000" cy="3139321"/>
          </a:xfrm>
          <a:prstGeom prst="rect">
            <a:avLst/>
          </a:prstGeom>
          <a:noFill/>
          <a:ln w="9525">
            <a:noFill/>
            <a:miter lim="800000"/>
            <a:headEnd/>
            <a:tailEnd/>
          </a:ln>
        </p:spPr>
        <p:txBody>
          <a:bodyPr>
            <a:spAutoFit/>
          </a:bodyPr>
          <a:lstStyle/>
          <a:p>
            <a:pPr eaLnBrk="0" hangingPunct="0">
              <a:buFontTx/>
              <a:buChar char="•"/>
            </a:pPr>
            <a:r>
              <a:rPr lang="lv-LV" sz="2600" b="1" dirty="0" smtClean="0"/>
              <a:t>Visa Trīsvienība piedalās pie radīšanas</a:t>
            </a:r>
          </a:p>
          <a:p>
            <a:pPr eaLnBrk="0" hangingPunct="0"/>
            <a:r>
              <a:rPr lang="lv-LV" sz="2400" i="1" dirty="0" smtClean="0"/>
              <a:t>“Iesākumā </a:t>
            </a:r>
            <a:r>
              <a:rPr lang="lv-LV" sz="2400" i="1" dirty="0" smtClean="0"/>
              <a:t>Dievs [</a:t>
            </a:r>
            <a:r>
              <a:rPr lang="lv-LV" sz="2400" b="1" i="1" dirty="0" err="1" smtClean="0"/>
              <a:t>Elohim</a:t>
            </a:r>
            <a:r>
              <a:rPr lang="lv-LV" sz="2400" i="1" dirty="0" smtClean="0"/>
              <a:t>] </a:t>
            </a:r>
            <a:r>
              <a:rPr lang="lv-LV" sz="2400" i="1" dirty="0" smtClean="0"/>
              <a:t>radīja debesis un zemi. Bet zeme bija neiztaisīta un tukša, un tumsa bija pār dziļumiem, un Dieva Gars lidinājās pār ūdeņiem</a:t>
            </a:r>
            <a:r>
              <a:rPr lang="lv-LV" sz="2400" dirty="0" smtClean="0"/>
              <a:t>.” (</a:t>
            </a:r>
            <a:r>
              <a:rPr lang="lv-LV" sz="2400" i="1" dirty="0" smtClean="0"/>
              <a:t>1.Moz.1:1-2)</a:t>
            </a:r>
          </a:p>
          <a:p>
            <a:pPr eaLnBrk="0" hangingPunct="0">
              <a:buFontTx/>
              <a:buChar char="•"/>
            </a:pPr>
            <a:r>
              <a:rPr lang="lv-LV" sz="2400" b="1" dirty="0" smtClean="0"/>
              <a:t>Viss </a:t>
            </a:r>
            <a:r>
              <a:rPr lang="lv-LV" sz="2400" b="1" dirty="0" smtClean="0"/>
              <a:t>ir radīts caur Jēzu, Dieva Dēlu</a:t>
            </a:r>
            <a:endParaRPr lang="lv-LV" sz="2400" dirty="0" smtClean="0"/>
          </a:p>
          <a:p>
            <a:pPr eaLnBrk="0" hangingPunct="0"/>
            <a:r>
              <a:rPr lang="lv-LV" sz="2400" i="1" dirty="0" smtClean="0"/>
              <a:t>„</a:t>
            </a:r>
            <a:r>
              <a:rPr lang="es-ES" sz="2400" i="1" dirty="0" smtClean="0"/>
              <a:t> </a:t>
            </a:r>
            <a:r>
              <a:rPr lang="lv-LV" sz="2400" i="1" dirty="0" smtClean="0"/>
              <a:t>Iesākumā bija Vārds, un Vārds bija pie Dieva, un Vārds bija Dievs</a:t>
            </a:r>
            <a:r>
              <a:rPr lang="es-ES" sz="2400" i="1" dirty="0" smtClean="0"/>
              <a:t>.</a:t>
            </a:r>
            <a:r>
              <a:rPr lang="lv-LV" sz="2400" i="1" dirty="0" smtClean="0"/>
              <a:t>..</a:t>
            </a:r>
            <a:r>
              <a:rPr lang="lv-LV" sz="2400" i="1" dirty="0" smtClean="0"/>
              <a:t>Caur Viņu </a:t>
            </a:r>
            <a:r>
              <a:rPr lang="lv-LV" sz="2400" i="1" dirty="0" smtClean="0"/>
              <a:t>[Dieva Dēlu] viss ir radies, un bez Viņa nekas </a:t>
            </a:r>
            <a:r>
              <a:rPr lang="lv-LV" sz="2400" i="1" dirty="0" smtClean="0"/>
              <a:t>nav </a:t>
            </a:r>
            <a:r>
              <a:rPr lang="lv-LV" sz="2400" i="1" dirty="0" smtClean="0"/>
              <a:t>radies, kas ir</a:t>
            </a:r>
            <a:r>
              <a:rPr lang="lv-LV" sz="2800" i="1" dirty="0" smtClean="0"/>
              <a:t>.</a:t>
            </a:r>
            <a:r>
              <a:rPr lang="lv-LV" sz="2000" i="1" dirty="0" smtClean="0"/>
              <a:t>”  </a:t>
            </a:r>
            <a:r>
              <a:rPr lang="lv-LV" sz="2400" i="1" dirty="0" smtClean="0"/>
              <a:t>(</a:t>
            </a:r>
            <a:r>
              <a:rPr lang="lv-LV" sz="2400" i="1" dirty="0" smtClean="0"/>
              <a:t>Jņ.1:1, 3</a:t>
            </a:r>
            <a:r>
              <a:rPr lang="lv-LV" sz="2400" i="1" dirty="0" smtClean="0"/>
              <a:t>) </a:t>
            </a:r>
            <a:endParaRPr lang="lv-LV" sz="2000" i="1" dirty="0" smtClean="0"/>
          </a:p>
        </p:txBody>
      </p:sp>
      <p:pic>
        <p:nvPicPr>
          <p:cNvPr id="7" name="Picture 4" descr="radi$ana"/>
          <p:cNvPicPr>
            <a:picLocks noChangeAspect="1" noChangeArrowheads="1"/>
          </p:cNvPicPr>
          <p:nvPr/>
        </p:nvPicPr>
        <p:blipFill>
          <a:blip r:embed="rId2" cstate="print"/>
          <a:srcRect/>
          <a:stretch>
            <a:fillRect/>
          </a:stretch>
        </p:blipFill>
        <p:spPr>
          <a:xfrm>
            <a:off x="179512" y="3645024"/>
            <a:ext cx="8755125" cy="3212976"/>
          </a:xfrm>
          <a:prstGeom prst="rect">
            <a:avLst/>
          </a:prstGeom>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3253">
                                            <p:txEl>
                                              <p:pRg st="1" end="1"/>
                                            </p:txEl>
                                          </p:spTgt>
                                        </p:tgtEl>
                                        <p:attrNameLst>
                                          <p:attrName>style.visibility</p:attrName>
                                        </p:attrNameLst>
                                      </p:cBhvr>
                                      <p:to>
                                        <p:strVal val="visible"/>
                                      </p:to>
                                    </p:set>
                                    <p:anim calcmode="lin" valueType="num">
                                      <p:cBhvr additive="base">
                                        <p:cTn id="17"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253">
                                            <p:txEl>
                                              <p:pRg st="2" end="2"/>
                                            </p:txEl>
                                          </p:spTgt>
                                        </p:tgtEl>
                                        <p:attrNameLst>
                                          <p:attrName>style.visibility</p:attrName>
                                        </p:attrNameLst>
                                      </p:cBhvr>
                                      <p:to>
                                        <p:strVal val="visible"/>
                                      </p:to>
                                    </p:set>
                                    <p:anim calcmode="lin" valueType="num">
                                      <p:cBhvr additive="base">
                                        <p:cTn id="22" dur="500" fill="hold"/>
                                        <p:tgtEl>
                                          <p:spTgt spid="5325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325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3253">
                                            <p:txEl>
                                              <p:pRg st="3" end="3"/>
                                            </p:txEl>
                                          </p:spTgt>
                                        </p:tgtEl>
                                        <p:attrNameLst>
                                          <p:attrName>style.visibility</p:attrName>
                                        </p:attrNameLst>
                                      </p:cBhvr>
                                      <p:to>
                                        <p:strVal val="visible"/>
                                      </p:to>
                                    </p:set>
                                    <p:anim calcmode="lin" valueType="num">
                                      <p:cBhvr additive="base">
                                        <p:cTn id="27"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3253">
                                            <p:txEl>
                                              <p:pRg st="3" end="3"/>
                                            </p:txEl>
                                          </p:spTgt>
                                        </p:tgtEl>
                                        <p:attrNameLst>
                                          <p:attrName>ppt_y</p:attrName>
                                        </p:attrNameLst>
                                      </p:cBhvr>
                                      <p:tavLst>
                                        <p:tav tm="0">
                                          <p:val>
                                            <p:strVal val="1+#ppt_h/2"/>
                                          </p:val>
                                        </p:tav>
                                        <p:tav tm="100000">
                                          <p:val>
                                            <p:strVal val="#ppt_y"/>
                                          </p:val>
                                        </p:tav>
                                      </p:tavLst>
                                    </p:anim>
                                  </p:childTnLst>
                                </p:cTn>
                              </p:par>
                              <p:par>
                                <p:cTn id="29" presetID="13" presetClass="entr" presetSubtype="16"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plus(in)">
                                      <p:cBhvr>
                                        <p:cTn id="3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2"/>
          </p:nvPr>
        </p:nvSpPr>
        <p:spPr>
          <a:noFill/>
        </p:spPr>
        <p:txBody>
          <a:bodyPr/>
          <a:lstStyle/>
          <a:p>
            <a:fld id="{C9B40E0E-C8DA-416F-89A8-000AABE511B6}" type="slidenum">
              <a:rPr lang="en-US" sz="1600" smtClean="0">
                <a:latin typeface="Arial" pitchFamily="34" charset="0"/>
              </a:rPr>
              <a:pPr/>
              <a:t>7</a:t>
            </a:fld>
            <a:endParaRPr lang="en-US" sz="1600" smtClean="0">
              <a:latin typeface="Arial" pitchFamily="34" charset="0"/>
            </a:endParaRPr>
          </a:p>
        </p:txBody>
      </p:sp>
      <p:sp>
        <p:nvSpPr>
          <p:cNvPr id="46082" name="Rectangle 2"/>
          <p:cNvSpPr>
            <a:spLocks noGrp="1" noChangeArrowheads="1"/>
          </p:cNvSpPr>
          <p:nvPr>
            <p:ph type="title"/>
          </p:nvPr>
        </p:nvSpPr>
        <p:spPr>
          <a:xfrm>
            <a:off x="0" y="0"/>
            <a:ext cx="9144000" cy="706438"/>
          </a:xfrm>
        </p:spPr>
        <p:txBody>
          <a:bodyPr/>
          <a:lstStyle/>
          <a:p>
            <a:pPr marL="762000" indent="-762000" eaLnBrk="1" hangingPunct="1"/>
            <a:r>
              <a:rPr lang="lv-LV" b="1" dirty="0" smtClean="0">
                <a:solidFill>
                  <a:schemeClr val="tx1"/>
                </a:solidFill>
              </a:rPr>
              <a:t>Trīsvienīgais Dievs rada cilvēku!</a:t>
            </a:r>
            <a:r>
              <a:rPr lang="en-US" dirty="0" smtClean="0">
                <a:solidFill>
                  <a:schemeClr val="tx1"/>
                </a:solidFill>
              </a:rPr>
              <a:t> </a:t>
            </a:r>
            <a:endParaRPr lang="en-US" dirty="0" smtClean="0">
              <a:solidFill>
                <a:schemeClr val="tx1"/>
              </a:solidFill>
            </a:endParaRPr>
          </a:p>
        </p:txBody>
      </p:sp>
      <p:sp>
        <p:nvSpPr>
          <p:cNvPr id="46083" name="Rectangle 3"/>
          <p:cNvSpPr>
            <a:spLocks noGrp="1" noChangeArrowheads="1"/>
          </p:cNvSpPr>
          <p:nvPr>
            <p:ph type="body" sz="half" idx="1"/>
          </p:nvPr>
        </p:nvSpPr>
        <p:spPr>
          <a:xfrm>
            <a:off x="0" y="642918"/>
            <a:ext cx="9144000" cy="2282026"/>
          </a:xfrm>
        </p:spPr>
        <p:txBody>
          <a:bodyPr/>
          <a:lstStyle/>
          <a:p>
            <a:pPr marL="0" indent="0" eaLnBrk="1" hangingPunct="1">
              <a:spcBef>
                <a:spcPts val="600"/>
              </a:spcBef>
            </a:pPr>
            <a:r>
              <a:rPr lang="lv-LV" sz="2800" dirty="0" smtClean="0">
                <a:cs typeface="Arial" pitchFamily="34" charset="0"/>
              </a:rPr>
              <a:t>„</a:t>
            </a:r>
            <a:r>
              <a:rPr lang="lv-LV" sz="2800" i="1" dirty="0" smtClean="0">
                <a:cs typeface="Arial" pitchFamily="34" charset="0"/>
              </a:rPr>
              <a:t>Tad Dievs sacīja: "</a:t>
            </a:r>
            <a:r>
              <a:rPr lang="lv-LV" sz="2800" b="1" i="1" dirty="0" smtClean="0">
                <a:cs typeface="Arial" pitchFamily="34" charset="0"/>
              </a:rPr>
              <a:t>Darīsim</a:t>
            </a:r>
            <a:r>
              <a:rPr lang="lv-LV" sz="2800" i="1" dirty="0" smtClean="0">
                <a:cs typeface="Arial" pitchFamily="34" charset="0"/>
              </a:rPr>
              <a:t> cilvēku pēc mūsu tēla un pēc mūsu līdzības</a:t>
            </a:r>
            <a:r>
              <a:rPr lang="lv-LV" sz="2800" dirty="0" smtClean="0">
                <a:cs typeface="Arial" pitchFamily="34" charset="0"/>
              </a:rPr>
              <a:t>... </a:t>
            </a:r>
            <a:r>
              <a:rPr lang="lv-LV" sz="2800" i="1" dirty="0" smtClean="0">
                <a:cs typeface="Arial" pitchFamily="34" charset="0"/>
              </a:rPr>
              <a:t>Un </a:t>
            </a:r>
            <a:r>
              <a:rPr lang="lv-LV" sz="2800" b="1" i="1" dirty="0" smtClean="0">
                <a:cs typeface="Arial" pitchFamily="34" charset="0"/>
              </a:rPr>
              <a:t>Dievs radīja</a:t>
            </a:r>
            <a:r>
              <a:rPr lang="lv-LV" sz="2800" i="1" dirty="0" smtClean="0">
                <a:cs typeface="Arial" pitchFamily="34" charset="0"/>
              </a:rPr>
              <a:t> </a:t>
            </a:r>
            <a:r>
              <a:rPr lang="lv-LV" sz="2800" b="1" i="1" dirty="0" smtClean="0">
                <a:cs typeface="Arial" pitchFamily="34" charset="0"/>
              </a:rPr>
              <a:t>cilvēku</a:t>
            </a:r>
            <a:r>
              <a:rPr lang="lv-LV" sz="2800" i="1" dirty="0" smtClean="0">
                <a:cs typeface="Arial" pitchFamily="34" charset="0"/>
              </a:rPr>
              <a:t> pēc Sava tēla, pēc Dieva tēla Viņš to radīja, vīrieti un sievieti Viņš radīja</a:t>
            </a:r>
            <a:r>
              <a:rPr lang="lv-LV" sz="2800" i="1" dirty="0" smtClean="0">
                <a:cs typeface="Arial" pitchFamily="34" charset="0"/>
              </a:rPr>
              <a:t>...</a:t>
            </a:r>
            <a:r>
              <a:rPr lang="lv-LV" sz="2800" dirty="0" smtClean="0">
                <a:cs typeface="Arial" pitchFamily="34" charset="0"/>
              </a:rPr>
              <a:t>”</a:t>
            </a:r>
            <a:r>
              <a:rPr lang="lv-LV" sz="2400" dirty="0" smtClean="0">
                <a:cs typeface="Arial" pitchFamily="34" charset="0"/>
              </a:rPr>
              <a:t> </a:t>
            </a:r>
            <a:r>
              <a:rPr lang="lv-LV" sz="1800" dirty="0" smtClean="0">
                <a:cs typeface="Arial" pitchFamily="34" charset="0"/>
              </a:rPr>
              <a:t>(</a:t>
            </a:r>
            <a:r>
              <a:rPr lang="lv-LV" sz="1800" dirty="0" smtClean="0">
                <a:cs typeface="Arial" pitchFamily="34" charset="0"/>
              </a:rPr>
              <a:t>1.Moz.1:26-27)</a:t>
            </a:r>
            <a:endParaRPr lang="lv-LV" sz="1800" dirty="0" smtClean="0">
              <a:cs typeface="Arial" pitchFamily="34" charset="0"/>
            </a:endParaRPr>
          </a:p>
        </p:txBody>
      </p:sp>
      <p:pic>
        <p:nvPicPr>
          <p:cNvPr id="6" name="Picture 2"/>
          <p:cNvPicPr>
            <a:picLocks noChangeAspect="1" noChangeArrowheads="1"/>
          </p:cNvPicPr>
          <p:nvPr/>
        </p:nvPicPr>
        <p:blipFill>
          <a:blip r:embed="rId2" cstate="print"/>
          <a:srcRect/>
          <a:stretch>
            <a:fillRect/>
          </a:stretch>
        </p:blipFill>
        <p:spPr bwMode="auto">
          <a:xfrm>
            <a:off x="211926" y="2564904"/>
            <a:ext cx="8752562" cy="42739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6083">
                                            <p:txEl>
                                              <p:pRg st="0" end="0"/>
                                            </p:txEl>
                                          </p:spTgt>
                                        </p:tgtEl>
                                        <p:attrNameLst>
                                          <p:attrName>style.visibility</p:attrName>
                                        </p:attrNameLst>
                                      </p:cBhvr>
                                      <p:to>
                                        <p:strVal val="visible"/>
                                      </p:to>
                                    </p:set>
                                    <p:animEffect transition="in" filter="dissolve">
                                      <p:cBhvr>
                                        <p:cTn id="12" dur="500"/>
                                        <p:tgtEl>
                                          <p:spTgt spid="46083">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3DBEE982-A91E-471A-965E-C2C932580DBC}" type="slidenum">
              <a:rPr lang="en-US" sz="1200">
                <a:effectLst>
                  <a:outerShdw blurRad="38100" dist="38100" dir="2700000" algn="tl">
                    <a:srgbClr val="000000"/>
                  </a:outerShdw>
                </a:effectLst>
              </a:rPr>
              <a:pPr algn="r">
                <a:defRPr/>
              </a:pPr>
              <a:t>8</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defRPr/>
            </a:pPr>
            <a:r>
              <a:rPr lang="lv-LV" sz="4000" b="1" dirty="0" smtClean="0">
                <a:solidFill>
                  <a:schemeClr val="tx1"/>
                </a:solidFill>
              </a:rPr>
              <a:t>Jēzus ieņemšana jaunavas miesās</a:t>
            </a:r>
            <a:endParaRPr lang="en-US" sz="3600" dirty="0" smtClean="0">
              <a:solidFill>
                <a:schemeClr val="tx1"/>
              </a:solidFill>
            </a:endParaRPr>
          </a:p>
        </p:txBody>
      </p:sp>
      <p:sp>
        <p:nvSpPr>
          <p:cNvPr id="53253" name="Rectangle 5"/>
          <p:cNvSpPr>
            <a:spLocks noChangeArrowheads="1"/>
          </p:cNvSpPr>
          <p:nvPr/>
        </p:nvSpPr>
        <p:spPr bwMode="auto">
          <a:xfrm>
            <a:off x="0" y="714375"/>
            <a:ext cx="5004048" cy="6432530"/>
          </a:xfrm>
          <a:prstGeom prst="rect">
            <a:avLst/>
          </a:prstGeom>
          <a:noFill/>
          <a:ln w="9525">
            <a:noFill/>
            <a:miter lim="800000"/>
            <a:headEnd/>
            <a:tailEnd/>
          </a:ln>
        </p:spPr>
        <p:txBody>
          <a:bodyPr wrap="square">
            <a:spAutoFit/>
          </a:bodyPr>
          <a:lstStyle/>
          <a:p>
            <a:pPr eaLnBrk="0" hangingPunct="0"/>
            <a:r>
              <a:rPr lang="lv-LV" sz="2600" b="1" dirty="0" smtClean="0"/>
              <a:t>Tēvs sūta Dēlu pasaulē caur Svēto Garu</a:t>
            </a:r>
            <a:endParaRPr lang="lv-LV" sz="2600" b="1" dirty="0"/>
          </a:p>
          <a:p>
            <a:pPr eaLnBrk="0" hangingPunct="0">
              <a:buFont typeface="Arial" pitchFamily="34" charset="0"/>
              <a:buChar char="•"/>
            </a:pPr>
            <a:r>
              <a:rPr lang="lv-LV" sz="2400" i="1" dirty="0" smtClean="0"/>
              <a:t>“Jo tik ļoti Dievs pasauli mīlējis, </a:t>
            </a:r>
            <a:r>
              <a:rPr lang="lv-LV" sz="2400" i="1" dirty="0" smtClean="0"/>
              <a:t>  ka </a:t>
            </a:r>
            <a:r>
              <a:rPr lang="lv-LV" sz="2400" i="1" dirty="0" smtClean="0"/>
              <a:t>Viņš devis Savu </a:t>
            </a:r>
            <a:r>
              <a:rPr lang="lv-LV" sz="2400" i="1" dirty="0" err="1" smtClean="0"/>
              <a:t>vienpiedzimušo</a:t>
            </a:r>
            <a:r>
              <a:rPr lang="lv-LV" sz="2400" i="1" dirty="0" smtClean="0"/>
              <a:t> Dēlu, lai neviens, kas Viņam tic, nepazustu, bet dabūtu mūžīgo dzīvību, jo Dievs Savu Dēlu nav sūtījis pasaulē, lai Tas pasauli tiesātu, bet lai pasaule caur Viņu tiktu glābta.” (Jņ.3:16-17</a:t>
            </a:r>
            <a:r>
              <a:rPr lang="lv-LV" sz="2400" i="1" dirty="0" smtClean="0"/>
              <a:t>)</a:t>
            </a:r>
          </a:p>
          <a:p>
            <a:pPr eaLnBrk="0" hangingPunct="0">
              <a:buFont typeface="Arial" pitchFamily="34" charset="0"/>
              <a:buChar char="•"/>
            </a:pPr>
            <a:endParaRPr lang="lv-LV" sz="2400" i="1" dirty="0" smtClean="0"/>
          </a:p>
          <a:p>
            <a:pPr eaLnBrk="0" hangingPunct="0">
              <a:buFont typeface="Arial" pitchFamily="34" charset="0"/>
              <a:buChar char="•"/>
            </a:pPr>
            <a:r>
              <a:rPr lang="lv-LV" sz="2400" i="1" dirty="0" smtClean="0"/>
              <a:t>“</a:t>
            </a:r>
            <a:r>
              <a:rPr lang="lv-LV" sz="2400" i="1" dirty="0"/>
              <a:t>Bet Jēzus Kristus piedzimšana notika tā: kad Viņa māte Marija bija saderināta ar Jāzepu, notika, pirms tie nāca kopā, ka viņa kļuva grūta no Svētā Gara</a:t>
            </a:r>
            <a:r>
              <a:rPr lang="lv-LV" sz="2400" dirty="0"/>
              <a:t>.” (Mt.</a:t>
            </a:r>
            <a:r>
              <a:rPr lang="lv-LV" sz="2400" i="1" dirty="0"/>
              <a:t>1:18</a:t>
            </a:r>
            <a:r>
              <a:rPr lang="lv-LV" sz="2400" i="1" dirty="0" smtClean="0"/>
              <a:t>)</a:t>
            </a:r>
          </a:p>
          <a:p>
            <a:pPr eaLnBrk="0" hangingPunct="0">
              <a:buFont typeface="Arial" pitchFamily="34" charset="0"/>
              <a:buChar char="•"/>
            </a:pPr>
            <a:endParaRPr lang="lv-LV" sz="2400" i="1" dirty="0" smtClean="0"/>
          </a:p>
        </p:txBody>
      </p:sp>
      <p:pic>
        <p:nvPicPr>
          <p:cNvPr id="46082" name="Picture 2" descr="http://t0.gstatic.com/images?q=tbn:ANd9GcTJbzB7D_AI7aWw5UKSREcO2Wc3PVNdTTuXmGbEoy06Vjp1BOTv"/>
          <p:cNvPicPr>
            <a:picLocks noChangeAspect="1" noChangeArrowheads="1"/>
          </p:cNvPicPr>
          <p:nvPr/>
        </p:nvPicPr>
        <p:blipFill>
          <a:blip r:embed="rId2" cstate="print"/>
          <a:srcRect l="3774" t="5714" r="5660" b="5714"/>
          <a:stretch>
            <a:fillRect/>
          </a:stretch>
        </p:blipFill>
        <p:spPr bwMode="auto">
          <a:xfrm>
            <a:off x="5004048" y="1268760"/>
            <a:ext cx="4139952" cy="48410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3253">
                                            <p:txEl>
                                              <p:pRg st="0" end="0"/>
                                            </p:txEl>
                                          </p:spTgt>
                                        </p:tgtEl>
                                        <p:attrNameLst>
                                          <p:attrName>style.visibility</p:attrName>
                                        </p:attrNameLst>
                                      </p:cBhvr>
                                      <p:to>
                                        <p:strVal val="visible"/>
                                      </p:to>
                                    </p:set>
                                    <p:anim calcmode="lin" valueType="num">
                                      <p:cBhvr additive="base">
                                        <p:cTn id="13"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500"/>
                            </p:stCondLst>
                            <p:childTnLst>
                              <p:par>
                                <p:cTn id="16" presetID="2" presetClass="entr" presetSubtype="4" fill="hold" nodeType="afterEffect">
                                  <p:stCondLst>
                                    <p:cond delay="0"/>
                                  </p:stCondLst>
                                  <p:childTnLst>
                                    <p:set>
                                      <p:cBhvr>
                                        <p:cTn id="17" dur="1" fill="hold">
                                          <p:stCondLst>
                                            <p:cond delay="0"/>
                                          </p:stCondLst>
                                        </p:cTn>
                                        <p:tgtEl>
                                          <p:spTgt spid="53253">
                                            <p:txEl>
                                              <p:pRg st="3" end="3"/>
                                            </p:txEl>
                                          </p:spTgt>
                                        </p:tgtEl>
                                        <p:attrNameLst>
                                          <p:attrName>style.visibility</p:attrName>
                                        </p:attrNameLst>
                                      </p:cBhvr>
                                      <p:to>
                                        <p:strVal val="visible"/>
                                      </p:to>
                                    </p:set>
                                    <p:anim calcmode="lin" valueType="num">
                                      <p:cBhvr additive="base">
                                        <p:cTn id="18"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3253">
                                            <p:txEl>
                                              <p:pRg st="3" end="3"/>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53253">
                                            <p:txEl>
                                              <p:pRg st="1" end="1"/>
                                            </p:txEl>
                                          </p:spTgt>
                                        </p:tgtEl>
                                        <p:attrNameLst>
                                          <p:attrName>style.visibility</p:attrName>
                                        </p:attrNameLst>
                                      </p:cBhvr>
                                      <p:to>
                                        <p:strVal val="visible"/>
                                      </p:to>
                                    </p:set>
                                    <p:anim calcmode="lin" valueType="num">
                                      <p:cBhvr additive="base">
                                        <p:cTn id="23"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3253">
                                            <p:txEl>
                                              <p:pRg st="1" end="1"/>
                                            </p:txEl>
                                          </p:spTgt>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46082"/>
                                        </p:tgtEl>
                                        <p:attrNameLst>
                                          <p:attrName>style.visibility</p:attrName>
                                        </p:attrNameLst>
                                      </p:cBhvr>
                                      <p:to>
                                        <p:strVal val="visible"/>
                                      </p:to>
                                    </p:set>
                                    <p:animEffect transition="in" filter="fade">
                                      <p:cBhvr>
                                        <p:cTn id="27" dur="2000"/>
                                        <p:tgtEl>
                                          <p:spTgt spid="46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3DBEE982-A91E-471A-965E-C2C932580DBC}" type="slidenum">
              <a:rPr lang="en-US" sz="1200">
                <a:effectLst>
                  <a:outerShdw blurRad="38100" dist="38100" dir="2700000" algn="tl">
                    <a:srgbClr val="000000"/>
                  </a:outerShdw>
                </a:effectLst>
              </a:rPr>
              <a:pPr algn="r">
                <a:defRPr/>
              </a:pPr>
              <a:t>9</a:t>
            </a:fld>
            <a:endParaRPr lang="en-US" sz="1200">
              <a:effectLst>
                <a:outerShdw blurRad="38100" dist="38100" dir="2700000" algn="tl">
                  <a:srgbClr val="000000"/>
                </a:outerShdw>
              </a:effectLst>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defRPr/>
            </a:pPr>
            <a:r>
              <a:rPr lang="lv-LV" sz="4800" b="1" dirty="0" smtClean="0">
                <a:solidFill>
                  <a:schemeClr val="tx1"/>
                </a:solidFill>
              </a:rPr>
              <a:t>Trīsvienība Jēzus kristībās</a:t>
            </a:r>
            <a:endParaRPr lang="en-US" dirty="0" smtClean="0">
              <a:solidFill>
                <a:schemeClr val="tx1"/>
              </a:solidFill>
            </a:endParaRPr>
          </a:p>
        </p:txBody>
      </p:sp>
      <p:sp>
        <p:nvSpPr>
          <p:cNvPr id="53253" name="Rectangle 5"/>
          <p:cNvSpPr>
            <a:spLocks noChangeArrowheads="1"/>
          </p:cNvSpPr>
          <p:nvPr/>
        </p:nvSpPr>
        <p:spPr bwMode="auto">
          <a:xfrm>
            <a:off x="0" y="1124744"/>
            <a:ext cx="5292080" cy="4585871"/>
          </a:xfrm>
          <a:prstGeom prst="rect">
            <a:avLst/>
          </a:prstGeom>
          <a:noFill/>
          <a:ln w="9525">
            <a:noFill/>
            <a:miter lim="800000"/>
            <a:headEnd/>
            <a:tailEnd/>
          </a:ln>
        </p:spPr>
        <p:txBody>
          <a:bodyPr wrap="square">
            <a:spAutoFit/>
          </a:bodyPr>
          <a:lstStyle/>
          <a:p>
            <a:pPr eaLnBrk="0" hangingPunct="0">
              <a:buFontTx/>
              <a:buChar char="•"/>
            </a:pPr>
            <a:r>
              <a:rPr lang="lv-LV" sz="2600" b="1" dirty="0" smtClean="0"/>
              <a:t>Svētais </a:t>
            </a:r>
            <a:r>
              <a:rPr lang="lv-LV" sz="2600" b="1" dirty="0"/>
              <a:t>Gars </a:t>
            </a:r>
            <a:r>
              <a:rPr lang="lv-LV" sz="2600" b="1" dirty="0" smtClean="0"/>
              <a:t>nolaižas no debesīm kā balodis</a:t>
            </a:r>
            <a:endParaRPr lang="lv-LV" sz="2600" dirty="0"/>
          </a:p>
          <a:p>
            <a:pPr eaLnBrk="0" hangingPunct="0"/>
            <a:r>
              <a:rPr lang="lv-LV" sz="2400" dirty="0"/>
              <a:t>“</a:t>
            </a:r>
            <a:r>
              <a:rPr lang="lv-LV" sz="2400" i="1" dirty="0"/>
              <a:t>Un, kad Jēzus bija kristīts, Viņš tūdaļ izkāpa no ūdens. Un redzi, debesis tika atvērtas, un viņš redzēja Dieva Garu kā balodi nolaižamies un uz Viņu nākam</a:t>
            </a:r>
            <a:r>
              <a:rPr lang="lv-LV" sz="2400" dirty="0"/>
              <a:t>. </a:t>
            </a:r>
            <a:r>
              <a:rPr lang="lv-LV" sz="2400" dirty="0" smtClean="0"/>
              <a:t>” </a:t>
            </a:r>
            <a:r>
              <a:rPr lang="lv-LV" sz="2400" dirty="0"/>
              <a:t>(Mt.3:16</a:t>
            </a:r>
            <a:r>
              <a:rPr lang="lv-LV" sz="2400" dirty="0" smtClean="0"/>
              <a:t>)</a:t>
            </a:r>
          </a:p>
          <a:p>
            <a:pPr eaLnBrk="0" hangingPunct="0"/>
            <a:endParaRPr lang="lv-LV" sz="2400" dirty="0" smtClean="0"/>
          </a:p>
          <a:p>
            <a:pPr eaLnBrk="0" hangingPunct="0">
              <a:buFont typeface="Arial" pitchFamily="34" charset="0"/>
              <a:buChar char="•"/>
            </a:pPr>
            <a:r>
              <a:rPr lang="lv-LV" sz="2400" b="1" dirty="0" smtClean="0"/>
              <a:t>Dieva Tēva balss no debesīm</a:t>
            </a:r>
          </a:p>
          <a:p>
            <a:pPr eaLnBrk="0" hangingPunct="0"/>
            <a:r>
              <a:rPr lang="lv-LV" sz="2400" dirty="0" smtClean="0"/>
              <a:t>“</a:t>
            </a:r>
            <a:r>
              <a:rPr lang="lv-LV" sz="2400" i="1" dirty="0" smtClean="0"/>
              <a:t>Un redzi, balss no debesīm sacīja: "Šis ir Mans mīļais Dēls, uz ko Man labs prāts</a:t>
            </a:r>
            <a:r>
              <a:rPr lang="lv-LV" sz="2400" dirty="0" smtClean="0"/>
              <a:t>.” (Mt.3:17)</a:t>
            </a:r>
            <a:endParaRPr lang="lv-LV" sz="2400" dirty="0"/>
          </a:p>
        </p:txBody>
      </p:sp>
      <p:pic>
        <p:nvPicPr>
          <p:cNvPr id="8" name="Picture 6"/>
          <p:cNvPicPr>
            <a:picLocks noChangeAspect="1" noChangeArrowheads="1"/>
          </p:cNvPicPr>
          <p:nvPr/>
        </p:nvPicPr>
        <p:blipFill>
          <a:blip r:embed="rId2" cstate="print"/>
          <a:srcRect/>
          <a:stretch>
            <a:fillRect/>
          </a:stretch>
        </p:blipFill>
        <p:spPr bwMode="auto">
          <a:xfrm>
            <a:off x="5364088" y="1268760"/>
            <a:ext cx="3779912" cy="49227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3253">
                                            <p:txEl>
                                              <p:pRg st="0" end="0"/>
                                            </p:txEl>
                                          </p:spTgt>
                                        </p:tgtEl>
                                        <p:attrNameLst>
                                          <p:attrName>style.visibility</p:attrName>
                                        </p:attrNameLst>
                                      </p:cBhvr>
                                      <p:to>
                                        <p:strVal val="visible"/>
                                      </p:to>
                                    </p:set>
                                    <p:anim calcmode="lin" valueType="num">
                                      <p:cBhvr additive="base">
                                        <p:cTn id="13"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500"/>
                            </p:stCondLst>
                            <p:childTnLst>
                              <p:par>
                                <p:cTn id="16" presetID="2" presetClass="entr" presetSubtype="4" fill="hold" nodeType="afterEffect">
                                  <p:stCondLst>
                                    <p:cond delay="0"/>
                                  </p:stCondLst>
                                  <p:childTnLst>
                                    <p:set>
                                      <p:cBhvr>
                                        <p:cTn id="17" dur="1" fill="hold">
                                          <p:stCondLst>
                                            <p:cond delay="0"/>
                                          </p:stCondLst>
                                        </p:cTn>
                                        <p:tgtEl>
                                          <p:spTgt spid="53253">
                                            <p:txEl>
                                              <p:pRg st="1" end="1"/>
                                            </p:txEl>
                                          </p:spTgt>
                                        </p:tgtEl>
                                        <p:attrNameLst>
                                          <p:attrName>style.visibility</p:attrName>
                                        </p:attrNameLst>
                                      </p:cBhvr>
                                      <p:to>
                                        <p:strVal val="visible"/>
                                      </p:to>
                                    </p:set>
                                    <p:anim calcmode="lin" valueType="num">
                                      <p:cBhvr additive="base">
                                        <p:cTn id="18"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3253">
                                            <p:txEl>
                                              <p:pRg st="1" end="1"/>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53253">
                                            <p:txEl>
                                              <p:pRg st="3" end="3"/>
                                            </p:txEl>
                                          </p:spTgt>
                                        </p:tgtEl>
                                        <p:attrNameLst>
                                          <p:attrName>style.visibility</p:attrName>
                                        </p:attrNameLst>
                                      </p:cBhvr>
                                      <p:to>
                                        <p:strVal val="visible"/>
                                      </p:to>
                                    </p:set>
                                    <p:anim calcmode="lin" valueType="num">
                                      <p:cBhvr additive="base">
                                        <p:cTn id="23"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3253">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53253">
                                            <p:txEl>
                                              <p:pRg st="4" end="4"/>
                                            </p:txEl>
                                          </p:spTgt>
                                        </p:tgtEl>
                                        <p:attrNameLst>
                                          <p:attrName>style.visibility</p:attrName>
                                        </p:attrNameLst>
                                      </p:cBhvr>
                                      <p:to>
                                        <p:strVal val="visible"/>
                                      </p:to>
                                    </p:set>
                                    <p:anim calcmode="lin" valueType="num">
                                      <p:cBhvr additive="base">
                                        <p:cTn id="28" dur="500" fill="hold"/>
                                        <p:tgtEl>
                                          <p:spTgt spid="5325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3253">
                                            <p:txEl>
                                              <p:pRg st="4" end="4"/>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2614</TotalTime>
  <Words>1332</Words>
  <Application>Microsoft Office PowerPoint</Application>
  <PresentationFormat>On-screen Show (4:3)</PresentationFormat>
  <Paragraphs>73</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Mt.3:16-17 Trīsvienība</vt:lpstr>
      <vt:lpstr>Atanāzijas ticības apliecība</vt:lpstr>
      <vt:lpstr>Atanāzijas ticības apliecība</vt:lpstr>
      <vt:lpstr>Trīsvienīgais Dievs </vt:lpstr>
      <vt:lpstr>Bibliska trīsvienība</vt:lpstr>
      <vt:lpstr>Pasaules Radīšana</vt:lpstr>
      <vt:lpstr>Trīsvienīgais Dievs rada cilvēku! </vt:lpstr>
      <vt:lpstr>Jēzus ieņemšana jaunavas miesās</vt:lpstr>
      <vt:lpstr>Trīsvienība Jēzus kristībās</vt:lpstr>
      <vt:lpstr>Mt.28 „18 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līdz pasaules galam."</vt:lpstr>
      <vt:lpstr>Trīsvienības personas ceļ godā viens otru</vt:lpstr>
      <vt:lpstr>Slide 12</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106</cp:revision>
  <dcterms:created xsi:type="dcterms:W3CDTF">2010-10-07T14:46:11Z</dcterms:created>
  <dcterms:modified xsi:type="dcterms:W3CDTF">2021-05-26T14:57:42Z</dcterms:modified>
</cp:coreProperties>
</file>