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8" r:id="rId2"/>
    <p:sldId id="288" r:id="rId3"/>
    <p:sldId id="329" r:id="rId4"/>
    <p:sldId id="326" r:id="rId5"/>
    <p:sldId id="330" r:id="rId6"/>
    <p:sldId id="348" r:id="rId7"/>
    <p:sldId id="331" r:id="rId8"/>
    <p:sldId id="332" r:id="rId9"/>
    <p:sldId id="334" r:id="rId10"/>
    <p:sldId id="335" r:id="rId11"/>
    <p:sldId id="327" r:id="rId12"/>
    <p:sldId id="340" r:id="rId13"/>
    <p:sldId id="345" r:id="rId14"/>
    <p:sldId id="347" r:id="rId15"/>
    <p:sldId id="344" r:id="rId16"/>
    <p:sldId id="341" r:id="rId17"/>
    <p:sldId id="346" r:id="rId18"/>
    <p:sldId id="342" r:id="rId19"/>
    <p:sldId id="328" r:id="rId20"/>
    <p:sldId id="336" r:id="rId21"/>
    <p:sldId id="338" r:id="rId22"/>
    <p:sldId id="339" r:id="rId23"/>
    <p:sldId id="337" r:id="rId24"/>
    <p:sldId id="287" r:id="rId25"/>
    <p:sldId id="272" r:id="rId26"/>
  </p:sldIdLst>
  <p:sldSz cx="9144000" cy="6858000" type="screen4x3"/>
  <p:notesSz cx="7010400" cy="9296400"/>
  <p:defaultTextStyle>
    <a:defPPr>
      <a:defRPr lang="lv-LV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F6A8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73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D7A234-072D-426E-B562-D0672EEDB463}" type="datetimeFigureOut">
              <a:rPr lang="en-US" smtClean="0"/>
              <a:t>1/18/2025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E94DFA-205A-47ED-AFAD-5ABED8F7755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aida attēla vietturis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81100" y="696913"/>
            <a:ext cx="46482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Piezīmju vietturi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34820" name="Slaida numura vietturis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E8C7D6B-DFF8-4F75-AD02-4A6A87EED279}" type="slidenum">
              <a:rPr lang="lv-LV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lv-LV"/>
          </a:p>
        </p:txBody>
      </p:sp>
    </p:spTree>
    <p:extLst>
      <p:ext uri="{BB962C8B-B14F-4D97-AF65-F5344CB8AC3E}">
        <p14:creationId xmlns="" xmlns:p14="http://schemas.microsoft.com/office/powerpoint/2010/main" val="307657539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A510F9-BB3A-426E-8F39-7BFC899E3010}" type="slidenum">
              <a:rPr lang="lv-LV" smtClean="0">
                <a:latin typeface="Arial" charset="0"/>
              </a:rPr>
              <a:pPr/>
              <a:t>20</a:t>
            </a:fld>
            <a:endParaRPr lang="lv-LV">
              <a:latin typeface="Arial" charset="0"/>
            </a:endParaRPr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2688" y="698500"/>
            <a:ext cx="4645025" cy="3484563"/>
          </a:xfrm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0230" y="4416012"/>
            <a:ext cx="5609948" cy="4182345"/>
          </a:xfrm>
          <a:noFill/>
          <a:ln/>
        </p:spPr>
        <p:txBody>
          <a:bodyPr/>
          <a:lstStyle/>
          <a:p>
            <a:pPr eaLnBrk="1" hangingPunct="1"/>
            <a:endParaRPr lang="lv-LV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3181618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A510F9-BB3A-426E-8F39-7BFC899E3010}" type="slidenum">
              <a:rPr lang="lv-LV" smtClean="0">
                <a:latin typeface="Arial" charset="0"/>
              </a:rPr>
              <a:pPr/>
              <a:t>23</a:t>
            </a:fld>
            <a:endParaRPr lang="lv-LV">
              <a:latin typeface="Arial" charset="0"/>
            </a:endParaRPr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2688" y="698500"/>
            <a:ext cx="4645025" cy="3484563"/>
          </a:xfrm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0230" y="4416012"/>
            <a:ext cx="5609948" cy="4182345"/>
          </a:xfrm>
          <a:noFill/>
          <a:ln/>
        </p:spPr>
        <p:txBody>
          <a:bodyPr/>
          <a:lstStyle/>
          <a:p>
            <a:pPr eaLnBrk="1" hangingPunct="1"/>
            <a:endParaRPr lang="lv-LV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318161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5B11F633-250F-16D1-6F6F-BADEA1FE00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aida attēla vietturis 1">
            <a:extLst>
              <a:ext uri="{FF2B5EF4-FFF2-40B4-BE49-F238E27FC236}">
                <a16:creationId xmlns:a16="http://schemas.microsoft.com/office/drawing/2014/main" xmlns="" id="{A092C89D-68A2-5A7A-DA2A-4DF4D1D62A6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81100" y="696913"/>
            <a:ext cx="46482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Piezīmju vietturis 2">
            <a:extLst>
              <a:ext uri="{FF2B5EF4-FFF2-40B4-BE49-F238E27FC236}">
                <a16:creationId xmlns:a16="http://schemas.microsoft.com/office/drawing/2014/main" xmlns="" id="{5D7F9D1F-3F43-BE27-9314-10E487305E0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34820" name="Slaida numura vietturis 3">
            <a:extLst>
              <a:ext uri="{FF2B5EF4-FFF2-40B4-BE49-F238E27FC236}">
                <a16:creationId xmlns:a16="http://schemas.microsoft.com/office/drawing/2014/main" xmlns="" id="{657DE2DC-9886-3834-4377-127A94B4E05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E8C7D6B-DFF8-4F75-AD02-4A6A87EED279}" type="slidenum">
              <a:rPr lang="lv-LV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xmlns="" val="5113891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aida attēla vietturis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81100" y="696913"/>
            <a:ext cx="46482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Piezīmju vietturi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34820" name="Slaida numura vietturis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E8C7D6B-DFF8-4F75-AD02-4A6A87EED279}" type="slidenum">
              <a:rPr lang="lv-LV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lv-LV"/>
          </a:p>
        </p:txBody>
      </p:sp>
    </p:spTree>
    <p:extLst>
      <p:ext uri="{BB962C8B-B14F-4D97-AF65-F5344CB8AC3E}">
        <p14:creationId xmlns="" xmlns:p14="http://schemas.microsoft.com/office/powerpoint/2010/main" val="30765753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aida attēla vietturis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81100" y="696913"/>
            <a:ext cx="46482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Piezīmju vietturi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34820" name="Slaida numura vietturis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E8C7D6B-DFF8-4F75-AD02-4A6A87EED279}" type="slidenum">
              <a:rPr lang="lv-LV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lv-LV"/>
          </a:p>
        </p:txBody>
      </p:sp>
    </p:spTree>
    <p:extLst>
      <p:ext uri="{BB962C8B-B14F-4D97-AF65-F5344CB8AC3E}">
        <p14:creationId xmlns="" xmlns:p14="http://schemas.microsoft.com/office/powerpoint/2010/main" val="30765753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aida attēla vietturis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81100" y="696913"/>
            <a:ext cx="46482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Piezīmju vietturi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34820" name="Slaida numura vietturis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E8C7D6B-DFF8-4F75-AD02-4A6A87EED279}" type="slidenum">
              <a:rPr lang="lv-LV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lv-LV"/>
          </a:p>
        </p:txBody>
      </p:sp>
    </p:spTree>
    <p:extLst>
      <p:ext uri="{BB962C8B-B14F-4D97-AF65-F5344CB8AC3E}">
        <p14:creationId xmlns="" xmlns:p14="http://schemas.microsoft.com/office/powerpoint/2010/main" val="30765753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aida attēla vietturis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81100" y="696913"/>
            <a:ext cx="46482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Piezīmju vietturi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34820" name="Slaida numura vietturis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E8C7D6B-DFF8-4F75-AD02-4A6A87EED279}" type="slidenum">
              <a:rPr lang="lv-LV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lv-LV"/>
          </a:p>
        </p:txBody>
      </p:sp>
    </p:spTree>
    <p:extLst>
      <p:ext uri="{BB962C8B-B14F-4D97-AF65-F5344CB8AC3E}">
        <p14:creationId xmlns="" xmlns:p14="http://schemas.microsoft.com/office/powerpoint/2010/main" val="30765753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5B11F633-250F-16D1-6F6F-BADEA1FE00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aida attēla vietturis 1">
            <a:extLst>
              <a:ext uri="{FF2B5EF4-FFF2-40B4-BE49-F238E27FC236}">
                <a16:creationId xmlns:a16="http://schemas.microsoft.com/office/drawing/2014/main" xmlns="" id="{A092C89D-68A2-5A7A-DA2A-4DF4D1D62A6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81100" y="696913"/>
            <a:ext cx="46482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Piezīmju vietturis 2">
            <a:extLst>
              <a:ext uri="{FF2B5EF4-FFF2-40B4-BE49-F238E27FC236}">
                <a16:creationId xmlns:a16="http://schemas.microsoft.com/office/drawing/2014/main" xmlns="" id="{5D7F9D1F-3F43-BE27-9314-10E487305E0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34820" name="Slaida numura vietturis 3">
            <a:extLst>
              <a:ext uri="{FF2B5EF4-FFF2-40B4-BE49-F238E27FC236}">
                <a16:creationId xmlns:a16="http://schemas.microsoft.com/office/drawing/2014/main" xmlns="" id="{657DE2DC-9886-3834-4377-127A94B4E05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E8C7D6B-DFF8-4F75-AD02-4A6A87EED279}" type="slidenum">
              <a:rPr lang="lv-LV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xmlns="" val="5113891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A510F9-BB3A-426E-8F39-7BFC899E3010}" type="slidenum">
              <a:rPr lang="lv-LV" smtClean="0">
                <a:latin typeface="Arial" charset="0"/>
              </a:rPr>
              <a:pPr/>
              <a:t>14</a:t>
            </a:fld>
            <a:endParaRPr lang="lv-LV">
              <a:latin typeface="Arial" charset="0"/>
            </a:endParaRPr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2688" y="698500"/>
            <a:ext cx="4645025" cy="3484563"/>
          </a:xfrm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0230" y="4416012"/>
            <a:ext cx="5609948" cy="4182345"/>
          </a:xfrm>
          <a:noFill/>
          <a:ln/>
        </p:spPr>
        <p:txBody>
          <a:bodyPr/>
          <a:lstStyle/>
          <a:p>
            <a:pPr eaLnBrk="1" hangingPunct="1"/>
            <a:endParaRPr lang="lv-LV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318161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5B11F633-250F-16D1-6F6F-BADEA1FE00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aida attēla vietturis 1">
            <a:extLst>
              <a:ext uri="{FF2B5EF4-FFF2-40B4-BE49-F238E27FC236}">
                <a16:creationId xmlns:a16="http://schemas.microsoft.com/office/drawing/2014/main" xmlns="" id="{A092C89D-68A2-5A7A-DA2A-4DF4D1D62A6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81100" y="696913"/>
            <a:ext cx="46482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Piezīmju vietturis 2">
            <a:extLst>
              <a:ext uri="{FF2B5EF4-FFF2-40B4-BE49-F238E27FC236}">
                <a16:creationId xmlns:a16="http://schemas.microsoft.com/office/drawing/2014/main" xmlns="" id="{5D7F9D1F-3F43-BE27-9314-10E487305E0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34820" name="Slaida numura vietturis 3">
            <a:extLst>
              <a:ext uri="{FF2B5EF4-FFF2-40B4-BE49-F238E27FC236}">
                <a16:creationId xmlns:a16="http://schemas.microsoft.com/office/drawing/2014/main" xmlns="" id="{657DE2DC-9886-3834-4377-127A94B4E05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E8C7D6B-DFF8-4F75-AD02-4A6A87EED279}" type="slidenum">
              <a:rPr lang="lv-LV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xmlns="" val="5113891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45692F-CEB2-4728-A95B-5E58CBD07E21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C20B53-42AE-461F-9148-041B2AF98AD9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D2A49B-A155-40E5-A903-A717F953D22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C7BA9A-0A1C-4354-AAA8-780FE14DA2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480953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E0EA1D-274D-462A-AB06-1CC52C28774B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D6F9A1-48D3-4899-A07A-3A107EA2B2F3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0C9013-2CC7-4C8D-8BF8-9A1F2287C0C2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575C25-9266-4A50-A4EA-1956F0F006DA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89B456-1D04-4E09-BDB6-D93CC063B76F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DBC375-C37D-4EF6-AD1E-09342F01526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38F9A2-FC9A-4052-85D8-3575E011B90A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2C185F-98CC-4389-94FE-3A20E3C48647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lv-LV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lv-LV"/>
              <a:t>Click to edit Master text styles</a:t>
            </a:r>
          </a:p>
          <a:p>
            <a:pPr lvl="1"/>
            <a:r>
              <a:rPr lang="lv-LV"/>
              <a:t>Second level</a:t>
            </a:r>
          </a:p>
          <a:p>
            <a:pPr lvl="2"/>
            <a:r>
              <a:rPr lang="lv-LV"/>
              <a:t>Third level</a:t>
            </a:r>
          </a:p>
          <a:p>
            <a:pPr lvl="3"/>
            <a:r>
              <a:rPr lang="lv-LV"/>
              <a:t>Fourth level</a:t>
            </a:r>
          </a:p>
          <a:p>
            <a:pPr lvl="4"/>
            <a:r>
              <a:rPr lang="lv-LV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9F2F345D-4279-4B8D-B8F0-49BF06028EEF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60648"/>
            <a:ext cx="9144000" cy="622992"/>
          </a:xfrm>
        </p:spPr>
        <p:txBody>
          <a:bodyPr/>
          <a:lstStyle/>
          <a:p>
            <a:pPr eaLnBrk="1" hangingPunct="1"/>
            <a:r>
              <a:rPr lang="lv-LV" sz="4000" b="1" dirty="0">
                <a:solidFill>
                  <a:schemeClr val="tx1"/>
                </a:solidFill>
              </a:rPr>
              <a:t>Rom.12:1-5 </a:t>
            </a:r>
            <a:r>
              <a:rPr lang="lv-LV" sz="4000" b="1" dirty="0" smtClean="0">
                <a:solidFill>
                  <a:schemeClr val="tx1"/>
                </a:solidFill>
              </a:rPr>
              <a:t>Kristus draudze</a:t>
            </a:r>
            <a:endParaRPr lang="lv-LV" sz="4000" b="1" dirty="0">
              <a:solidFill>
                <a:schemeClr val="tx1"/>
              </a:solidFill>
            </a:endParaRPr>
          </a:p>
        </p:txBody>
      </p:sp>
      <p:pic>
        <p:nvPicPr>
          <p:cNvPr id="2051" name="Picture 3" descr="DOVE0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496" y="74836"/>
            <a:ext cx="685800" cy="97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 Box 6"/>
          <p:cNvSpPr txBox="1">
            <a:spLocks noChangeArrowheads="1"/>
          </p:cNvSpPr>
          <p:nvPr/>
        </p:nvSpPr>
        <p:spPr bwMode="auto">
          <a:xfrm>
            <a:off x="7358082" y="0"/>
            <a:ext cx="178591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 dirty="0" smtClean="0"/>
              <a:t>19</a:t>
            </a:r>
            <a:r>
              <a:rPr lang="lv-LV" sz="2000" dirty="0" smtClean="0"/>
              <a:t>.jan.2024.</a:t>
            </a:r>
            <a:endParaRPr lang="lv-LV" sz="2000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480" y="1500174"/>
            <a:ext cx="5572164" cy="513526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6300192" y="908720"/>
            <a:ext cx="27718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lv-LV" sz="2000" dirty="0"/>
              <a:t>Māc. Roberts Otomers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The Church is More Essential than a Hospital: Responding to Criticisms"/>
          <p:cNvPicPr>
            <a:picLocks noChangeAspect="1" noChangeArrowheads="1"/>
          </p:cNvPicPr>
          <p:nvPr/>
        </p:nvPicPr>
        <p:blipFill>
          <a:blip r:embed="rId2" cstate="print"/>
          <a:srcRect l="2931" r="2256"/>
          <a:stretch>
            <a:fillRect/>
          </a:stretch>
        </p:blipFill>
        <p:spPr bwMode="auto">
          <a:xfrm>
            <a:off x="251520" y="2549996"/>
            <a:ext cx="8136904" cy="3543300"/>
          </a:xfrm>
          <a:prstGeom prst="rect">
            <a:avLst/>
          </a:prstGeom>
          <a:noFill/>
        </p:spPr>
      </p:pic>
      <p:sp>
        <p:nvSpPr>
          <p:cNvPr id="5" name="Slide Number Placeholder 7"/>
          <p:cNvSpPr txBox="1">
            <a:spLocks noGrp="1"/>
          </p:cNvSpPr>
          <p:nvPr/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8EC0EABF-CA93-4B07-9BCC-4F13EF4A9F43}" type="slidenum">
              <a:rPr lang="en-US" sz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10</a:t>
            </a:fld>
            <a:endParaRPr lang="en-US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62466" name="Rectangle 2"/>
          <p:cNvSpPr>
            <a:spLocks noChangeArrowheads="1"/>
          </p:cNvSpPr>
          <p:nvPr/>
        </p:nvSpPr>
        <p:spPr bwMode="auto">
          <a:xfrm>
            <a:off x="0" y="0"/>
            <a:ext cx="91440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lv-LV" sz="4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  <a:ea typeface="+mj-ea"/>
                <a:cs typeface="+mj-cs"/>
              </a:rPr>
              <a:t>Baznīca ir slimnīca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714375"/>
            <a:ext cx="9144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lv-LV" sz="3200" i="1" dirty="0">
                <a:latin typeface="Calibri" pitchFamily="34" charset="0"/>
              </a:rPr>
              <a:t>“Ne veseliem vajag ārsta, bet slimiem” (Mt.9:12</a:t>
            </a:r>
            <a:r>
              <a:rPr lang="lv-LV" sz="3200" i="1" dirty="0" smtClean="0">
                <a:latin typeface="Calibri" pitchFamily="34" charset="0"/>
              </a:rPr>
              <a:t>)</a:t>
            </a:r>
            <a:endParaRPr lang="lv-LV" sz="3200" i="1" dirty="0">
              <a:latin typeface="Calibri" pitchFamily="34" charset="0"/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179512" y="1412776"/>
            <a:ext cx="4968552" cy="122413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 smtClean="0">
                <a:solidFill>
                  <a:schemeClr val="tx1"/>
                </a:solidFill>
                <a:latin typeface="Calibri" pitchFamily="34" charset="0"/>
              </a:rPr>
              <a:t>Baznīca nav </a:t>
            </a:r>
            <a:r>
              <a:rPr lang="lv-LV" sz="4000" dirty="0" smtClean="0">
                <a:solidFill>
                  <a:schemeClr val="tx1"/>
                </a:solidFill>
                <a:latin typeface="Calibri" pitchFamily="34" charset="0"/>
              </a:rPr>
              <a:t>perfektu cilvēku sabiedrība!</a:t>
            </a:r>
            <a:endParaRPr lang="lv-LV" sz="4000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4355976" y="5301208"/>
            <a:ext cx="4608512" cy="136815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eaLnBrk="0" hangingPunct="0"/>
            <a:r>
              <a:rPr lang="lv-LV" sz="4000" dirty="0" smtClean="0">
                <a:solidFill>
                  <a:schemeClr val="tx1"/>
                </a:solidFill>
                <a:latin typeface="Calibri" pitchFamily="34" charset="0"/>
              </a:rPr>
              <a:t>Baznīcā cilvēki ārstējas no grēkiem</a:t>
            </a:r>
            <a:endParaRPr lang="lv-LV" sz="4000" dirty="0">
              <a:solidFill>
                <a:schemeClr val="tx1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2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1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6" grpId="0"/>
      <p:bldP spid="22" grpId="0" animBg="1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B3FB90DE-9924-E8FE-576E-D8D734973F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ow do you love God? – Seeking the kingdom"/>
          <p:cNvPicPr>
            <a:picLocks noChangeAspect="1" noChangeArrowheads="1"/>
          </p:cNvPicPr>
          <p:nvPr/>
        </p:nvPicPr>
        <p:blipFill>
          <a:blip r:embed="rId3" cstate="print"/>
          <a:srcRect t="23042"/>
          <a:stretch>
            <a:fillRect/>
          </a:stretch>
        </p:blipFill>
        <p:spPr bwMode="auto">
          <a:xfrm>
            <a:off x="0" y="3284984"/>
            <a:ext cx="9144000" cy="3573016"/>
          </a:xfrm>
          <a:prstGeom prst="rect">
            <a:avLst/>
          </a:prstGeom>
          <a:noFill/>
        </p:spPr>
      </p:pic>
      <p:sp>
        <p:nvSpPr>
          <p:cNvPr id="2" name="Virsraksts 1">
            <a:extLst>
              <a:ext uri="{FF2B5EF4-FFF2-40B4-BE49-F238E27FC236}">
                <a16:creationId xmlns:a16="http://schemas.microsoft.com/office/drawing/2014/main" xmlns="" id="{F8F863A8-4A0A-934D-9BEC-A2C3EF7BA4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2438" y="6350"/>
            <a:ext cx="8229600" cy="65405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lv-LV" b="1" dirty="0" smtClean="0">
                <a:solidFill>
                  <a:schemeClr val="tx1"/>
                </a:solidFill>
              </a:rPr>
              <a:t>2</a:t>
            </a:r>
            <a:r>
              <a:rPr lang="lv-LV" b="1" dirty="0" smtClean="0">
                <a:solidFill>
                  <a:schemeClr val="tx1"/>
                </a:solidFill>
              </a:rPr>
              <a:t>.tradīcija</a:t>
            </a:r>
            <a:endParaRPr lang="lv-LV" b="1" dirty="0">
              <a:solidFill>
                <a:schemeClr val="tx1"/>
              </a:solidFill>
            </a:endParaRP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xmlns="" id="{6F4BB6C5-1EA6-721A-3C06-F0AD0C7BBD7C}"/>
              </a:ext>
            </a:extLst>
          </p:cNvPr>
          <p:cNvSpPr/>
          <p:nvPr/>
        </p:nvSpPr>
        <p:spPr>
          <a:xfrm>
            <a:off x="179512" y="692696"/>
            <a:ext cx="8640960" cy="2880320"/>
          </a:xfrm>
          <a:prstGeom prst="roundRect">
            <a:avLst/>
          </a:prstGeom>
          <a:ln w="762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/>
              <a:t>Mūsu grupas darbībā ir tikai viena augstākā autoritāte </a:t>
            </a:r>
            <a:r>
              <a:rPr lang="lv-LV" sz="3600" dirty="0" smtClean="0"/>
              <a:t>– mīlošais </a:t>
            </a:r>
            <a:r>
              <a:rPr lang="lv-LV" sz="3600" dirty="0" smtClean="0"/>
              <a:t>Dievs, kā Viņš var atklāties mūsu grupas apziņā.</a:t>
            </a:r>
          </a:p>
          <a:p>
            <a:pPr algn="ctr"/>
            <a:r>
              <a:rPr lang="lv-LV" sz="3600" dirty="0" smtClean="0"/>
              <a:t>Mūsu vadītāji ir tikai uzticami kalpotāji, viņi nevalda.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xmlns="" val="383685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323850" y="0"/>
            <a:ext cx="9467850" cy="1081088"/>
          </a:xfrm>
        </p:spPr>
        <p:txBody>
          <a:bodyPr/>
          <a:lstStyle/>
          <a:p>
            <a:pPr algn="just">
              <a:lnSpc>
                <a:spcPct val="90000"/>
              </a:lnSpc>
              <a:buFontTx/>
              <a:buNone/>
            </a:pPr>
            <a:r>
              <a:rPr lang="lv-LV" sz="2800" i="1" dirty="0"/>
              <a:t>    2 Un netopiet šai laikam līdzīgi, bet pārvērtieties, atjaunodamies savā garā, lai pareizi saprastu, kas ir Dieva griba: to, kas ir labs, tīkams un pilnīgs.</a:t>
            </a:r>
            <a:endParaRPr lang="en-US" sz="2400" i="1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0" y="1196752"/>
            <a:ext cx="9144000" cy="773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33400" marR="0" lvl="0" indent="-5334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lv-LV" sz="4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Kā ir</a:t>
            </a:r>
            <a:r>
              <a:rPr kumimoji="0" lang="lv-LV" sz="4000" b="1" i="0" u="none" strike="noStrike" kern="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pasaulē</a:t>
            </a:r>
            <a:r>
              <a:rPr kumimoji="0" lang="lv-LV" sz="40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?</a:t>
            </a:r>
            <a:endParaRPr kumimoji="0" lang="lv-LV" sz="4000" b="0" i="0" u="none" strike="noStrike" kern="0" cap="none" spc="0" normalizeH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2492896"/>
            <a:ext cx="5796136" cy="2766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lnSpc>
                <a:spcPct val="150000"/>
              </a:lnSpc>
              <a:buFont typeface="Arial" pitchFamily="34" charset="0"/>
              <a:buChar char="•"/>
            </a:pPr>
            <a:r>
              <a:rPr lang="lv-LV" sz="4000" dirty="0" smtClean="0">
                <a:latin typeface="Calibri" pitchFamily="34" charset="0"/>
              </a:rPr>
              <a:t>Cilvēki ir egoistiski</a:t>
            </a:r>
          </a:p>
          <a:p>
            <a:pPr eaLnBrk="0" hangingPunct="0">
              <a:lnSpc>
                <a:spcPct val="150000"/>
              </a:lnSpc>
              <a:buFont typeface="Arial" pitchFamily="34" charset="0"/>
              <a:buChar char="•"/>
            </a:pPr>
            <a:r>
              <a:rPr lang="lv-LV" sz="4000" dirty="0" smtClean="0">
                <a:latin typeface="Calibri" pitchFamily="34" charset="0"/>
              </a:rPr>
              <a:t>Viens otru neievēro</a:t>
            </a:r>
          </a:p>
          <a:p>
            <a:pPr eaLnBrk="0" hangingPunct="0">
              <a:lnSpc>
                <a:spcPct val="150000"/>
              </a:lnSpc>
              <a:buFont typeface="Arial" pitchFamily="34" charset="0"/>
              <a:buChar char="•"/>
            </a:pPr>
            <a:r>
              <a:rPr lang="lv-LV" sz="4000" dirty="0" smtClean="0">
                <a:latin typeface="Calibri" pitchFamily="34" charset="0"/>
              </a:rPr>
              <a:t>Viens otru izmanto</a:t>
            </a:r>
            <a:endParaRPr lang="lv-LV" sz="4000" dirty="0">
              <a:latin typeface="Calibri" pitchFamily="34" charset="0"/>
            </a:endParaRPr>
          </a:p>
        </p:txBody>
      </p:sp>
      <p:pic>
        <p:nvPicPr>
          <p:cNvPr id="10" name="Picture 9" descr="m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99992" y="1988840"/>
            <a:ext cx="4392488" cy="43924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  <p:bldP spid="5" grpId="0" build="p" autoUpdateAnimBg="0" advAuto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323850" y="-9542"/>
            <a:ext cx="9467850" cy="1081088"/>
          </a:xfrm>
        </p:spPr>
        <p:txBody>
          <a:bodyPr/>
          <a:lstStyle/>
          <a:p>
            <a:pPr algn="just">
              <a:lnSpc>
                <a:spcPct val="90000"/>
              </a:lnSpc>
              <a:buFontTx/>
              <a:buNone/>
            </a:pPr>
            <a:r>
              <a:rPr lang="lv-LV" sz="2800" i="1" dirty="0"/>
              <a:t>    2 Un netopiet šai laikam līdzīgi, bet pārvērtieties, atjaunodamies savā garā, lai pareizi saprastu, kas ir Dieva griba: to, kas ir labs, tīkams un pilnīgs.</a:t>
            </a:r>
            <a:endParaRPr lang="en-US" sz="2400" i="1" dirty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2483768" y="1196752"/>
            <a:ext cx="3635896" cy="773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33400" marR="0" lvl="0" indent="-5334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lv-LV" sz="4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Kā ir</a:t>
            </a:r>
            <a:r>
              <a:rPr kumimoji="0" lang="lv-LV" sz="4000" b="1" i="0" u="none" strike="noStrike" kern="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lv-LV" sz="40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baznīcā</a:t>
            </a:r>
            <a:r>
              <a:rPr kumimoji="0" lang="lv-LV" sz="40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?</a:t>
            </a:r>
            <a:endParaRPr kumimoji="0" lang="lv-LV" sz="4000" b="0" i="0" u="none" strike="noStrike" kern="0" cap="none" spc="0" normalizeH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1980123"/>
            <a:ext cx="579613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spcBef>
                <a:spcPts val="1200"/>
              </a:spcBef>
              <a:buFont typeface="Arial" pitchFamily="34" charset="0"/>
              <a:buChar char="•"/>
            </a:pPr>
            <a:r>
              <a:rPr lang="lv-LV" sz="4000" dirty="0" smtClean="0">
                <a:latin typeface="Calibri" pitchFamily="34" charset="0"/>
              </a:rPr>
              <a:t>Netopiet pasaulei līdzīgi</a:t>
            </a:r>
          </a:p>
          <a:p>
            <a:pPr eaLnBrk="0" hangingPunct="0">
              <a:spcBef>
                <a:spcPts val="1200"/>
              </a:spcBef>
              <a:buFont typeface="Arial" pitchFamily="34" charset="0"/>
              <a:buChar char="•"/>
            </a:pPr>
            <a:r>
              <a:rPr lang="lv-LV" sz="4000" dirty="0" smtClean="0">
                <a:latin typeface="Calibri" pitchFamily="34" charset="0"/>
              </a:rPr>
              <a:t>Atjaunojaties savā garā</a:t>
            </a:r>
          </a:p>
          <a:p>
            <a:pPr eaLnBrk="0" hangingPunct="0">
              <a:spcBef>
                <a:spcPts val="1200"/>
              </a:spcBef>
              <a:buFont typeface="Arial" pitchFamily="34" charset="0"/>
              <a:buChar char="•"/>
            </a:pPr>
            <a:r>
              <a:rPr lang="lv-LV" sz="4000" dirty="0" smtClean="0">
                <a:latin typeface="Calibri" pitchFamily="34" charset="0"/>
              </a:rPr>
              <a:t>Saprastu Dieva gribu</a:t>
            </a:r>
          </a:p>
          <a:p>
            <a:pPr eaLnBrk="0" hangingPunct="0">
              <a:spcBef>
                <a:spcPts val="1200"/>
              </a:spcBef>
              <a:buFont typeface="Arial" pitchFamily="34" charset="0"/>
              <a:buChar char="•"/>
            </a:pPr>
            <a:r>
              <a:rPr lang="lv-LV" sz="4000" dirty="0" smtClean="0">
                <a:latin typeface="Calibri" pitchFamily="34" charset="0"/>
              </a:rPr>
              <a:t>Labs, tīkams, pilnīgs</a:t>
            </a:r>
          </a:p>
          <a:p>
            <a:pPr eaLnBrk="0" hangingPunct="0">
              <a:spcBef>
                <a:spcPts val="1200"/>
              </a:spcBef>
              <a:buFont typeface="Arial" pitchFamily="34" charset="0"/>
              <a:buChar char="•"/>
            </a:pPr>
            <a:r>
              <a:rPr lang="lv-LV" sz="4000" dirty="0" smtClean="0">
                <a:latin typeface="Calibri" pitchFamily="34" charset="0"/>
              </a:rPr>
              <a:t>Sakārtot attiecības ar Dievu un tuvākiem</a:t>
            </a:r>
            <a:endParaRPr lang="lv-LV" sz="4000" dirty="0">
              <a:latin typeface="Calibri" pitchFamily="34" charset="0"/>
            </a:endParaRPr>
          </a:p>
        </p:txBody>
      </p:sp>
      <p:pic>
        <p:nvPicPr>
          <p:cNvPr id="10" name="Picture 9" descr="bod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60032" y="2276872"/>
            <a:ext cx="4032448" cy="40324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  <p:bldP spid="7" grpId="0" build="p" autoUpdateAnimBg="0" advAuto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ttēls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146" r="47103"/>
          <a:stretch/>
        </p:blipFill>
        <p:spPr>
          <a:xfrm>
            <a:off x="0" y="1556792"/>
            <a:ext cx="3816424" cy="4404860"/>
          </a:xfrm>
          <a:prstGeom prst="rect">
            <a:avLst/>
          </a:prstGeom>
        </p:spPr>
      </p:pic>
      <p:sp>
        <p:nvSpPr>
          <p:cNvPr id="11266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C443F84-02A0-4ED0-9240-4005E1DB59C1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6632"/>
            <a:ext cx="9144000" cy="907157"/>
          </a:xfrm>
        </p:spPr>
        <p:txBody>
          <a:bodyPr/>
          <a:lstStyle/>
          <a:p>
            <a:pPr marL="762000" indent="-762000" eaLnBrk="1" hangingPunct="1">
              <a:defRPr/>
            </a:pPr>
            <a:r>
              <a:rPr lang="lv-LV" b="1" dirty="0"/>
              <a:t>AA </a:t>
            </a:r>
            <a:r>
              <a:rPr lang="lv-LV" b="1" dirty="0" smtClean="0"/>
              <a:t>dalībnieki dalās: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3707904" y="1988840"/>
            <a:ext cx="5256584" cy="316835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400" dirty="0" smtClean="0"/>
              <a:t>Mēs nemeklējam </a:t>
            </a:r>
            <a:r>
              <a:rPr lang="lv-LV" sz="4400" dirty="0" smtClean="0"/>
              <a:t>kam taisnība, bet kā ir </a:t>
            </a:r>
            <a:r>
              <a:rPr lang="lv-LV" sz="4400" dirty="0" smtClean="0"/>
              <a:t>pareizi (ko Dievs par to saka)</a:t>
            </a:r>
            <a:endParaRPr lang="lv-LV" sz="4400" dirty="0"/>
          </a:p>
        </p:txBody>
      </p:sp>
    </p:spTree>
    <p:extLst>
      <p:ext uri="{BB962C8B-B14F-4D97-AF65-F5344CB8AC3E}">
        <p14:creationId xmlns:p14="http://schemas.microsoft.com/office/powerpoint/2010/main" xmlns="" val="261357463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We Are Not Damaged Goods: How to See Ourselves as God Sees U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124744"/>
            <a:ext cx="7620000" cy="5076826"/>
          </a:xfrm>
          <a:prstGeom prst="rect">
            <a:avLst/>
          </a:prstGeom>
          <a:noFill/>
        </p:spPr>
      </p:pic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0" y="1628800"/>
            <a:ext cx="9144000" cy="1204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lv-LV" sz="4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251520" y="188640"/>
            <a:ext cx="8640960" cy="136815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spcBef>
                <a:spcPts val="0"/>
              </a:spcBef>
              <a:defRPr/>
            </a:pPr>
            <a:r>
              <a:rPr lang="lv-LV" sz="4000" kern="0" dirty="0" smtClean="0"/>
              <a:t>Ko lai cilvēks izsecina par Dievu, ja draudzes locekļi uzvedas egoistiski? </a:t>
            </a:r>
            <a:endParaRPr lang="lv-LV" sz="4000" kern="0" dirty="0" smtClean="0"/>
          </a:p>
        </p:txBody>
      </p:sp>
      <p:sp>
        <p:nvSpPr>
          <p:cNvPr id="7" name="Rounded Rectangle 6"/>
          <p:cNvSpPr/>
          <p:nvPr/>
        </p:nvSpPr>
        <p:spPr>
          <a:xfrm>
            <a:off x="3923928" y="5229200"/>
            <a:ext cx="5040560" cy="136815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spcBef>
                <a:spcPts val="0"/>
              </a:spcBef>
              <a:defRPr/>
            </a:pPr>
            <a:r>
              <a:rPr lang="lv-LV" sz="4000" kern="0" dirty="0" smtClean="0"/>
              <a:t>Baznīca </a:t>
            </a:r>
            <a:r>
              <a:rPr lang="lv-LV" sz="4000" kern="0" dirty="0" smtClean="0"/>
              <a:t>ir redzams Dieva atspulgs!</a:t>
            </a:r>
            <a:endParaRPr lang="lv-LV" sz="4000" kern="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323850" y="-71438"/>
            <a:ext cx="9467850" cy="1081088"/>
          </a:xfrm>
        </p:spPr>
        <p:txBody>
          <a:bodyPr/>
          <a:lstStyle/>
          <a:p>
            <a:pPr algn="just">
              <a:lnSpc>
                <a:spcPct val="90000"/>
              </a:lnSpc>
              <a:buFontTx/>
              <a:buNone/>
            </a:pPr>
            <a:r>
              <a:rPr lang="lv-LV" i="1"/>
              <a:t>	</a:t>
            </a:r>
            <a:r>
              <a:rPr lang="lv-LV" sz="2800" i="1"/>
              <a:t> 3 Tad nu es ieteicu ikvienam starp jums tās žēlastības vārdā, kas man dota: netiekties pāri noliktam, bet censties sevi apvaldīt saskaņā ar to ticības mēru, ko Dievs katram piešķīris.</a:t>
            </a:r>
            <a:endParaRPr lang="en-US" sz="2600" i="1"/>
          </a:p>
        </p:txBody>
      </p:sp>
      <p:pic>
        <p:nvPicPr>
          <p:cNvPr id="12290" name="Picture 2" descr="Ecumenical worship service at the St. Nicholas Evangelical ..."/>
          <p:cNvPicPr>
            <a:picLocks noChangeAspect="1" noChangeArrowheads="1"/>
          </p:cNvPicPr>
          <p:nvPr/>
        </p:nvPicPr>
        <p:blipFill>
          <a:blip r:embed="rId2" cstate="print"/>
          <a:srcRect l="29736" r="32268"/>
          <a:stretch>
            <a:fillRect/>
          </a:stretch>
        </p:blipFill>
        <p:spPr bwMode="auto">
          <a:xfrm>
            <a:off x="6690804" y="2564904"/>
            <a:ext cx="2453196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1601499"/>
            <a:ext cx="7236296" cy="5139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lv-LV" sz="3200" dirty="0" smtClean="0"/>
              <a:t>Nebūt </a:t>
            </a:r>
            <a:r>
              <a:rPr lang="lv-LV" sz="3200" dirty="0"/>
              <a:t>augstprātīgiem un lepniem pret jaunākiem ticības brāļiem un māsām</a:t>
            </a:r>
            <a:r>
              <a:rPr lang="lv-LV" sz="3200" dirty="0" smtClean="0"/>
              <a:t>.</a:t>
            </a:r>
          </a:p>
          <a:p>
            <a:pPr>
              <a:spcBef>
                <a:spcPts val="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lv-LV" sz="3200" dirty="0" smtClean="0"/>
              <a:t>Apvaldīsim sevi saskaņā ar ticības mēru.</a:t>
            </a:r>
            <a:endParaRPr lang="lv-LV" sz="3200" dirty="0"/>
          </a:p>
          <a:p>
            <a:pPr>
              <a:spcBef>
                <a:spcPts val="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lv-LV" sz="3200" dirty="0" smtClean="0"/>
              <a:t>Veltīsim laiku viens otra iepazīšanai!</a:t>
            </a:r>
          </a:p>
          <a:p>
            <a:pPr>
              <a:spcBef>
                <a:spcPts val="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lv-LV" sz="3200" dirty="0" smtClean="0"/>
              <a:t>Ieraudzīsim </a:t>
            </a:r>
            <a:r>
              <a:rPr lang="lv-LV" sz="3200" dirty="0"/>
              <a:t>cits citu, kā dāvanu no Dieva!</a:t>
            </a:r>
          </a:p>
          <a:p>
            <a:pPr>
              <a:spcBef>
                <a:spcPts val="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lv-LV" sz="3200" dirty="0"/>
              <a:t>Pamanīsim viens otru viņa vajadzībās un palīdzēsim viņiem</a:t>
            </a:r>
            <a:r>
              <a:rPr lang="lv-LV" sz="3200" dirty="0" smtClean="0"/>
              <a:t>!</a:t>
            </a:r>
            <a:endParaRPr lang="lv-LV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6"/>
          <p:cNvSpPr txBox="1">
            <a:spLocks noGrp="1" noChangeArrowheads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E2417AC1-9083-4E14-8407-18617EC14D49}" type="slidenum">
              <a:rPr lang="lv-LV" sz="1400"/>
              <a:pPr algn="r"/>
              <a:t>17</a:t>
            </a:fld>
            <a:endParaRPr lang="lv-LV" sz="1400"/>
          </a:p>
        </p:txBody>
      </p:sp>
      <p:sp>
        <p:nvSpPr>
          <p:cNvPr id="3075" name="Rectangle 6"/>
          <p:cNvSpPr txBox="1">
            <a:spLocks noGrp="1" noChangeArrowheads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D65B135F-B5DF-43F2-8525-5D53C55197D7}" type="slidenum">
              <a:rPr lang="lv-LV" sz="1400"/>
              <a:pPr algn="r"/>
              <a:t>17</a:t>
            </a:fld>
            <a:endParaRPr lang="lv-LV" sz="1400"/>
          </a:p>
        </p:txBody>
      </p:sp>
      <p:sp>
        <p:nvSpPr>
          <p:cNvPr id="62466" name="Rectangle 2"/>
          <p:cNvSpPr>
            <a:spLocks noChangeArrowheads="1"/>
          </p:cNvSpPr>
          <p:nvPr/>
        </p:nvSpPr>
        <p:spPr bwMode="auto">
          <a:xfrm>
            <a:off x="0" y="0"/>
            <a:ext cx="91440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lv-LV" sz="4800" b="1" dirty="0">
                <a:latin typeface="+mj-lt"/>
                <a:ea typeface="+mj-ea"/>
                <a:cs typeface="+mj-cs"/>
              </a:rPr>
              <a:t>Baznīca ir Kristus miesa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642918"/>
            <a:ext cx="914400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lv-LV" sz="2600" i="1" baseline="30000" dirty="0" smtClean="0"/>
              <a:t>4</a:t>
            </a:r>
            <a:r>
              <a:rPr lang="lv-LV" sz="2600" i="1" dirty="0" smtClean="0"/>
              <a:t> </a:t>
            </a:r>
            <a:r>
              <a:rPr lang="lv-LV" sz="2600" i="1" dirty="0" smtClean="0"/>
              <a:t>Jo</a:t>
            </a:r>
            <a:r>
              <a:rPr lang="lv-LV" sz="2600" i="1" dirty="0"/>
              <a:t>, kā mums vienā miesā ir daudz locekļu, bet ne visiem locekļiem ir vienāds uzdevums, </a:t>
            </a:r>
            <a:r>
              <a:rPr lang="lv-LV" sz="2600" i="1" baseline="30000" dirty="0" smtClean="0"/>
              <a:t>5</a:t>
            </a:r>
            <a:r>
              <a:rPr lang="lv-LV" sz="2600" i="1" dirty="0" smtClean="0"/>
              <a:t> tāpat </a:t>
            </a:r>
            <a:r>
              <a:rPr lang="lv-LV" sz="2600" i="1" dirty="0"/>
              <a:t>mēs daudzi kopā esam viena miesa Kristū, bet savā starpā visi esam locekļi</a:t>
            </a:r>
            <a:r>
              <a:rPr lang="lv-LV" sz="2600" i="1" dirty="0" smtClean="0"/>
              <a:t>.” (Rom.12:4-5)</a:t>
            </a:r>
            <a:endParaRPr lang="lv-LV" sz="2600" i="1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2504296"/>
            <a:ext cx="4006196" cy="43537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" name="Rectangle 7"/>
          <p:cNvSpPr/>
          <p:nvPr/>
        </p:nvSpPr>
        <p:spPr>
          <a:xfrm>
            <a:off x="0" y="2492896"/>
            <a:ext cx="3059832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spcBef>
                <a:spcPts val="1200"/>
              </a:spcBef>
              <a:buFont typeface="Wingdings" pitchFamily="2" charset="2"/>
              <a:buChar char="§"/>
            </a:pPr>
            <a:r>
              <a:rPr lang="lv-LV" sz="3200" b="1" dirty="0" smtClean="0">
                <a:cs typeface="Arial" charset="0"/>
              </a:rPr>
              <a:t>Galva ir Jēzus Kristus</a:t>
            </a:r>
          </a:p>
          <a:p>
            <a:pPr eaLnBrk="0" hangingPunct="0">
              <a:spcBef>
                <a:spcPts val="1200"/>
              </a:spcBef>
              <a:buFont typeface="Wingdings" pitchFamily="2" charset="2"/>
              <a:buChar char="§"/>
            </a:pPr>
            <a:r>
              <a:rPr lang="lv-LV" sz="3200" b="1" dirty="0" smtClean="0">
                <a:cs typeface="Arial" charset="0"/>
              </a:rPr>
              <a:t>Dažādi locekļi – kristieši</a:t>
            </a:r>
          </a:p>
          <a:p>
            <a:pPr eaLnBrk="0" hangingPunct="0">
              <a:spcBef>
                <a:spcPts val="1200"/>
              </a:spcBef>
            </a:pPr>
            <a:r>
              <a:rPr lang="lv-LV" sz="2800" dirty="0" smtClean="0">
                <a:cs typeface="Arial" charset="0"/>
              </a:rPr>
              <a:t>“</a:t>
            </a:r>
            <a:r>
              <a:rPr lang="lv-LV" sz="2800" i="1" dirty="0" smtClean="0">
                <a:cs typeface="Arial" charset="0"/>
              </a:rPr>
              <a:t>Ir dažādas dāvanas, bet viens pats Gars</a:t>
            </a:r>
            <a:r>
              <a:rPr lang="lv-LV" sz="2800" dirty="0" smtClean="0">
                <a:cs typeface="Arial" charset="0"/>
              </a:rPr>
              <a:t>” (1.Kor.12:4</a:t>
            </a:r>
            <a:r>
              <a:rPr lang="lv-LV" sz="2800" dirty="0" smtClean="0">
                <a:cs typeface="Arial" charset="0"/>
              </a:rPr>
              <a:t>)</a:t>
            </a:r>
            <a:endParaRPr lang="lv-LV" sz="2800" dirty="0" smtClean="0">
              <a:cs typeface="Arial" charset="0"/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90AA48-3CE3-4286-A469-724E353ED03E}" type="slidenum">
              <a:rPr lang="lv-LV" smtClean="0"/>
              <a:pPr>
                <a:defRPr/>
              </a:pPr>
              <a:t>17</a:t>
            </a:fld>
            <a:endParaRPr lang="lv-LV"/>
          </a:p>
        </p:txBody>
      </p:sp>
      <p:sp>
        <p:nvSpPr>
          <p:cNvPr id="12" name="Rounded Rectangle 11"/>
          <p:cNvSpPr/>
          <p:nvPr/>
        </p:nvSpPr>
        <p:spPr>
          <a:xfrm>
            <a:off x="6948264" y="3501008"/>
            <a:ext cx="1575792" cy="64807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eaLnBrk="0" hangingPunct="0"/>
            <a:r>
              <a:rPr lang="lv-LV" sz="4000" dirty="0" smtClean="0">
                <a:solidFill>
                  <a:schemeClr val="tx1"/>
                </a:solidFill>
                <a:latin typeface="Calibri" pitchFamily="34" charset="0"/>
              </a:rPr>
              <a:t>Rokas</a:t>
            </a:r>
            <a:endParaRPr lang="lv-LV" sz="4000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5732512" y="5949280"/>
            <a:ext cx="1575792" cy="63968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eaLnBrk="0" hangingPunct="0"/>
            <a:r>
              <a:rPr lang="lv-LV" sz="4000" dirty="0" smtClean="0">
                <a:solidFill>
                  <a:schemeClr val="tx1"/>
                </a:solidFill>
                <a:latin typeface="Calibri" pitchFamily="34" charset="0"/>
              </a:rPr>
              <a:t>Kājas</a:t>
            </a:r>
            <a:endParaRPr lang="lv-LV" sz="4000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2627784" y="2132856"/>
            <a:ext cx="1575792" cy="64807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eaLnBrk="0" hangingPunct="0"/>
            <a:r>
              <a:rPr lang="lv-LV" sz="4000" dirty="0" smtClean="0">
                <a:solidFill>
                  <a:schemeClr val="tx1"/>
                </a:solidFill>
                <a:latin typeface="Calibri" pitchFamily="34" charset="0"/>
              </a:rPr>
              <a:t>Mute</a:t>
            </a:r>
            <a:endParaRPr lang="lv-LV" sz="4000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6012160" y="2204864"/>
            <a:ext cx="1575792" cy="64807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eaLnBrk="0" hangingPunct="0"/>
            <a:r>
              <a:rPr lang="lv-LV" sz="4000" dirty="0" smtClean="0">
                <a:solidFill>
                  <a:schemeClr val="tx1"/>
                </a:solidFill>
                <a:latin typeface="Calibri" pitchFamily="34" charset="0"/>
              </a:rPr>
              <a:t>Ausis</a:t>
            </a:r>
            <a:endParaRPr lang="lv-LV" sz="4000" dirty="0">
              <a:solidFill>
                <a:schemeClr val="tx1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2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9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6" grpId="0"/>
      <p:bldP spid="12" grpId="0" animBg="1"/>
      <p:bldP spid="13" grpId="0" animBg="1"/>
      <p:bldP spid="14" grpId="0" animBg="1"/>
      <p:bldP spid="1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7"/>
          <p:cNvSpPr txBox="1">
            <a:spLocks noGrp="1"/>
          </p:cNvSpPr>
          <p:nvPr/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4D48AB04-33E8-466D-9B93-EB809965C5FC}" type="slidenum">
              <a:rPr lang="en-US"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18</a:t>
            </a:fld>
            <a:endParaRPr lang="en-US" sz="120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62466" name="Rectangle 2"/>
          <p:cNvSpPr>
            <a:spLocks noChangeArrowheads="1"/>
          </p:cNvSpPr>
          <p:nvPr/>
        </p:nvSpPr>
        <p:spPr bwMode="auto">
          <a:xfrm>
            <a:off x="0" y="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lv-LV" sz="3600" b="1" dirty="0" smtClean="0">
                <a:cs typeface="Arial" charset="0"/>
              </a:rPr>
              <a:t>Vienotība un </a:t>
            </a:r>
            <a:r>
              <a:rPr lang="lv-LV" sz="3600" b="1" dirty="0" smtClean="0"/>
              <a:t>Paļāvība vienam uz otru </a:t>
            </a:r>
            <a:endParaRPr lang="lv-LV" sz="3600" b="1" dirty="0">
              <a:cs typeface="Arial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763588"/>
            <a:ext cx="889248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lv-LV" sz="3200" dirty="0" smtClean="0">
                <a:cs typeface="Arial" charset="0"/>
              </a:rPr>
              <a:t>“</a:t>
            </a:r>
            <a:r>
              <a:rPr lang="lv-LV" sz="3200" i="1" dirty="0">
                <a:cs typeface="Arial" charset="0"/>
              </a:rPr>
              <a:t>Un, kad viens loceklis cieš, tad visi locekļi cieš līdzi; vai, kad viens loceklis top godāts, tad visi locekļi priecājas līdzi</a:t>
            </a:r>
            <a:r>
              <a:rPr lang="lv-LV" sz="3200" dirty="0">
                <a:cs typeface="Arial" charset="0"/>
              </a:rPr>
              <a:t>.” (1.Kor.12:26)</a:t>
            </a:r>
          </a:p>
        </p:txBody>
      </p:sp>
      <p:pic>
        <p:nvPicPr>
          <p:cNvPr id="41988" name="Picture 4" descr="70+ Most Inspiring Quotes on Caring for Others - Embrace Humanit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348880"/>
            <a:ext cx="9181020" cy="432048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2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B3FB90DE-9924-E8FE-576E-D8D734973F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>
            <a:extLst>
              <a:ext uri="{FF2B5EF4-FFF2-40B4-BE49-F238E27FC236}">
                <a16:creationId xmlns:a16="http://schemas.microsoft.com/office/drawing/2014/main" xmlns="" id="{F8F863A8-4A0A-934D-9BEC-A2C3EF7BA4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2438" y="6350"/>
            <a:ext cx="8229600" cy="65405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lv-LV" b="1" dirty="0" smtClean="0">
                <a:solidFill>
                  <a:schemeClr val="tx1"/>
                </a:solidFill>
              </a:rPr>
              <a:t>3.tradīcija</a:t>
            </a:r>
            <a:endParaRPr lang="lv-LV" b="1" dirty="0">
              <a:solidFill>
                <a:schemeClr val="tx1"/>
              </a:solidFill>
            </a:endParaRP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xmlns="" id="{6F4BB6C5-1EA6-721A-3C06-F0AD0C7BBD7C}"/>
              </a:ext>
            </a:extLst>
          </p:cNvPr>
          <p:cNvSpPr/>
          <p:nvPr/>
        </p:nvSpPr>
        <p:spPr>
          <a:xfrm>
            <a:off x="827584" y="764704"/>
            <a:ext cx="7704856" cy="1944216"/>
          </a:xfrm>
          <a:prstGeom prst="roundRect">
            <a:avLst/>
          </a:prstGeom>
          <a:ln w="762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/>
              <a:t>Vienīgais noteikums, lai kļūtu par AA dalībnieku, ir </a:t>
            </a:r>
            <a:r>
              <a:rPr lang="lv-LV" sz="3600" dirty="0" smtClean="0"/>
              <a:t>vēlēšanās atmest dzeršanu (atkarību).</a:t>
            </a:r>
            <a:endParaRPr lang="en-US" sz="3600" dirty="0"/>
          </a:p>
        </p:txBody>
      </p:sp>
      <p:pic>
        <p:nvPicPr>
          <p:cNvPr id="8194" name="Picture 2" descr="Kā pārtraukt dzeršanu? Ko tas prasa? | Oficiālā mājas lapa Alkotox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2996952"/>
            <a:ext cx="5544616" cy="369641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383685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0"/>
            <a:ext cx="8175625" cy="1071563"/>
          </a:xfrm>
        </p:spPr>
        <p:txBody>
          <a:bodyPr/>
          <a:lstStyle/>
          <a:p>
            <a:pPr eaLnBrk="1" hangingPunct="1"/>
            <a:r>
              <a:rPr lang="lv-LV" sz="4000" b="1" dirty="0">
                <a:solidFill>
                  <a:schemeClr val="tx1"/>
                </a:solidFill>
              </a:rPr>
              <a:t>Rom.12:1-5 </a:t>
            </a:r>
            <a:r>
              <a:rPr lang="lv-LV" sz="4000" b="1" dirty="0" smtClean="0">
                <a:solidFill>
                  <a:schemeClr val="tx1"/>
                </a:solidFill>
              </a:rPr>
              <a:t>Kristus draudze</a:t>
            </a:r>
            <a:endParaRPr lang="lv-LV" sz="4000" b="1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1190357"/>
            <a:ext cx="91440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lv-LV" sz="2800" dirty="0"/>
              <a:t>1 Es jums lieku pie sirds, brāļi, Dieva žēlsirdības vārdā nodot sevi pašus par dzīvu, svētu Dievam patīkamu upuri, tā lai ir jūsu apzinīgā kalpošana. 2 Un netopiet šim laikam līdzīgi, bet pārvērtieties, atjaunodamies savā garā, lai pareizi saprastu, kas ir Dieva griba: to, kas ir labs, tīkams un pilnīgs. 3 Jo žēlastībā, kas man dota, es ikvienam jums saku: neuzskatiet sevi par pārākiem kā citi, esiet saprātīgi, ikviens pēc tāda ticības mēra, kādu Dievs tam ir piešķīris. 4 Jo, kā mūsu miesai ir daudz locekļu, bet ne visiem locekļiem ir viens un tas pats uzdevums, 5 tāpat mēs daudzi kopā esam viena miesa Kristū, bet savā starpā visi esam locekļi.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ttēls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146" r="47103"/>
          <a:stretch/>
        </p:blipFill>
        <p:spPr>
          <a:xfrm>
            <a:off x="0" y="1052736"/>
            <a:ext cx="3816424" cy="4404860"/>
          </a:xfrm>
          <a:prstGeom prst="rect">
            <a:avLst/>
          </a:prstGeom>
        </p:spPr>
      </p:pic>
      <p:sp>
        <p:nvSpPr>
          <p:cNvPr id="11266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C443F84-02A0-4ED0-9240-4005E1DB59C1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6632"/>
            <a:ext cx="9144000" cy="907157"/>
          </a:xfrm>
        </p:spPr>
        <p:txBody>
          <a:bodyPr/>
          <a:lstStyle/>
          <a:p>
            <a:pPr marL="762000" indent="-762000" eaLnBrk="1" hangingPunct="1">
              <a:defRPr/>
            </a:pPr>
            <a:r>
              <a:rPr lang="lv-LV" b="1" dirty="0"/>
              <a:t>AA </a:t>
            </a:r>
            <a:r>
              <a:rPr lang="lv-LV" b="1" dirty="0" smtClean="0"/>
              <a:t>dalībnieki dalās: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3707904" y="980728"/>
            <a:ext cx="5256584" cy="396044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/>
              <a:t>Ja </a:t>
            </a:r>
            <a:r>
              <a:rPr lang="lv-LV" sz="3600" dirty="0" smtClean="0"/>
              <a:t>uzliktu kādus </a:t>
            </a:r>
            <a:r>
              <a:rPr lang="lv-LV" sz="3600" dirty="0" smtClean="0"/>
              <a:t>citus noteikumus </a:t>
            </a:r>
            <a:r>
              <a:rPr lang="lv-LV" sz="3600" dirty="0" smtClean="0"/>
              <a:t>- </a:t>
            </a:r>
            <a:r>
              <a:rPr lang="lv-LV" sz="3600" dirty="0" smtClean="0"/>
              <a:t>tad </a:t>
            </a:r>
            <a:r>
              <a:rPr lang="lv-LV" sz="3600" dirty="0" smtClean="0"/>
              <a:t>90% vecbiedru </a:t>
            </a:r>
            <a:r>
              <a:rPr lang="lv-LV" sz="3600" dirty="0" smtClean="0"/>
              <a:t>nebūtu kļuvuši par AA biedriem un nebūtu tapuši brīvi no atkarības</a:t>
            </a:r>
            <a:endParaRPr lang="lv-LV" sz="3600" dirty="0"/>
          </a:p>
        </p:txBody>
      </p:sp>
      <p:sp>
        <p:nvSpPr>
          <p:cNvPr id="7" name="Rounded Rectangle 6"/>
          <p:cNvSpPr/>
          <p:nvPr/>
        </p:nvSpPr>
        <p:spPr>
          <a:xfrm>
            <a:off x="4131568" y="5229200"/>
            <a:ext cx="4256856" cy="136815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eaLnBrk="0" hangingPunct="0"/>
            <a:r>
              <a:rPr lang="lv-LV" sz="3600" dirty="0" smtClean="0">
                <a:solidFill>
                  <a:schemeClr val="tx1"/>
                </a:solidFill>
                <a:latin typeface="Calibri" pitchFamily="34" charset="0"/>
              </a:rPr>
              <a:t>Ja traucē citiem, tiek lūgts aiziet</a:t>
            </a:r>
            <a:endParaRPr lang="lv-LV" sz="3600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195736" y="5661248"/>
            <a:ext cx="176394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lv-LV" sz="3600" dirty="0" smtClean="0">
                <a:latin typeface="Calibri" pitchFamily="34" charset="0"/>
              </a:rPr>
              <a:t>Piezīme: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xmlns="" val="261357463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6" grpId="0" animBg="1"/>
      <p:bldP spid="7" grpId="0" animBg="1"/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7"/>
          <p:cNvSpPr txBox="1">
            <a:spLocks noGrp="1"/>
          </p:cNvSpPr>
          <p:nvPr/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8EC0EABF-CA93-4B07-9BCC-4F13EF4A9F43}" type="slidenum">
              <a:rPr lang="en-US" sz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21</a:t>
            </a:fld>
            <a:endParaRPr lang="en-US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62466" name="Rectangle 2"/>
          <p:cNvSpPr>
            <a:spLocks noChangeArrowheads="1"/>
          </p:cNvSpPr>
          <p:nvPr/>
        </p:nvSpPr>
        <p:spPr bwMode="auto">
          <a:xfrm>
            <a:off x="0" y="0"/>
            <a:ext cx="91440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lv-LV" sz="4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  <a:ea typeface="+mj-ea"/>
                <a:cs typeface="+mj-cs"/>
              </a:rPr>
              <a:t>Baznīca ir </a:t>
            </a:r>
            <a:r>
              <a:rPr lang="lv-LV" sz="48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  <a:ea typeface="+mj-ea"/>
                <a:cs typeface="+mj-cs"/>
              </a:rPr>
              <a:t>grēciniekiem</a:t>
            </a:r>
            <a:endParaRPr lang="lv-LV" sz="4800" b="1" dirty="0">
              <a:effectLst>
                <a:outerShdw blurRad="38100" dist="38100" dir="2700000" algn="tl">
                  <a:srgbClr val="FFFFFF"/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714375"/>
            <a:ext cx="9144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lv-LV" sz="3200" i="1" dirty="0">
                <a:latin typeface="Calibri" pitchFamily="34" charset="0"/>
              </a:rPr>
              <a:t>“Ne veseliem vajag ārsta, bet slimiem” (Mt.9:12</a:t>
            </a:r>
            <a:r>
              <a:rPr lang="lv-LV" sz="3200" i="1" dirty="0" smtClean="0">
                <a:latin typeface="Calibri" pitchFamily="34" charset="0"/>
              </a:rPr>
              <a:t>)</a:t>
            </a:r>
            <a:endParaRPr lang="lv-LV" sz="3200" i="1" dirty="0">
              <a:latin typeface="Calibri" pitchFamily="34" charset="0"/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395536" y="1268760"/>
            <a:ext cx="8568952" cy="115212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400" dirty="0" smtClean="0">
                <a:solidFill>
                  <a:schemeClr val="tx1"/>
                </a:solidFill>
                <a:latin typeface="Calibri" pitchFamily="34" charset="0"/>
              </a:rPr>
              <a:t>Baznīcā galvenais mērķis ir palīdzēt cilvēkiem cīnīties ar grēkiem un nonākt debesu valstībā</a:t>
            </a:r>
            <a:endParaRPr lang="lv-LV" sz="3400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971600" y="5661248"/>
            <a:ext cx="7281192" cy="108012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eaLnBrk="0" hangingPunct="0"/>
            <a:r>
              <a:rPr lang="lv-LV" sz="3600" dirty="0" smtClean="0">
                <a:solidFill>
                  <a:schemeClr val="tx1"/>
                </a:solidFill>
                <a:latin typeface="Calibri" pitchFamily="34" charset="0"/>
              </a:rPr>
              <a:t>Ja cilvēks domā, ka ir cits mērķis, viņš pievilsies un aizies prom</a:t>
            </a:r>
            <a:endParaRPr lang="lv-LV" sz="3600" dirty="0">
              <a:solidFill>
                <a:schemeClr val="tx1"/>
              </a:solidFill>
              <a:latin typeface="Calibri" pitchFamily="34" charset="0"/>
            </a:endParaRPr>
          </a:p>
        </p:txBody>
      </p:sp>
      <p:pic>
        <p:nvPicPr>
          <p:cNvPr id="46082" name="Picture 2" descr="Strengthen Your Faith on the Narrow Path to Heaven: God's Guidance Through  the Doo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2420888"/>
            <a:ext cx="6840760" cy="320522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2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6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6" grpId="0"/>
      <p:bldP spid="22" grpId="0" animBg="1"/>
      <p:bldP spid="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What Does It Mean to Confess Your Sins?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27673" y="2242467"/>
            <a:ext cx="6040671" cy="3335786"/>
          </a:xfrm>
          <a:prstGeom prst="rect">
            <a:avLst/>
          </a:prstGeom>
          <a:noFill/>
        </p:spPr>
      </p:pic>
      <p:sp>
        <p:nvSpPr>
          <p:cNvPr id="5" name="Slide Number Placeholder 7"/>
          <p:cNvSpPr txBox="1">
            <a:spLocks noGrp="1"/>
          </p:cNvSpPr>
          <p:nvPr/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8EC0EABF-CA93-4B07-9BCC-4F13EF4A9F43}" type="slidenum">
              <a:rPr lang="en-US" sz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22</a:t>
            </a:fld>
            <a:endParaRPr lang="en-US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62466" name="Rectangle 2"/>
          <p:cNvSpPr>
            <a:spLocks noChangeArrowheads="1"/>
          </p:cNvSpPr>
          <p:nvPr/>
        </p:nvSpPr>
        <p:spPr bwMode="auto">
          <a:xfrm>
            <a:off x="0" y="0"/>
            <a:ext cx="91440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lv-LV" sz="48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  <a:ea typeface="+mj-ea"/>
                <a:cs typeface="+mj-cs"/>
              </a:rPr>
              <a:t>Atzīt savu grēcīgumu</a:t>
            </a:r>
            <a:endParaRPr lang="lv-LV" sz="4800" b="1" dirty="0">
              <a:effectLst>
                <a:outerShdw blurRad="38100" dist="38100" dir="2700000" algn="tl">
                  <a:srgbClr val="FFFFFF"/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714375"/>
            <a:ext cx="9144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lv-LV" sz="3200" i="1" dirty="0">
                <a:latin typeface="Calibri" pitchFamily="34" charset="0"/>
              </a:rPr>
              <a:t>“Ne veseliem vajag ārsta, bet slimiem” (Mt.9:12</a:t>
            </a:r>
            <a:r>
              <a:rPr lang="lv-LV" sz="3200" i="1" dirty="0" smtClean="0">
                <a:latin typeface="Calibri" pitchFamily="34" charset="0"/>
              </a:rPr>
              <a:t>)</a:t>
            </a:r>
            <a:endParaRPr lang="lv-LV" sz="3200" i="1" dirty="0">
              <a:latin typeface="Calibri" pitchFamily="34" charset="0"/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683568" y="1268760"/>
            <a:ext cx="7704856" cy="122413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 smtClean="0">
                <a:solidFill>
                  <a:schemeClr val="tx1"/>
                </a:solidFill>
                <a:latin typeface="Calibri" pitchFamily="34" charset="0"/>
              </a:rPr>
              <a:t>Vienīgais priekšnoteikums, lai būtu baznīcā ir atzīt savu grēcīgumu</a:t>
            </a:r>
            <a:endParaRPr lang="lv-LV" sz="4000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323528" y="5589240"/>
            <a:ext cx="8424936" cy="115212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eaLnBrk="0" hangingPunct="0"/>
            <a:r>
              <a:rPr lang="lv-LV" sz="4000" dirty="0" smtClean="0">
                <a:solidFill>
                  <a:schemeClr val="tx1"/>
                </a:solidFill>
                <a:latin typeface="Calibri" pitchFamily="34" charset="0"/>
              </a:rPr>
              <a:t>Ja </a:t>
            </a:r>
            <a:r>
              <a:rPr lang="lv-LV" sz="4000" dirty="0" smtClean="0">
                <a:solidFill>
                  <a:schemeClr val="tx1"/>
                </a:solidFill>
                <a:latin typeface="Calibri" pitchFamily="34" charset="0"/>
              </a:rPr>
              <a:t>vēl nesaprot, lai sēž un klausās, varbūt </a:t>
            </a:r>
            <a:r>
              <a:rPr lang="lv-LV" sz="4000" dirty="0" smtClean="0">
                <a:solidFill>
                  <a:schemeClr val="tx1"/>
                </a:solidFill>
                <a:latin typeface="Calibri" pitchFamily="34" charset="0"/>
              </a:rPr>
              <a:t>vēlāk sapratīs un </a:t>
            </a:r>
            <a:r>
              <a:rPr lang="lv-LV" sz="4000" dirty="0" smtClean="0">
                <a:solidFill>
                  <a:schemeClr val="tx1"/>
                </a:solidFill>
                <a:latin typeface="Calibri" pitchFamily="34" charset="0"/>
              </a:rPr>
              <a:t>pateiks paldies</a:t>
            </a:r>
            <a:endParaRPr lang="lv-LV" sz="4000" dirty="0">
              <a:solidFill>
                <a:schemeClr val="tx1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2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5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6" grpId="0"/>
      <p:bldP spid="22" grpId="0" animBg="1"/>
      <p:bldP spid="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ttēls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146" r="47103"/>
          <a:stretch/>
        </p:blipFill>
        <p:spPr>
          <a:xfrm>
            <a:off x="0" y="1556792"/>
            <a:ext cx="3816424" cy="4404860"/>
          </a:xfrm>
          <a:prstGeom prst="rect">
            <a:avLst/>
          </a:prstGeom>
        </p:spPr>
      </p:pic>
      <p:sp>
        <p:nvSpPr>
          <p:cNvPr id="11266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C443F84-02A0-4ED0-9240-4005E1DB59C1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6632"/>
            <a:ext cx="9144000" cy="907157"/>
          </a:xfrm>
        </p:spPr>
        <p:txBody>
          <a:bodyPr/>
          <a:lstStyle/>
          <a:p>
            <a:pPr marL="762000" indent="-762000" eaLnBrk="1" hangingPunct="1">
              <a:defRPr/>
            </a:pPr>
            <a:r>
              <a:rPr lang="lv-LV" b="1" dirty="0"/>
              <a:t>AA </a:t>
            </a:r>
            <a:r>
              <a:rPr lang="lv-LV" b="1" dirty="0" smtClean="0"/>
              <a:t>dalībnieki dalās: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3707904" y="2132856"/>
            <a:ext cx="5256584" cy="295232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400" dirty="0" smtClean="0"/>
              <a:t>Mēs citiem gribam dot tādu pašu iespēju, kāda tika dota mums</a:t>
            </a:r>
            <a:endParaRPr lang="lv-LV" sz="4400" dirty="0"/>
          </a:p>
        </p:txBody>
      </p:sp>
    </p:spTree>
    <p:extLst>
      <p:ext uri="{BB962C8B-B14F-4D97-AF65-F5344CB8AC3E}">
        <p14:creationId xmlns:p14="http://schemas.microsoft.com/office/powerpoint/2010/main" xmlns="" val="261357463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850900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Kopsavilkums</a:t>
            </a:r>
            <a:endParaRPr lang="lv-LV" b="1" dirty="0">
              <a:solidFill>
                <a:schemeClr val="tx1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1124744"/>
            <a:ext cx="4392488" cy="49038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Rounded Rectangle 4"/>
          <p:cNvSpPr/>
          <p:nvPr/>
        </p:nvSpPr>
        <p:spPr>
          <a:xfrm>
            <a:off x="539552" y="1268760"/>
            <a:ext cx="3744416" cy="7200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 smtClean="0"/>
              <a:t>Kopīgs labums</a:t>
            </a:r>
            <a:endParaRPr lang="en-US" sz="4000" dirty="0"/>
          </a:p>
        </p:txBody>
      </p:sp>
      <p:sp>
        <p:nvSpPr>
          <p:cNvPr id="6" name="Rounded Rectangle 5"/>
          <p:cNvSpPr/>
          <p:nvPr/>
        </p:nvSpPr>
        <p:spPr>
          <a:xfrm>
            <a:off x="539552" y="2420888"/>
            <a:ext cx="3744416" cy="172819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 smtClean="0"/>
              <a:t>Augstākā autoritāte – Mīlošais Dievs</a:t>
            </a:r>
            <a:endParaRPr lang="en-US" sz="4000" dirty="0"/>
          </a:p>
        </p:txBody>
      </p:sp>
      <p:sp>
        <p:nvSpPr>
          <p:cNvPr id="8" name="Rectangle 7"/>
          <p:cNvSpPr/>
          <p:nvPr/>
        </p:nvSpPr>
        <p:spPr>
          <a:xfrm>
            <a:off x="0" y="1124744"/>
            <a:ext cx="5693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lv-LV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1</a:t>
            </a:r>
            <a:endParaRPr lang="en-US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2708920"/>
            <a:ext cx="5693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lv-LV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2</a:t>
            </a:r>
            <a:endParaRPr lang="en-US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539552" y="4581128"/>
            <a:ext cx="3744416" cy="129614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 smtClean="0"/>
              <a:t>Vēlme uzvarēt atkarību/grēku </a:t>
            </a:r>
            <a:endParaRPr lang="en-US" sz="4000" dirty="0"/>
          </a:p>
        </p:txBody>
      </p:sp>
      <p:sp>
        <p:nvSpPr>
          <p:cNvPr id="11" name="Rectangle 10"/>
          <p:cNvSpPr/>
          <p:nvPr/>
        </p:nvSpPr>
        <p:spPr>
          <a:xfrm>
            <a:off x="0" y="4725144"/>
            <a:ext cx="5693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lv-LV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3</a:t>
            </a:r>
            <a:endParaRPr lang="en-US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  <p:bldP spid="5" grpId="0" animBg="1"/>
      <p:bldP spid="6" grpId="0" animBg="1"/>
      <p:bldP spid="8" grpId="0"/>
      <p:bldP spid="9" grpId="0"/>
      <p:bldP spid="10" grpId="0" animBg="1"/>
      <p:bldP spid="1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BIBLE0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40188" y="765175"/>
            <a:ext cx="5103812" cy="609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2924175"/>
            <a:ext cx="5184775" cy="1143000"/>
          </a:xfrm>
        </p:spPr>
        <p:txBody>
          <a:bodyPr/>
          <a:lstStyle/>
          <a:p>
            <a:pPr eaLnBrk="1" hangingPunct="1"/>
            <a:r>
              <a:rPr lang="lv-LV" sz="5400"/>
              <a:t>Un Dieva miers, kas ir augstāks par visu saprašanu lai pasargā jūsu sirdis un jūsu domas. </a:t>
            </a:r>
            <a:r>
              <a:rPr lang="lv-LV" sz="5400" b="1"/>
              <a:t>Āmen</a:t>
            </a:r>
            <a:br>
              <a:rPr lang="lv-LV" sz="5400" b="1"/>
            </a:br>
            <a:endParaRPr lang="lv-LV" sz="5400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0" y="1052736"/>
            <a:ext cx="3635896" cy="65405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lv-LV" sz="4000" b="1" dirty="0" smtClean="0">
                <a:solidFill>
                  <a:schemeClr val="tx1"/>
                </a:solidFill>
              </a:rPr>
              <a:t>12 soļi</a:t>
            </a:r>
            <a:endParaRPr lang="lv-LV" sz="4000" b="1" dirty="0">
              <a:solidFill>
                <a:schemeClr val="tx1"/>
              </a:solidFill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467544" y="1844824"/>
            <a:ext cx="2736304" cy="108012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 smtClean="0"/>
              <a:t>Personīga veselība</a:t>
            </a:r>
            <a:endParaRPr lang="en-US" sz="4000" dirty="0"/>
          </a:p>
        </p:txBody>
      </p:sp>
      <p:sp>
        <p:nvSpPr>
          <p:cNvPr id="5" name="Virsraksts 1"/>
          <p:cNvSpPr txBox="1">
            <a:spLocks/>
          </p:cNvSpPr>
          <p:nvPr/>
        </p:nvSpPr>
        <p:spPr bwMode="auto">
          <a:xfrm>
            <a:off x="5436096" y="1052736"/>
            <a:ext cx="3312368" cy="65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lv-LV" sz="4000" b="1" kern="0" dirty="0" smtClean="0">
                <a:latin typeface="+mj-lt"/>
                <a:ea typeface="+mj-ea"/>
                <a:cs typeface="+mj-cs"/>
              </a:rPr>
              <a:t>12 tradīcijas</a:t>
            </a:r>
            <a:endParaRPr kumimoji="0" lang="lv-LV" sz="40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5796136" y="1844824"/>
            <a:ext cx="2808312" cy="108012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 smtClean="0"/>
              <a:t>Grupas veselība</a:t>
            </a:r>
            <a:endParaRPr lang="en-US" sz="4000" dirty="0"/>
          </a:p>
        </p:txBody>
      </p:sp>
      <p:sp>
        <p:nvSpPr>
          <p:cNvPr id="13" name="Virsraksts 1">
            <a:extLst>
              <a:ext uri="{FF2B5EF4-FFF2-40B4-BE49-F238E27FC236}">
                <a16:creationId xmlns:a16="http://schemas.microsoft.com/office/drawing/2014/main" xmlns="" id="{E8F28D10-4374-7103-18C9-A7E09BF0611B}"/>
              </a:ext>
            </a:extLst>
          </p:cNvPr>
          <p:cNvSpPr txBox="1">
            <a:spLocks/>
          </p:cNvSpPr>
          <p:nvPr/>
        </p:nvSpPr>
        <p:spPr bwMode="auto">
          <a:xfrm>
            <a:off x="0" y="110654"/>
            <a:ext cx="9144000" cy="65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5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12 soļi un 12 tradīcijas</a:t>
            </a:r>
            <a:endParaRPr kumimoji="0" lang="lv-LV" sz="54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611560" y="5589240"/>
            <a:ext cx="7704856" cy="108012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 smtClean="0"/>
              <a:t>Individuāla veselība ir atkarīga no draudzes veselības</a:t>
            </a:r>
            <a:endParaRPr lang="en-US" sz="4000" dirty="0"/>
          </a:p>
        </p:txBody>
      </p:sp>
      <p:pic>
        <p:nvPicPr>
          <p:cNvPr id="16" name="Picture 15" descr="round-tabl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12160" y="3079394"/>
            <a:ext cx="2304256" cy="2304256"/>
          </a:xfrm>
          <a:prstGeom prst="rect">
            <a:avLst/>
          </a:prstGeom>
        </p:spPr>
      </p:pic>
      <p:pic>
        <p:nvPicPr>
          <p:cNvPr id="17" name="Picture 16" descr="thinking(1)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9552" y="2996952"/>
            <a:ext cx="2582111" cy="25821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/>
      <p:bldP spid="6" grpId="0" animBg="1"/>
      <p:bldP spid="13" grpId="0"/>
      <p:bldP spid="1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B3FB90DE-9924-E8FE-576E-D8D734973F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>
            <a:extLst>
              <a:ext uri="{FF2B5EF4-FFF2-40B4-BE49-F238E27FC236}">
                <a16:creationId xmlns:a16="http://schemas.microsoft.com/office/drawing/2014/main" xmlns="" id="{F8F863A8-4A0A-934D-9BEC-A2C3EF7BA4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2438" y="6350"/>
            <a:ext cx="8229600" cy="65405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lv-LV" b="1" dirty="0" smtClean="0">
                <a:solidFill>
                  <a:schemeClr val="tx1"/>
                </a:solidFill>
              </a:rPr>
              <a:t>1.tradīcija</a:t>
            </a:r>
            <a:endParaRPr lang="lv-LV" b="1" dirty="0">
              <a:solidFill>
                <a:schemeClr val="tx1"/>
              </a:solidFill>
            </a:endParaRP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xmlns="" id="{6F4BB6C5-1EA6-721A-3C06-F0AD0C7BBD7C}"/>
              </a:ext>
            </a:extLst>
          </p:cNvPr>
          <p:cNvSpPr/>
          <p:nvPr/>
        </p:nvSpPr>
        <p:spPr>
          <a:xfrm>
            <a:off x="179512" y="692696"/>
            <a:ext cx="8640960" cy="1944216"/>
          </a:xfrm>
          <a:prstGeom prst="roundRect">
            <a:avLst/>
          </a:prstGeom>
          <a:ln w="762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/>
              <a:t>Mūsu kopējai labklājībai jābūt pirmajā vietā, </a:t>
            </a:r>
            <a:r>
              <a:rPr lang="lv-LV" sz="3600" dirty="0" smtClean="0"/>
              <a:t>personīgā atveseļošanās </a:t>
            </a:r>
            <a:r>
              <a:rPr lang="lv-LV" sz="3600" dirty="0" smtClean="0"/>
              <a:t>ir atkarīga no AA vienotības.</a:t>
            </a:r>
            <a:endParaRPr lang="en-US" sz="3600" dirty="0"/>
          </a:p>
        </p:txBody>
      </p:sp>
      <p:pic>
        <p:nvPicPr>
          <p:cNvPr id="13314" name="Picture 2" descr="e Mājas kopība - e mājas kopība - Institūta 10, Siguld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2810174"/>
            <a:ext cx="6696744" cy="393119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383685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827584" y="1809328"/>
            <a:ext cx="3456384" cy="7200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 smtClean="0"/>
              <a:t>Kolektīvisms</a:t>
            </a:r>
            <a:endParaRPr lang="en-US" sz="4000" dirty="0"/>
          </a:p>
        </p:txBody>
      </p:sp>
      <p:sp>
        <p:nvSpPr>
          <p:cNvPr id="6" name="Rounded Rectangle 5"/>
          <p:cNvSpPr/>
          <p:nvPr/>
        </p:nvSpPr>
        <p:spPr>
          <a:xfrm>
            <a:off x="827584" y="4005064"/>
            <a:ext cx="3528392" cy="129614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 smtClean="0"/>
              <a:t>Cilvēks ir sociāla būtne</a:t>
            </a:r>
            <a:endParaRPr lang="en-US" sz="4000" dirty="0"/>
          </a:p>
        </p:txBody>
      </p:sp>
      <p:sp>
        <p:nvSpPr>
          <p:cNvPr id="13" name="Virsraksts 1">
            <a:extLst>
              <a:ext uri="{FF2B5EF4-FFF2-40B4-BE49-F238E27FC236}">
                <a16:creationId xmlns:a16="http://schemas.microsoft.com/office/drawing/2014/main" xmlns="" id="{E8F28D10-4374-7103-18C9-A7E09BF0611B}"/>
              </a:ext>
            </a:extLst>
          </p:cNvPr>
          <p:cNvSpPr txBox="1">
            <a:spLocks/>
          </p:cNvSpPr>
          <p:nvPr/>
        </p:nvSpPr>
        <p:spPr bwMode="auto">
          <a:xfrm>
            <a:off x="0" y="110654"/>
            <a:ext cx="9144000" cy="65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4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Padomju laiki</a:t>
            </a:r>
            <a:endParaRPr kumimoji="0" lang="lv-LV" sz="48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098" name="Picture 2" descr="Satori | Pielāgošanās. Padomju laiki Latvijā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973313"/>
            <a:ext cx="4058251" cy="557196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9" name="Picture 8" descr="cancel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4016" y="1737320"/>
            <a:ext cx="899592" cy="899592"/>
          </a:xfrm>
          <a:prstGeom prst="rect">
            <a:avLst/>
          </a:prstGeom>
        </p:spPr>
      </p:pic>
      <p:pic>
        <p:nvPicPr>
          <p:cNvPr id="10" name="Picture 9" descr="yes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79512" y="4149080"/>
            <a:ext cx="936104" cy="9361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339752" y="836712"/>
            <a:ext cx="4608512" cy="64807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 smtClean="0"/>
              <a:t>Viens nav cīnītājs</a:t>
            </a:r>
            <a:endParaRPr lang="en-US" sz="4000" dirty="0"/>
          </a:p>
        </p:txBody>
      </p:sp>
      <p:sp>
        <p:nvSpPr>
          <p:cNvPr id="13" name="Virsraksts 1">
            <a:extLst>
              <a:ext uri="{FF2B5EF4-FFF2-40B4-BE49-F238E27FC236}">
                <a16:creationId xmlns:a16="http://schemas.microsoft.com/office/drawing/2014/main" xmlns="" id="{E8F28D10-4374-7103-18C9-A7E09BF0611B}"/>
              </a:ext>
            </a:extLst>
          </p:cNvPr>
          <p:cNvSpPr txBox="1">
            <a:spLocks/>
          </p:cNvSpPr>
          <p:nvPr/>
        </p:nvSpPr>
        <p:spPr bwMode="auto">
          <a:xfrm>
            <a:off x="0" y="110654"/>
            <a:ext cx="9144000" cy="65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lv-LV" sz="4800" b="1" dirty="0" smtClean="0"/>
              <a:t>Dievs deva mums baznīcu</a:t>
            </a:r>
            <a:endParaRPr lang="en-US" sz="4800" b="1" dirty="0"/>
          </a:p>
        </p:txBody>
      </p:sp>
      <p:pic>
        <p:nvPicPr>
          <p:cNvPr id="4100" name="Picture 4" descr="Download Jesus Teaching His Disciples, Jesus Show, The Chosen. Royalty-Free  Stock Illustration Image - Pixaba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1844824"/>
            <a:ext cx="3960440" cy="396044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72008" y="1834946"/>
            <a:ext cx="4427984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lv-LV" sz="2800" dirty="0">
                <a:cs typeface="Arial" charset="0"/>
              </a:rPr>
              <a:t>”</a:t>
            </a:r>
            <a:r>
              <a:rPr lang="lv-LV" sz="2800" i="1" dirty="0">
                <a:cs typeface="Arial" charset="0"/>
              </a:rPr>
              <a:t>Tātad jūs tagad vairs neesat svešinieki un piedzīvotāji, bet vienas valsts pilsoņi ar svētajiem un Dieva saime, nams, uzcelts uz apustuļu un praviešu pamata, kura stūra akmens ir Kristus Jēzus</a:t>
            </a:r>
            <a:r>
              <a:rPr lang="lv-LV" sz="2800" dirty="0">
                <a:cs typeface="Arial" charset="0"/>
              </a:rPr>
              <a:t>.” (Ef.2:19-20</a:t>
            </a:r>
            <a:r>
              <a:rPr lang="lv-LV" sz="2800" dirty="0" smtClean="0">
                <a:cs typeface="Arial" charset="0"/>
              </a:rPr>
              <a:t>)</a:t>
            </a:r>
            <a:endParaRPr lang="lv-LV" sz="2800" dirty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ma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764381"/>
            <a:ext cx="9144000" cy="6093620"/>
          </a:xfrm>
          <a:prstGeom prst="rect">
            <a:avLst/>
          </a:prstGeom>
          <a:noFill/>
        </p:spPr>
      </p:pic>
      <p:sp>
        <p:nvSpPr>
          <p:cNvPr id="4" name="Rounded Rectangle 3"/>
          <p:cNvSpPr/>
          <p:nvPr/>
        </p:nvSpPr>
        <p:spPr>
          <a:xfrm>
            <a:off x="1979712" y="5517232"/>
            <a:ext cx="5760640" cy="115212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 smtClean="0"/>
              <a:t>Cilvēki bija spiesti ņemt vērā otra vēlmes</a:t>
            </a:r>
            <a:endParaRPr lang="en-US" sz="4000" dirty="0"/>
          </a:p>
        </p:txBody>
      </p:sp>
      <p:sp>
        <p:nvSpPr>
          <p:cNvPr id="13" name="Virsraksts 1">
            <a:extLst>
              <a:ext uri="{FF2B5EF4-FFF2-40B4-BE49-F238E27FC236}">
                <a16:creationId xmlns:a16="http://schemas.microsoft.com/office/drawing/2014/main" xmlns="" id="{E8F28D10-4374-7103-18C9-A7E09BF0611B}"/>
              </a:ext>
            </a:extLst>
          </p:cNvPr>
          <p:cNvSpPr txBox="1">
            <a:spLocks/>
          </p:cNvSpPr>
          <p:nvPr/>
        </p:nvSpPr>
        <p:spPr bwMode="auto">
          <a:xfrm>
            <a:off x="0" y="110654"/>
            <a:ext cx="9144000" cy="65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4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Melnbaltais TV</a:t>
            </a:r>
            <a:endParaRPr kumimoji="0" lang="lv-LV" sz="48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467544" y="764704"/>
            <a:ext cx="3456384" cy="180020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/>
              <a:t>Dievs dod man valdīt pār savu egoismu</a:t>
            </a:r>
            <a:endParaRPr lang="en-US" sz="3600" dirty="0"/>
          </a:p>
        </p:txBody>
      </p:sp>
      <p:sp>
        <p:nvSpPr>
          <p:cNvPr id="6" name="Rounded Rectangle 5"/>
          <p:cNvSpPr/>
          <p:nvPr/>
        </p:nvSpPr>
        <p:spPr>
          <a:xfrm>
            <a:off x="4572000" y="764704"/>
            <a:ext cx="4032448" cy="180020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/>
              <a:t>Dievs dod man mīlēt savu tuvāko kā sevi pašu </a:t>
            </a:r>
            <a:endParaRPr lang="en-US" sz="3600" dirty="0"/>
          </a:p>
        </p:txBody>
      </p:sp>
      <p:sp>
        <p:nvSpPr>
          <p:cNvPr id="13" name="Virsraksts 1">
            <a:extLst>
              <a:ext uri="{FF2B5EF4-FFF2-40B4-BE49-F238E27FC236}">
                <a16:creationId xmlns:a16="http://schemas.microsoft.com/office/drawing/2014/main" xmlns="" id="{E8F28D10-4374-7103-18C9-A7E09BF0611B}"/>
              </a:ext>
            </a:extLst>
          </p:cNvPr>
          <p:cNvSpPr txBox="1">
            <a:spLocks/>
          </p:cNvSpPr>
          <p:nvPr/>
        </p:nvSpPr>
        <p:spPr bwMode="auto">
          <a:xfrm>
            <a:off x="0" y="110654"/>
            <a:ext cx="9144000" cy="65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Egoisms iepretim draudzes vajadzībām</a:t>
            </a:r>
            <a:endParaRPr kumimoji="0" lang="lv-LV" sz="36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2627784" y="5445224"/>
            <a:ext cx="3600400" cy="115212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/>
              <a:t>Egoisms noved pie atkarības</a:t>
            </a:r>
            <a:endParaRPr lang="en-US" sz="3600" dirty="0"/>
          </a:p>
        </p:txBody>
      </p:sp>
      <p:pic>
        <p:nvPicPr>
          <p:cNvPr id="7" name="Picture 6" descr="body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64088" y="2575081"/>
            <a:ext cx="2880320" cy="2880320"/>
          </a:xfrm>
          <a:prstGeom prst="rect">
            <a:avLst/>
          </a:prstGeom>
        </p:spPr>
      </p:pic>
      <p:pic>
        <p:nvPicPr>
          <p:cNvPr id="8" name="Picture 7" descr="me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09769" y="2647089"/>
            <a:ext cx="2726127" cy="27261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13" grpId="0"/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KULDĪGĀ DARBĪBU ATSĀKS ANONĪMO ALKOHOLIĶU GRUPU SANĀKSMES – Kuldīgas novada  p/a &quot;Sociālais dienests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3727" y="1556720"/>
            <a:ext cx="6216625" cy="4146489"/>
          </a:xfrm>
          <a:prstGeom prst="rect">
            <a:avLst/>
          </a:prstGeom>
          <a:noFill/>
        </p:spPr>
      </p:pic>
      <p:sp>
        <p:nvSpPr>
          <p:cNvPr id="5" name="Slide Number Placeholder 7"/>
          <p:cNvSpPr txBox="1">
            <a:spLocks noGrp="1"/>
          </p:cNvSpPr>
          <p:nvPr/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8EC0EABF-CA93-4B07-9BCC-4F13EF4A9F43}" type="slidenum">
              <a:rPr lang="en-US" sz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9</a:t>
            </a:fld>
            <a:endParaRPr lang="en-US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62466" name="Rectangle 2"/>
          <p:cNvSpPr>
            <a:spLocks noChangeArrowheads="1"/>
          </p:cNvSpPr>
          <p:nvPr/>
        </p:nvSpPr>
        <p:spPr bwMode="auto">
          <a:xfrm>
            <a:off x="0" y="0"/>
            <a:ext cx="91440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lv-LV" sz="48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  <a:ea typeface="+mj-ea"/>
                <a:cs typeface="+mj-cs"/>
              </a:rPr>
              <a:t>AA ir gūta vide</a:t>
            </a:r>
            <a:endParaRPr lang="lv-LV" sz="4800" b="1" dirty="0">
              <a:effectLst>
                <a:outerShdw blurRad="38100" dist="38100" dir="2700000" algn="tl">
                  <a:srgbClr val="FFFFFF"/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251520" y="836712"/>
            <a:ext cx="8712968" cy="7200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 smtClean="0">
                <a:solidFill>
                  <a:schemeClr val="tx1"/>
                </a:solidFill>
                <a:latin typeface="Calibri" pitchFamily="34" charset="0"/>
              </a:rPr>
              <a:t>Atkarīgiem cilvēkiem ir daudz problēmu</a:t>
            </a:r>
            <a:endParaRPr lang="lv-LV" sz="4000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1547664" y="5373216"/>
            <a:ext cx="6192688" cy="136815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 smtClean="0">
                <a:solidFill>
                  <a:schemeClr val="tx1"/>
                </a:solidFill>
                <a:latin typeface="Calibri" pitchFamily="34" charset="0"/>
              </a:rPr>
              <a:t>Grupai kopīgs mērķis – tapt brīviem no atkarības</a:t>
            </a:r>
            <a:endParaRPr lang="lv-LV" sz="4000" dirty="0">
              <a:solidFill>
                <a:schemeClr val="tx1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2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2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6" grpId="0"/>
      <p:bldP spid="22" grpId="0" animBg="1"/>
      <p:bldP spid="9" grpId="0" animBg="1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19265</TotalTime>
  <Words>839</Words>
  <Application>Microsoft Office PowerPoint</Application>
  <PresentationFormat>On-screen Show (4:3)</PresentationFormat>
  <Paragraphs>114</Paragraphs>
  <Slides>25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Default Design</vt:lpstr>
      <vt:lpstr>Rom.12:1-5 Kristus draudze</vt:lpstr>
      <vt:lpstr>Rom.12:1-5 Kristus draudze</vt:lpstr>
      <vt:lpstr>12 soļi</vt:lpstr>
      <vt:lpstr>1.tradīcija</vt:lpstr>
      <vt:lpstr>Slide 5</vt:lpstr>
      <vt:lpstr>Slide 6</vt:lpstr>
      <vt:lpstr>Slide 7</vt:lpstr>
      <vt:lpstr>Slide 8</vt:lpstr>
      <vt:lpstr>Slide 9</vt:lpstr>
      <vt:lpstr>Slide 10</vt:lpstr>
      <vt:lpstr>2.tradīcija</vt:lpstr>
      <vt:lpstr>Slide 12</vt:lpstr>
      <vt:lpstr>Slide 13</vt:lpstr>
      <vt:lpstr>AA dalībnieki dalās:</vt:lpstr>
      <vt:lpstr>Slide 15</vt:lpstr>
      <vt:lpstr>Slide 16</vt:lpstr>
      <vt:lpstr>Slide 17</vt:lpstr>
      <vt:lpstr>Slide 18</vt:lpstr>
      <vt:lpstr>3.tradīcija</vt:lpstr>
      <vt:lpstr>AA dalībnieki dalās:</vt:lpstr>
      <vt:lpstr>Slide 21</vt:lpstr>
      <vt:lpstr>Slide 22</vt:lpstr>
      <vt:lpstr>AA dalībnieki dalās:</vt:lpstr>
      <vt:lpstr>Kopsavilkums</vt:lpstr>
      <vt:lpstr>Un Dieva miers, kas ir augstāks par visu saprašanu lai pasargā jūsu sirdis un jūsu domas. Āmen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Lk.17:11-19  “Desmit spitālīgie”</dc:title>
  <dc:creator>RobertsO</dc:creator>
  <cp:lastModifiedBy>Rob</cp:lastModifiedBy>
  <cp:revision>142</cp:revision>
  <dcterms:created xsi:type="dcterms:W3CDTF">2010-10-07T14:46:11Z</dcterms:created>
  <dcterms:modified xsi:type="dcterms:W3CDTF">2025-01-18T18:07:25Z</dcterms:modified>
</cp:coreProperties>
</file>