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76" r:id="rId4"/>
    <p:sldId id="285" r:id="rId5"/>
    <p:sldId id="273" r:id="rId6"/>
    <p:sldId id="286" r:id="rId7"/>
    <p:sldId id="289" r:id="rId8"/>
    <p:sldId id="292" r:id="rId9"/>
    <p:sldId id="290" r:id="rId10"/>
    <p:sldId id="287" r:id="rId11"/>
    <p:sldId id="274" r:id="rId12"/>
    <p:sldId id="283" r:id="rId13"/>
    <p:sldId id="284" r:id="rId14"/>
    <p:sldId id="291" r:id="rId15"/>
    <p:sldId id="288" r:id="rId16"/>
    <p:sldId id="275" r:id="rId17"/>
    <p:sldId id="272" r:id="rId18"/>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526" autoAdjust="0"/>
    <p:restoredTop sz="94660"/>
  </p:normalViewPr>
  <p:slideViewPr>
    <p:cSldViewPr>
      <p:cViewPr>
        <p:scale>
          <a:sx n="70" d="100"/>
          <a:sy n="70" d="100"/>
        </p:scale>
        <p:origin x="-828"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F0433B3-7F7E-4598-8B3A-2C62605F4BC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4D36BB-EAE4-413A-991A-18F68D871B2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7B1CDBE-5D2D-4119-A95E-422719B7AC8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90F1EB-BC68-46B8-86EA-A8C60C03700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7DFDDC9-456B-41C0-A31F-1C3FDD0D8C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C2218BF-24A7-4CDC-8B20-F6DBD6B05D1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E3F965F-3F12-4E8C-BF18-4D5CDD03F5F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A00CBB0-8156-445F-9261-E554EC6EA3E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8A86ECC-37E6-4AF3-A69A-E0F7FDF37D0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DED6E10-325B-45AF-839A-BDEE26F3D5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D29960F-DF96-4498-9423-103317AAFF2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35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A3EDD35-4384-40B3-9003-4406A804DF0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42938" y="357188"/>
            <a:ext cx="8175625" cy="1071562"/>
          </a:xfrm>
        </p:spPr>
        <p:txBody>
          <a:bodyPr/>
          <a:lstStyle/>
          <a:p>
            <a:pPr eaLnBrk="1" hangingPunct="1"/>
            <a:r>
              <a:rPr lang="lv-LV" b="1" dirty="0" smtClean="0">
                <a:solidFill>
                  <a:schemeClr val="tx1"/>
                </a:solidFill>
              </a:rPr>
              <a:t>Jņ.20:24-29 Neticīgais Toms</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71438"/>
            <a:ext cx="752475" cy="1071562"/>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18.apr.2021.</a:t>
            </a:r>
            <a:endParaRPr lang="lv-LV" sz="2000" dirty="0"/>
          </a:p>
        </p:txBody>
      </p:sp>
      <p:pic>
        <p:nvPicPr>
          <p:cNvPr id="2057" name="Picture 9" descr="http://4.bp.blogspot.com/-JwIUoSgagHE/UKGEldssTHI/AAAAAAAACEM/76Ziv24E3u4/s640/ArtBook__038_038__ChristOrdainingTheApostles____.jpg"/>
          <p:cNvPicPr>
            <a:picLocks noChangeAspect="1" noChangeArrowheads="1"/>
          </p:cNvPicPr>
          <p:nvPr/>
        </p:nvPicPr>
        <p:blipFill>
          <a:blip r:embed="rId3" cstate="print"/>
          <a:srcRect/>
          <a:stretch>
            <a:fillRect/>
          </a:stretch>
        </p:blipFill>
        <p:spPr bwMode="auto">
          <a:xfrm>
            <a:off x="0" y="1571612"/>
            <a:ext cx="9129248" cy="47863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Toma piemērs</a:t>
            </a:r>
            <a:endParaRPr lang="lv-LV" b="1" dirty="0" smtClean="0">
              <a:solidFill>
                <a:schemeClr val="tx1"/>
              </a:solidFill>
            </a:endParaRPr>
          </a:p>
        </p:txBody>
      </p:sp>
      <p:sp>
        <p:nvSpPr>
          <p:cNvPr id="7" name="Rectangle 6"/>
          <p:cNvSpPr>
            <a:spLocks noChangeArrowheads="1"/>
          </p:cNvSpPr>
          <p:nvPr/>
        </p:nvSpPr>
        <p:spPr bwMode="auto">
          <a:xfrm>
            <a:off x="0" y="690563"/>
            <a:ext cx="9144000" cy="2246769"/>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Toma piemērs </a:t>
            </a:r>
            <a:r>
              <a:rPr lang="lv-LV" sz="2800" dirty="0" smtClean="0"/>
              <a:t>tiek rādīts, lai sniegtu mums </a:t>
            </a:r>
            <a:r>
              <a:rPr lang="lv-LV" sz="2800" b="1" dirty="0" smtClean="0"/>
              <a:t>mierinājumu</a:t>
            </a:r>
            <a:r>
              <a:rPr lang="lv-LV" sz="2800" dirty="0" smtClean="0"/>
              <a:t> – te redzam, ka arī </a:t>
            </a:r>
            <a:r>
              <a:rPr lang="lv-LV" sz="2800" b="1" dirty="0" smtClean="0"/>
              <a:t>izciliem apustuļiem </a:t>
            </a:r>
            <a:r>
              <a:rPr lang="lv-LV" sz="2800" dirty="0" smtClean="0"/>
              <a:t>ir </a:t>
            </a:r>
            <a:r>
              <a:rPr lang="lv-LV" sz="2800" b="1" dirty="0" smtClean="0"/>
              <a:t>nācies kļūdīties </a:t>
            </a:r>
            <a:r>
              <a:rPr lang="lv-LV" sz="2800" dirty="0" smtClean="0"/>
              <a:t>un </a:t>
            </a:r>
            <a:r>
              <a:rPr lang="lv-LV" sz="2800" b="1" dirty="0" smtClean="0"/>
              <a:t>paklupt</a:t>
            </a:r>
            <a:r>
              <a:rPr lang="lv-LV" sz="2800" dirty="0" smtClean="0"/>
              <a:t>. Mēs redzam, kā </a:t>
            </a:r>
            <a:r>
              <a:rPr lang="lv-LV" sz="2800" b="1" dirty="0" smtClean="0"/>
              <a:t>Kristus</a:t>
            </a:r>
            <a:r>
              <a:rPr lang="lv-LV" sz="2800" dirty="0" smtClean="0"/>
              <a:t> savā valstībā </a:t>
            </a:r>
            <a:r>
              <a:rPr lang="lv-LV" sz="2800" b="1" dirty="0" smtClean="0"/>
              <a:t>izturas</a:t>
            </a:r>
            <a:r>
              <a:rPr lang="lv-LV" sz="2800" dirty="0" smtClean="0"/>
              <a:t> pret </a:t>
            </a:r>
            <a:r>
              <a:rPr lang="lv-LV" sz="2800" b="1" dirty="0" smtClean="0"/>
              <a:t>vājajiem</a:t>
            </a:r>
            <a:r>
              <a:rPr lang="lv-LV" sz="2800" dirty="0" smtClean="0"/>
              <a:t> – Viņš panes tos, kuri ir tik </a:t>
            </a:r>
            <a:r>
              <a:rPr lang="lv-LV" sz="2800" b="1" dirty="0" smtClean="0"/>
              <a:t>cieti</a:t>
            </a:r>
            <a:r>
              <a:rPr lang="lv-LV" sz="2800" dirty="0" smtClean="0"/>
              <a:t> un </a:t>
            </a:r>
            <a:r>
              <a:rPr lang="lv-LV" sz="2800" b="1" dirty="0" smtClean="0"/>
              <a:t>spītīgi</a:t>
            </a:r>
            <a:r>
              <a:rPr lang="lv-LV" sz="2800" dirty="0" smtClean="0"/>
              <a:t> kā </a:t>
            </a:r>
            <a:r>
              <a:rPr lang="lv-LV" sz="2800" b="1" dirty="0" smtClean="0"/>
              <a:t>Toms</a:t>
            </a:r>
            <a:r>
              <a:rPr lang="lv-LV" sz="2800" dirty="0" smtClean="0"/>
              <a:t>. </a:t>
            </a:r>
          </a:p>
        </p:txBody>
      </p:sp>
      <p:pic>
        <p:nvPicPr>
          <p:cNvPr id="5122" name="Picture 2" descr="Feast of St. Thomas, Apostle - Holy Family of Bordeaux"/>
          <p:cNvPicPr>
            <a:picLocks noChangeAspect="1" noChangeArrowheads="1"/>
          </p:cNvPicPr>
          <p:nvPr/>
        </p:nvPicPr>
        <p:blipFill>
          <a:blip r:embed="rId2"/>
          <a:srcRect/>
          <a:stretch>
            <a:fillRect/>
          </a:stretch>
        </p:blipFill>
        <p:spPr bwMode="auto">
          <a:xfrm>
            <a:off x="5000628" y="2786034"/>
            <a:ext cx="4143372" cy="4071966"/>
          </a:xfrm>
          <a:prstGeom prst="rect">
            <a:avLst/>
          </a:prstGeom>
          <a:ln>
            <a:noFill/>
          </a:ln>
          <a:effectLst>
            <a:softEdge rad="112500"/>
          </a:effectLst>
        </p:spPr>
      </p:pic>
      <p:sp>
        <p:nvSpPr>
          <p:cNvPr id="5" name="Rectangle 4"/>
          <p:cNvSpPr/>
          <p:nvPr/>
        </p:nvSpPr>
        <p:spPr>
          <a:xfrm>
            <a:off x="0" y="2857496"/>
            <a:ext cx="5429256" cy="3970318"/>
          </a:xfrm>
          <a:prstGeom prst="rect">
            <a:avLst/>
          </a:prstGeom>
        </p:spPr>
        <p:txBody>
          <a:bodyPr wrap="square">
            <a:spAutoFit/>
          </a:bodyPr>
          <a:lstStyle/>
          <a:p>
            <a:pPr>
              <a:buFont typeface="Arial" pitchFamily="34" charset="0"/>
              <a:buChar char="•"/>
            </a:pPr>
            <a:r>
              <a:rPr lang="lv-LV" sz="2800" b="1" dirty="0" smtClean="0"/>
              <a:t>Kristus nevēlas nolādēt Tomu</a:t>
            </a:r>
            <a:r>
              <a:rPr lang="lv-LV" sz="2800" dirty="0" smtClean="0"/>
              <a:t>, nedz </a:t>
            </a:r>
            <a:r>
              <a:rPr lang="lv-LV" sz="2800" b="1" dirty="0" smtClean="0"/>
              <a:t>atstumt</a:t>
            </a:r>
            <a:r>
              <a:rPr lang="lv-LV" sz="2800" dirty="0" smtClean="0"/>
              <a:t>, ja vien viņš vēlas </a:t>
            </a:r>
            <a:r>
              <a:rPr lang="lv-LV" sz="2800" b="1" dirty="0" smtClean="0"/>
              <a:t>palikt</a:t>
            </a:r>
            <a:r>
              <a:rPr lang="lv-LV" sz="2800" dirty="0" smtClean="0"/>
              <a:t> Viņa </a:t>
            </a:r>
            <a:r>
              <a:rPr lang="lv-LV" sz="2800" b="1" dirty="0" smtClean="0"/>
              <a:t>māceklis</a:t>
            </a:r>
            <a:r>
              <a:rPr lang="lv-LV" sz="2800" dirty="0" smtClean="0"/>
              <a:t>.</a:t>
            </a:r>
            <a:endParaRPr lang="lv-LV" sz="2800" dirty="0" smtClean="0"/>
          </a:p>
          <a:p>
            <a:pPr>
              <a:buFont typeface="Arial" pitchFamily="34" charset="0"/>
              <a:buChar char="•"/>
            </a:pPr>
            <a:r>
              <a:rPr lang="lv-LV" sz="2800" dirty="0" smtClean="0"/>
              <a:t>Te ir </a:t>
            </a:r>
            <a:r>
              <a:rPr lang="lv-LV" sz="2800" b="1" dirty="0" smtClean="0"/>
              <a:t>pamācība</a:t>
            </a:r>
            <a:r>
              <a:rPr lang="lv-LV" sz="2800" dirty="0" smtClean="0"/>
              <a:t> arī </a:t>
            </a:r>
            <a:r>
              <a:rPr lang="lv-LV" sz="2800" b="1" dirty="0" smtClean="0"/>
              <a:t>mums</a:t>
            </a:r>
            <a:r>
              <a:rPr lang="lv-LV" sz="2800" dirty="0" smtClean="0"/>
              <a:t>, ja </a:t>
            </a:r>
            <a:r>
              <a:rPr lang="lv-LV" sz="2800" b="1" dirty="0" smtClean="0"/>
              <a:t>sastopamies</a:t>
            </a:r>
            <a:r>
              <a:rPr lang="lv-LV" sz="2800" dirty="0" smtClean="0"/>
              <a:t> ar tādiem </a:t>
            </a:r>
            <a:r>
              <a:rPr lang="lv-LV" sz="2800" b="1" dirty="0" smtClean="0"/>
              <a:t>ļaudīm</a:t>
            </a:r>
            <a:r>
              <a:rPr lang="lv-LV" sz="2800" dirty="0" smtClean="0"/>
              <a:t>, lai izturamies pret tiem </a:t>
            </a:r>
            <a:r>
              <a:rPr lang="lv-LV" sz="2800" b="1" dirty="0" smtClean="0"/>
              <a:t>saudzīgi</a:t>
            </a:r>
            <a:r>
              <a:rPr lang="lv-LV" sz="2800" dirty="0" smtClean="0"/>
              <a:t>, ar </a:t>
            </a:r>
            <a:r>
              <a:rPr lang="lv-LV" sz="2800" b="1" dirty="0" smtClean="0"/>
              <a:t>savu</a:t>
            </a:r>
            <a:r>
              <a:rPr lang="lv-LV" sz="2800" dirty="0" smtClean="0"/>
              <a:t> </a:t>
            </a:r>
            <a:r>
              <a:rPr lang="lv-LV" sz="2800" b="1" dirty="0" smtClean="0"/>
              <a:t>spēku</a:t>
            </a:r>
            <a:r>
              <a:rPr lang="lv-LV" sz="2800" dirty="0" smtClean="0"/>
              <a:t> </a:t>
            </a:r>
            <a:r>
              <a:rPr lang="lv-LV" sz="2800" b="1" dirty="0" smtClean="0"/>
              <a:t>kalpojot</a:t>
            </a:r>
            <a:r>
              <a:rPr lang="lv-LV" sz="2800" dirty="0" smtClean="0"/>
              <a:t> viņu </a:t>
            </a:r>
            <a:r>
              <a:rPr lang="lv-LV" sz="2800" b="1" dirty="0" smtClean="0"/>
              <a:t>vājumā</a:t>
            </a:r>
            <a:r>
              <a:rPr lang="lv-LV" sz="2800" dirty="0" smtClean="0"/>
              <a:t>, līdz arī </a:t>
            </a:r>
            <a:r>
              <a:rPr lang="lv-LV" sz="2800" b="1" dirty="0" smtClean="0"/>
              <a:t>viņi spēs piecelties</a:t>
            </a:r>
            <a:r>
              <a:rPr lang="lv-LV" sz="2800" dirty="0" smtClean="0"/>
              <a:t> un </a:t>
            </a:r>
            <a:r>
              <a:rPr lang="lv-LV" sz="2800" b="1" dirty="0" smtClean="0"/>
              <a:t>kļūt stipri</a:t>
            </a:r>
            <a:r>
              <a:rPr lang="lv-LV" sz="2800" dirty="0" smtClean="0"/>
              <a:t>. </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dirty="0" smtClean="0"/>
              <a:t>          </a:t>
            </a:r>
            <a:r>
              <a:rPr lang="lv-LV" sz="2800" i="1" dirty="0" smtClean="0"/>
              <a:t>26 Pēc astoņām dienām mācekļi atkal bija tur kopā un arī Toms bija ar viņiem. Durvis bija aizslēgtas, bet Jēzus nāca un, nostājies viņu vidū, sacīja: "Miers ar jums</a:t>
            </a:r>
            <a:r>
              <a:rPr lang="lv-LV" sz="2800" i="1" dirty="0" smtClean="0"/>
              <a:t>!”</a:t>
            </a:r>
            <a:endParaRPr lang="lv-LV" sz="1800" i="1" dirty="0" smtClean="0"/>
          </a:p>
        </p:txBody>
      </p:sp>
      <p:sp>
        <p:nvSpPr>
          <p:cNvPr id="7" name="Rectangle 6"/>
          <p:cNvSpPr>
            <a:spLocks noChangeArrowheads="1"/>
          </p:cNvSpPr>
          <p:nvPr/>
        </p:nvSpPr>
        <p:spPr bwMode="auto">
          <a:xfrm>
            <a:off x="0" y="1500174"/>
            <a:ext cx="9144000" cy="2246769"/>
          </a:xfrm>
          <a:prstGeom prst="rect">
            <a:avLst/>
          </a:prstGeom>
          <a:noFill/>
          <a:ln w="9525">
            <a:noFill/>
            <a:miter lim="800000"/>
            <a:headEnd/>
            <a:tailEnd/>
          </a:ln>
        </p:spPr>
        <p:txBody>
          <a:bodyPr>
            <a:spAutoFit/>
          </a:bodyPr>
          <a:lstStyle/>
          <a:p>
            <a:pPr>
              <a:buFontTx/>
              <a:buChar char="•"/>
            </a:pPr>
            <a:r>
              <a:rPr lang="lv-LV" sz="2800" b="1" dirty="0"/>
              <a:t>Jēzus dzird</a:t>
            </a:r>
            <a:r>
              <a:rPr lang="lv-LV" sz="2800" dirty="0"/>
              <a:t> mūsu </a:t>
            </a:r>
            <a:r>
              <a:rPr lang="lv-LV" sz="2800" b="1" dirty="0"/>
              <a:t>domas</a:t>
            </a:r>
            <a:r>
              <a:rPr lang="lv-LV" sz="2800" dirty="0"/>
              <a:t> un </a:t>
            </a:r>
            <a:r>
              <a:rPr lang="lv-LV" sz="2800" b="1" dirty="0"/>
              <a:t>lūgšanas</a:t>
            </a:r>
            <a:r>
              <a:rPr lang="lv-LV" sz="2800" dirty="0"/>
              <a:t> un </a:t>
            </a:r>
            <a:r>
              <a:rPr lang="lv-LV" sz="2800" b="1" dirty="0"/>
              <a:t>atbild</a:t>
            </a:r>
          </a:p>
          <a:p>
            <a:pPr>
              <a:buFontTx/>
              <a:buChar char="•"/>
            </a:pPr>
            <a:r>
              <a:rPr lang="lv-LV" sz="2800" dirty="0"/>
              <a:t>Bet </a:t>
            </a:r>
            <a:r>
              <a:rPr lang="lv-LV" sz="2800" b="1" dirty="0"/>
              <a:t>ne vienmēr uzreiz</a:t>
            </a:r>
            <a:r>
              <a:rPr lang="lv-LV" sz="2800" dirty="0"/>
              <a:t>, pie Toma Jēzus arī parādījās pēc </a:t>
            </a:r>
            <a:r>
              <a:rPr lang="lv-LV" sz="2800" b="1" dirty="0"/>
              <a:t>8 dienām</a:t>
            </a:r>
            <a:r>
              <a:rPr lang="lv-LV" sz="2800" dirty="0" smtClean="0"/>
              <a:t>. </a:t>
            </a:r>
            <a:r>
              <a:rPr lang="lv-LV" sz="2800" b="1" dirty="0" smtClean="0"/>
              <a:t>Pārējie</a:t>
            </a:r>
            <a:r>
              <a:rPr lang="lv-LV" sz="2800" dirty="0" smtClean="0"/>
              <a:t> mācekļi droši vien vairs </a:t>
            </a:r>
            <a:r>
              <a:rPr lang="lv-LV" sz="2800" b="1" dirty="0" smtClean="0"/>
              <a:t>neticēja</a:t>
            </a:r>
            <a:r>
              <a:rPr lang="lv-LV" sz="2800" dirty="0" smtClean="0"/>
              <a:t>, ka </a:t>
            </a:r>
            <a:r>
              <a:rPr lang="lv-LV" sz="2800" b="1" dirty="0" smtClean="0"/>
              <a:t>Jēzus parādīsies vēlreiz Tomam</a:t>
            </a:r>
            <a:r>
              <a:rPr lang="lv-LV" sz="2800" dirty="0" smtClean="0"/>
              <a:t>.</a:t>
            </a:r>
          </a:p>
          <a:p>
            <a:pPr>
              <a:buFontTx/>
              <a:buChar char="•"/>
            </a:pPr>
            <a:endParaRPr lang="lv-LV" sz="2800" dirty="0"/>
          </a:p>
        </p:txBody>
      </p:sp>
      <p:pic>
        <p:nvPicPr>
          <p:cNvPr id="7174" name="Picture 6" descr="http://3.bp.blogspot.com/-NKV0YBE4wBM/Tb7RanPYzRI/AAAAAAAAAJU/7AQrhOKkI8E/s1600/jesusthomasdoubt%255B1%255D.jpg"/>
          <p:cNvPicPr>
            <a:picLocks noChangeAspect="1" noChangeArrowheads="1"/>
          </p:cNvPicPr>
          <p:nvPr/>
        </p:nvPicPr>
        <p:blipFill>
          <a:blip r:embed="rId2" cstate="print"/>
          <a:srcRect/>
          <a:stretch>
            <a:fillRect/>
          </a:stretch>
        </p:blipFill>
        <p:spPr bwMode="auto">
          <a:xfrm>
            <a:off x="857224" y="3286148"/>
            <a:ext cx="7852467"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Otrā</a:t>
            </a:r>
            <a:r>
              <a:rPr lang="lv-LV" b="1" dirty="0" smtClean="0">
                <a:solidFill>
                  <a:schemeClr val="tx1"/>
                </a:solidFill>
              </a:rPr>
              <a:t> parādīšanās</a:t>
            </a:r>
            <a:endParaRPr lang="lv-LV" b="1" dirty="0" smtClean="0">
              <a:solidFill>
                <a:schemeClr val="tx1"/>
              </a:solidFill>
            </a:endParaRPr>
          </a:p>
        </p:txBody>
      </p:sp>
      <p:sp>
        <p:nvSpPr>
          <p:cNvPr id="7" name="Rectangle 6"/>
          <p:cNvSpPr>
            <a:spLocks noChangeArrowheads="1"/>
          </p:cNvSpPr>
          <p:nvPr/>
        </p:nvSpPr>
        <p:spPr bwMode="auto">
          <a:xfrm>
            <a:off x="0" y="690563"/>
            <a:ext cx="9144000" cy="3108543"/>
          </a:xfrm>
          <a:prstGeom prst="rect">
            <a:avLst/>
          </a:prstGeom>
          <a:noFill/>
          <a:ln w="9525">
            <a:noFill/>
            <a:miter lim="800000"/>
            <a:headEnd/>
            <a:tailEnd/>
          </a:ln>
        </p:spPr>
        <p:txBody>
          <a:bodyPr>
            <a:spAutoFit/>
          </a:bodyPr>
          <a:lstStyle/>
          <a:p>
            <a:pPr>
              <a:buFont typeface="Arial" pitchFamily="34" charset="0"/>
              <a:buChar char="•"/>
            </a:pPr>
            <a:r>
              <a:rPr lang="lv-LV" sz="2800" dirty="0" smtClean="0"/>
              <a:t>Šī</a:t>
            </a:r>
            <a:r>
              <a:rPr lang="lv-LV" sz="2800" b="1" dirty="0" smtClean="0"/>
              <a:t> </a:t>
            </a:r>
            <a:r>
              <a:rPr lang="lv-LV" sz="2800" b="1" dirty="0" smtClean="0"/>
              <a:t>otrā </a:t>
            </a:r>
            <a:r>
              <a:rPr lang="lv-LV" sz="2800" b="1" dirty="0" smtClean="0"/>
              <a:t>parādīšanās</a:t>
            </a:r>
            <a:r>
              <a:rPr lang="lv-LV" sz="2800" dirty="0" smtClean="0"/>
              <a:t> notiek </a:t>
            </a:r>
            <a:r>
              <a:rPr lang="lv-LV" sz="2800" b="1" dirty="0" smtClean="0"/>
              <a:t>galvenokārt Toma dēļ</a:t>
            </a:r>
            <a:r>
              <a:rPr lang="lv-LV" sz="2800" dirty="0" smtClean="0"/>
              <a:t>.</a:t>
            </a:r>
          </a:p>
          <a:p>
            <a:pPr>
              <a:buFont typeface="Arial" pitchFamily="34" charset="0"/>
              <a:buChar char="•"/>
            </a:pPr>
            <a:r>
              <a:rPr lang="lv-LV" sz="2800" dirty="0" smtClean="0"/>
              <a:t>Taču viss ir </a:t>
            </a:r>
            <a:r>
              <a:rPr lang="lv-LV" sz="2800" b="1" dirty="0" smtClean="0"/>
              <a:t>noticis</a:t>
            </a:r>
            <a:r>
              <a:rPr lang="lv-LV" sz="2800" dirty="0" smtClean="0"/>
              <a:t>, lai </a:t>
            </a:r>
            <a:r>
              <a:rPr lang="lv-LV" sz="2800" b="1" dirty="0" smtClean="0"/>
              <a:t>sniegtu mācību </a:t>
            </a:r>
            <a:r>
              <a:rPr lang="lv-LV" sz="2800" dirty="0" smtClean="0"/>
              <a:t>un mierinājumu arī </a:t>
            </a:r>
            <a:r>
              <a:rPr lang="lv-LV" sz="2800" b="1" dirty="0" smtClean="0"/>
              <a:t>mums</a:t>
            </a:r>
            <a:r>
              <a:rPr lang="lv-LV" sz="2800" dirty="0" smtClean="0"/>
              <a:t>, lai </a:t>
            </a:r>
            <a:r>
              <a:rPr lang="lv-LV" sz="2800" b="1" dirty="0" smtClean="0"/>
              <a:t>Kristus augšāmcelšanās </a:t>
            </a:r>
            <a:r>
              <a:rPr lang="lv-LV" sz="2800" dirty="0" smtClean="0"/>
              <a:t>tiktu </a:t>
            </a:r>
            <a:r>
              <a:rPr lang="lv-LV" sz="2800" b="1" dirty="0" smtClean="0"/>
              <a:t>apstiprināta</a:t>
            </a:r>
            <a:r>
              <a:rPr lang="lv-LV" sz="2800" dirty="0" smtClean="0"/>
              <a:t> ar </a:t>
            </a:r>
            <a:r>
              <a:rPr lang="lv-LV" sz="2800" b="1" dirty="0" smtClean="0"/>
              <a:t>vēl</a:t>
            </a:r>
            <a:r>
              <a:rPr lang="lv-LV" sz="2800" dirty="0" smtClean="0"/>
              <a:t> </a:t>
            </a:r>
            <a:r>
              <a:rPr lang="lv-LV" sz="2800" b="1" dirty="0" smtClean="0"/>
              <a:t>spēcīgāku liecību</a:t>
            </a:r>
            <a:r>
              <a:rPr lang="lv-LV" sz="2800" dirty="0" smtClean="0"/>
              <a:t>. Šī otrā parādīšanās ir vēl </a:t>
            </a:r>
            <a:r>
              <a:rPr lang="lv-LV" sz="2800" b="1" dirty="0" smtClean="0"/>
              <a:t>varenāka</a:t>
            </a:r>
            <a:r>
              <a:rPr lang="lv-LV" sz="2800" dirty="0" smtClean="0"/>
              <a:t> nekā </a:t>
            </a:r>
            <a:r>
              <a:rPr lang="lv-LV" sz="2800" b="1" dirty="0" smtClean="0"/>
              <a:t>pirmā</a:t>
            </a:r>
            <a:r>
              <a:rPr lang="lv-LV" sz="2800" dirty="0" smtClean="0"/>
              <a:t>.</a:t>
            </a:r>
          </a:p>
          <a:p>
            <a:pPr>
              <a:buFont typeface="Arial" pitchFamily="34" charset="0"/>
              <a:buChar char="•"/>
            </a:pPr>
            <a:endParaRPr lang="lv-LV" sz="2800" dirty="0" smtClean="0"/>
          </a:p>
          <a:p>
            <a:pPr>
              <a:buFont typeface="Arial" pitchFamily="34" charset="0"/>
              <a:buChar char="•"/>
            </a:pPr>
            <a:endParaRPr lang="lv-LV" sz="2800" dirty="0"/>
          </a:p>
        </p:txBody>
      </p:sp>
      <p:pic>
        <p:nvPicPr>
          <p:cNvPr id="3078" name="Picture 6" descr="http://2.bp.blogspot.com/_TkKZZyzUvio/SH7aCuQH9nI/AAAAAAAAAfE/A5EECOCTnZk/s400/Jesus+disciples4.jpg"/>
          <p:cNvPicPr>
            <a:picLocks noChangeAspect="1" noChangeArrowheads="1"/>
          </p:cNvPicPr>
          <p:nvPr/>
        </p:nvPicPr>
        <p:blipFill>
          <a:blip r:embed="rId2" cstate="print"/>
          <a:srcRect/>
          <a:stretch>
            <a:fillRect/>
          </a:stretch>
        </p:blipFill>
        <p:spPr bwMode="auto">
          <a:xfrm>
            <a:off x="1142976" y="2906123"/>
            <a:ext cx="6643734" cy="395187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84" y="14274"/>
            <a:ext cx="9358347" cy="1557338"/>
          </a:xfrm>
        </p:spPr>
        <p:txBody>
          <a:bodyPr/>
          <a:lstStyle/>
          <a:p>
            <a:pPr algn="just" eaLnBrk="1" hangingPunct="1">
              <a:lnSpc>
                <a:spcPct val="80000"/>
              </a:lnSpc>
              <a:buFontTx/>
              <a:buNone/>
            </a:pPr>
            <a:r>
              <a:rPr lang="lv-LV" sz="2800" i="1" dirty="0" smtClean="0"/>
              <a:t>    27 </a:t>
            </a:r>
            <a:r>
              <a:rPr lang="lv-LV" sz="2800" i="1" dirty="0" smtClean="0"/>
              <a:t>Pēc tam Viņš Tomam sacīja: "Stiep šurp savu pirkstu un lūko Manas rokas un stiep savu roku un liec Manos sānos, un neesi vairs neticīgs, bet ticīgs!" 28 Toms Viņam atbildēja: "Mans Kungs un Mans Dievs!"</a:t>
            </a:r>
            <a:endParaRPr lang="lv-LV" sz="1800" i="1" dirty="0" smtClean="0"/>
          </a:p>
        </p:txBody>
      </p:sp>
      <p:sp>
        <p:nvSpPr>
          <p:cNvPr id="7" name="Rectangle 6"/>
          <p:cNvSpPr>
            <a:spLocks noChangeArrowheads="1"/>
          </p:cNvSpPr>
          <p:nvPr/>
        </p:nvSpPr>
        <p:spPr bwMode="auto">
          <a:xfrm>
            <a:off x="0" y="1500174"/>
            <a:ext cx="9144000" cy="5262979"/>
          </a:xfrm>
          <a:prstGeom prst="rect">
            <a:avLst/>
          </a:prstGeom>
          <a:noFill/>
          <a:ln w="9525">
            <a:noFill/>
            <a:miter lim="800000"/>
            <a:headEnd/>
            <a:tailEnd/>
          </a:ln>
        </p:spPr>
        <p:txBody>
          <a:bodyPr>
            <a:spAutoFit/>
          </a:bodyPr>
          <a:lstStyle/>
          <a:p>
            <a:pPr>
              <a:buFontTx/>
              <a:buChar char="•"/>
            </a:pPr>
            <a:r>
              <a:rPr lang="lv-LV" sz="2800" b="1" dirty="0" smtClean="0"/>
              <a:t>Jēzus</a:t>
            </a:r>
            <a:r>
              <a:rPr lang="lv-LV" sz="2800" dirty="0" smtClean="0"/>
              <a:t> saka: </a:t>
            </a:r>
            <a:r>
              <a:rPr lang="lv-LV" sz="2800" i="1" dirty="0" smtClean="0"/>
              <a:t>Neesi vairs neticīgs, bet ticīgs! </a:t>
            </a:r>
            <a:endParaRPr lang="lv-LV" sz="2800" i="1" dirty="0" smtClean="0"/>
          </a:p>
          <a:p>
            <a:pPr>
              <a:buFontTx/>
              <a:buChar char="•"/>
            </a:pPr>
            <a:r>
              <a:rPr lang="lv-LV" sz="2800" b="1" dirty="0" smtClean="0"/>
              <a:t>Toma </a:t>
            </a:r>
            <a:r>
              <a:rPr lang="lv-LV" sz="2800" b="1" dirty="0" smtClean="0"/>
              <a:t>neticība </a:t>
            </a:r>
            <a:r>
              <a:rPr lang="lv-LV" sz="2800" dirty="0" smtClean="0"/>
              <a:t>mums </a:t>
            </a:r>
            <a:r>
              <a:rPr lang="lv-LV" sz="2800" b="1" dirty="0" smtClean="0"/>
              <a:t>kalpo</a:t>
            </a:r>
            <a:r>
              <a:rPr lang="lv-LV" sz="2800" dirty="0" smtClean="0"/>
              <a:t>, lai </a:t>
            </a:r>
            <a:r>
              <a:rPr lang="lv-LV" sz="2800" b="1" dirty="0" smtClean="0"/>
              <a:t>parādītu</a:t>
            </a:r>
            <a:r>
              <a:rPr lang="lv-LV" sz="2800" dirty="0" smtClean="0"/>
              <a:t> cik šīs </a:t>
            </a:r>
            <a:r>
              <a:rPr lang="lv-LV" sz="2800" b="1" dirty="0" smtClean="0"/>
              <a:t>Jēzus</a:t>
            </a:r>
            <a:r>
              <a:rPr lang="lv-LV" sz="2800" dirty="0" smtClean="0"/>
              <a:t> </a:t>
            </a:r>
            <a:r>
              <a:rPr lang="lv-LV" sz="2800" b="1" dirty="0" smtClean="0"/>
              <a:t>augšāmcelšanās</a:t>
            </a:r>
            <a:r>
              <a:rPr lang="lv-LV" sz="2800" dirty="0" smtClean="0"/>
              <a:t> bija </a:t>
            </a:r>
            <a:r>
              <a:rPr lang="lv-LV" sz="2800" b="1" dirty="0" smtClean="0"/>
              <a:t>pārliecinoša</a:t>
            </a:r>
            <a:r>
              <a:rPr lang="lv-LV" sz="2800" dirty="0" smtClean="0"/>
              <a:t>. </a:t>
            </a:r>
            <a:r>
              <a:rPr lang="lv-LV" sz="2800" b="1" dirty="0" smtClean="0"/>
              <a:t>Toms</a:t>
            </a:r>
            <a:r>
              <a:rPr lang="lv-LV" sz="2800" dirty="0" smtClean="0"/>
              <a:t> bija </a:t>
            </a:r>
            <a:r>
              <a:rPr lang="lv-LV" sz="2800" b="1" dirty="0" smtClean="0"/>
              <a:t>palicis</a:t>
            </a:r>
            <a:r>
              <a:rPr lang="lv-LV" sz="2800" dirty="0" smtClean="0"/>
              <a:t> savā </a:t>
            </a:r>
            <a:r>
              <a:rPr lang="lv-LV" sz="2800" b="1" dirty="0" smtClean="0"/>
              <a:t>stūrgalvīgajā neticībā </a:t>
            </a:r>
            <a:r>
              <a:rPr lang="lv-LV" sz="2800" dirty="0" smtClean="0"/>
              <a:t>līdz pat </a:t>
            </a:r>
            <a:r>
              <a:rPr lang="lv-LV" sz="2800" b="1" dirty="0" smtClean="0"/>
              <a:t>8. dienai</a:t>
            </a:r>
            <a:r>
              <a:rPr lang="lv-LV" sz="2800" dirty="0" smtClean="0"/>
              <a:t>.</a:t>
            </a:r>
          </a:p>
          <a:p>
            <a:pPr>
              <a:buFontTx/>
              <a:buChar char="•"/>
            </a:pPr>
            <a:r>
              <a:rPr lang="lv-LV" sz="2800" dirty="0" smtClean="0"/>
              <a:t>Tomēr ar </a:t>
            </a:r>
            <a:r>
              <a:rPr lang="lv-LV" sz="2800" b="1" dirty="0" smtClean="0"/>
              <a:t>augšāmceltā Jēzus parādīšanos</a:t>
            </a:r>
            <a:r>
              <a:rPr lang="lv-LV" sz="2800" dirty="0" smtClean="0"/>
              <a:t>, </a:t>
            </a:r>
            <a:r>
              <a:rPr lang="lv-LV" sz="2800" b="1" dirty="0" smtClean="0"/>
              <a:t>Toms</a:t>
            </a:r>
            <a:r>
              <a:rPr lang="lv-LV" sz="2800" dirty="0" smtClean="0"/>
              <a:t> tiek </a:t>
            </a:r>
            <a:r>
              <a:rPr lang="lv-LV" sz="2800" b="1" dirty="0" smtClean="0"/>
              <a:t>vests ārā </a:t>
            </a:r>
            <a:r>
              <a:rPr lang="lv-LV" sz="2800" dirty="0" smtClean="0"/>
              <a:t>no </a:t>
            </a:r>
            <a:r>
              <a:rPr lang="lv-LV" sz="2800" b="1" dirty="0" smtClean="0"/>
              <a:t>stūrgalvīgās neticības </a:t>
            </a:r>
            <a:r>
              <a:rPr lang="lv-LV" sz="2800" dirty="0" smtClean="0"/>
              <a:t>un nonāk pie </a:t>
            </a:r>
            <a:r>
              <a:rPr lang="lv-LV" sz="2800" b="1" dirty="0" smtClean="0"/>
              <a:t>ticības</a:t>
            </a:r>
            <a:r>
              <a:rPr lang="lv-LV" sz="2800" dirty="0" smtClean="0"/>
              <a:t>, tiek </a:t>
            </a:r>
            <a:r>
              <a:rPr lang="lv-LV" sz="2800" b="1" dirty="0" smtClean="0"/>
              <a:t>izglābts</a:t>
            </a:r>
            <a:r>
              <a:rPr lang="lv-LV" sz="2800" dirty="0" smtClean="0"/>
              <a:t> no </a:t>
            </a:r>
            <a:r>
              <a:rPr lang="lv-LV" sz="2800" b="1" dirty="0" smtClean="0"/>
              <a:t>šaubām</a:t>
            </a:r>
            <a:r>
              <a:rPr lang="lv-LV" sz="2800" dirty="0" smtClean="0"/>
              <a:t> un </a:t>
            </a:r>
            <a:r>
              <a:rPr lang="lv-LV" sz="2800" b="1" dirty="0" smtClean="0"/>
              <a:t>nonāk</a:t>
            </a:r>
            <a:r>
              <a:rPr lang="lv-LV" sz="2800" dirty="0" smtClean="0"/>
              <a:t> pie </a:t>
            </a:r>
            <a:r>
              <a:rPr lang="lv-LV" sz="2800" b="1" dirty="0" smtClean="0"/>
              <a:t>drošas atziņas</a:t>
            </a:r>
            <a:r>
              <a:rPr lang="lv-LV" sz="2800" dirty="0" smtClean="0"/>
              <a:t>, tā ka nu spēj sniegt </a:t>
            </a:r>
            <a:r>
              <a:rPr lang="lv-LV" sz="2800" b="1" dirty="0" smtClean="0"/>
              <a:t>skaistu</a:t>
            </a:r>
            <a:r>
              <a:rPr lang="lv-LV" sz="2800" dirty="0" smtClean="0"/>
              <a:t>, brīnišķīgu </a:t>
            </a:r>
            <a:r>
              <a:rPr lang="lv-LV" sz="2800" b="1" dirty="0" smtClean="0"/>
              <a:t>liecību</a:t>
            </a:r>
            <a:r>
              <a:rPr lang="lv-LV" sz="2800" dirty="0" smtClean="0"/>
              <a:t>.</a:t>
            </a:r>
          </a:p>
          <a:p>
            <a:pPr>
              <a:buFontTx/>
              <a:buChar char="•"/>
            </a:pPr>
            <a:r>
              <a:rPr lang="lv-LV" sz="2800" b="1" dirty="0" smtClean="0"/>
              <a:t>Jēzus neapstājas </a:t>
            </a:r>
            <a:r>
              <a:rPr lang="lv-LV" sz="2800" dirty="0" smtClean="0"/>
              <a:t>tikai pie savas </a:t>
            </a:r>
            <a:r>
              <a:rPr lang="lv-LV" sz="2800" b="1" dirty="0" smtClean="0"/>
              <a:t>krusta nāves</a:t>
            </a:r>
            <a:r>
              <a:rPr lang="lv-LV" sz="2800" dirty="0" smtClean="0"/>
              <a:t>, bet </a:t>
            </a:r>
            <a:r>
              <a:rPr lang="lv-LV" sz="2800" b="1" dirty="0" smtClean="0"/>
              <a:t>rīkojas</a:t>
            </a:r>
            <a:r>
              <a:rPr lang="lv-LV" sz="2800" dirty="0" smtClean="0"/>
              <a:t> tā, lai </a:t>
            </a:r>
            <a:r>
              <a:rPr lang="lv-LV" sz="2800" b="1" dirty="0" smtClean="0"/>
              <a:t>Toms kļūtu ticīgs </a:t>
            </a:r>
            <a:r>
              <a:rPr lang="lv-LV" sz="2800" dirty="0" smtClean="0"/>
              <a:t>un spētu </a:t>
            </a:r>
            <a:r>
              <a:rPr lang="lv-LV" sz="2800" b="1" dirty="0" smtClean="0"/>
              <a:t>celties</a:t>
            </a:r>
            <a:r>
              <a:rPr lang="lv-LV" sz="2800" dirty="0" smtClean="0"/>
              <a:t> </a:t>
            </a:r>
            <a:r>
              <a:rPr lang="lv-LV" sz="2800" b="1" dirty="0" smtClean="0"/>
              <a:t>augšām</a:t>
            </a:r>
            <a:r>
              <a:rPr lang="lv-LV" sz="2800" dirty="0" smtClean="0"/>
              <a:t> no savas </a:t>
            </a:r>
            <a:r>
              <a:rPr lang="lv-LV" sz="2800" b="1" dirty="0" smtClean="0"/>
              <a:t>neticības</a:t>
            </a:r>
            <a:r>
              <a:rPr lang="lv-LV" sz="2800" dirty="0" smtClean="0"/>
              <a:t> un </a:t>
            </a:r>
            <a:r>
              <a:rPr lang="lv-LV" sz="2800" b="1" dirty="0" smtClean="0"/>
              <a:t>grēka</a:t>
            </a:r>
            <a:r>
              <a:rPr lang="lv-LV" sz="2800" dirty="0" smtClean="0"/>
              <a:t>. Tas arī </a:t>
            </a:r>
            <a:r>
              <a:rPr lang="lv-LV" sz="2800" b="1" dirty="0" smtClean="0"/>
              <a:t>notiek</a:t>
            </a:r>
            <a:r>
              <a:rPr lang="lv-LV" sz="2800" dirty="0" smtClean="0"/>
              <a:t> – </a:t>
            </a:r>
            <a:r>
              <a:rPr lang="lv-LV" sz="2800" b="1" dirty="0" smtClean="0"/>
              <a:t>Toms sāk runāt</a:t>
            </a:r>
            <a:r>
              <a:rPr lang="lv-LV" sz="2800" dirty="0" smtClean="0"/>
              <a:t>: </a:t>
            </a:r>
            <a:r>
              <a:rPr lang="lv-LV" sz="2800" i="1" dirty="0" smtClean="0"/>
              <a:t>Mans Kungs un Dievs!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Kristus augšāmcelšanās nozīme</a:t>
            </a:r>
            <a:endParaRPr lang="lv-LV" b="1" dirty="0" smtClean="0">
              <a:solidFill>
                <a:schemeClr val="tx1"/>
              </a:solidFill>
            </a:endParaRPr>
          </a:p>
        </p:txBody>
      </p:sp>
      <p:sp>
        <p:nvSpPr>
          <p:cNvPr id="7" name="Rectangle 6"/>
          <p:cNvSpPr>
            <a:spLocks noChangeArrowheads="1"/>
          </p:cNvSpPr>
          <p:nvPr/>
        </p:nvSpPr>
        <p:spPr bwMode="auto">
          <a:xfrm>
            <a:off x="0" y="690563"/>
            <a:ext cx="9144000" cy="3077766"/>
          </a:xfrm>
          <a:prstGeom prst="rect">
            <a:avLst/>
          </a:prstGeom>
          <a:noFill/>
          <a:ln w="9525">
            <a:noFill/>
            <a:miter lim="800000"/>
            <a:headEnd/>
            <a:tailEnd/>
          </a:ln>
        </p:spPr>
        <p:txBody>
          <a:bodyPr>
            <a:spAutoFit/>
          </a:bodyPr>
          <a:lstStyle/>
          <a:p>
            <a:pPr>
              <a:buFont typeface="Arial" pitchFamily="34" charset="0"/>
              <a:buChar char="•"/>
            </a:pPr>
            <a:r>
              <a:rPr lang="lv-LV" sz="2700" dirty="0" smtClean="0"/>
              <a:t>Bez </a:t>
            </a:r>
            <a:r>
              <a:rPr lang="lv-LV" sz="2700" b="1" dirty="0" smtClean="0"/>
              <a:t>ticības</a:t>
            </a:r>
            <a:r>
              <a:rPr lang="lv-LV" sz="2700" dirty="0" smtClean="0"/>
              <a:t> uz </a:t>
            </a:r>
            <a:r>
              <a:rPr lang="lv-LV" sz="2700" b="1" dirty="0" smtClean="0"/>
              <a:t>Kristus augšāmcelšanos </a:t>
            </a:r>
            <a:r>
              <a:rPr lang="lv-LV" sz="2700" dirty="0" smtClean="0"/>
              <a:t>nevar būt ne grēku</a:t>
            </a:r>
            <a:r>
              <a:rPr lang="lv-LV" sz="2700" b="1" dirty="0" smtClean="0"/>
              <a:t> piedošanas</a:t>
            </a:r>
            <a:r>
              <a:rPr lang="lv-LV" sz="2700" dirty="0" smtClean="0"/>
              <a:t>, ne </a:t>
            </a:r>
            <a:r>
              <a:rPr lang="lv-LV" sz="2700" b="1" dirty="0" smtClean="0"/>
              <a:t>pestīšanas</a:t>
            </a:r>
            <a:r>
              <a:rPr lang="lv-LV" sz="2700" dirty="0" smtClean="0"/>
              <a:t>, ne </a:t>
            </a:r>
            <a:r>
              <a:rPr lang="lv-LV" sz="2700" b="1" dirty="0" smtClean="0"/>
              <a:t>mūžīgās dzīvības</a:t>
            </a:r>
            <a:r>
              <a:rPr lang="lv-LV" sz="2700" dirty="0" smtClean="0"/>
              <a:t>.</a:t>
            </a:r>
          </a:p>
          <a:p>
            <a:pPr>
              <a:buFont typeface="Arial" pitchFamily="34" charset="0"/>
              <a:buChar char="•"/>
            </a:pPr>
            <a:r>
              <a:rPr lang="lv-LV" sz="2800" dirty="0" smtClean="0"/>
              <a:t>Jo tieši </a:t>
            </a:r>
            <a:r>
              <a:rPr lang="lv-LV" sz="2800" b="1" dirty="0" smtClean="0"/>
              <a:t>Kristus augšāmcelšanās </a:t>
            </a:r>
            <a:r>
              <a:rPr lang="lv-LV" sz="2800" dirty="0" smtClean="0"/>
              <a:t>ir </a:t>
            </a:r>
            <a:r>
              <a:rPr lang="lv-LV" sz="2800" b="1" dirty="0" smtClean="0"/>
              <a:t>mūsu ticības </a:t>
            </a:r>
            <a:r>
              <a:rPr lang="lv-LV" sz="2800" dirty="0" smtClean="0"/>
              <a:t>un </a:t>
            </a:r>
            <a:r>
              <a:rPr lang="lv-LV" sz="2800" b="1" dirty="0" smtClean="0"/>
              <a:t>mūžīgās dzīvības spēks</a:t>
            </a:r>
            <a:r>
              <a:rPr lang="lv-LV" sz="2800" dirty="0" smtClean="0"/>
              <a:t>, kā to raksta </a:t>
            </a:r>
            <a:r>
              <a:rPr lang="lv-LV" sz="2800" b="1" dirty="0" smtClean="0"/>
              <a:t>Sv.</a:t>
            </a:r>
            <a:r>
              <a:rPr lang="lv-LV" sz="2800" dirty="0" smtClean="0"/>
              <a:t> </a:t>
            </a:r>
            <a:r>
              <a:rPr lang="lv-LV" sz="2800" b="1" dirty="0" smtClean="0"/>
              <a:t>Pāvils</a:t>
            </a:r>
            <a:r>
              <a:rPr lang="lv-LV" sz="2800" dirty="0" smtClean="0"/>
              <a:t>: </a:t>
            </a:r>
          </a:p>
          <a:p>
            <a:pPr>
              <a:buFont typeface="Arial" pitchFamily="34" charset="0"/>
              <a:buChar char="•"/>
            </a:pPr>
            <a:r>
              <a:rPr lang="lv-LV" sz="2800" dirty="0" smtClean="0"/>
              <a:t>“</a:t>
            </a:r>
            <a:r>
              <a:rPr lang="lv-LV" sz="2800" i="1" dirty="0" smtClean="0"/>
              <a:t>Un, ja Kristus nav augšāmcēlies, tad veltīga ir mūsu sludināšana un arī veltīga jūsu </a:t>
            </a:r>
            <a:r>
              <a:rPr lang="lv-LV" sz="2800" i="1" dirty="0" smtClean="0"/>
              <a:t>ticība..</a:t>
            </a:r>
            <a:r>
              <a:rPr lang="lv-LV" sz="2800" dirty="0" smtClean="0"/>
              <a:t>. </a:t>
            </a:r>
            <a:r>
              <a:rPr lang="lv-LV" sz="2800" i="1" dirty="0" smtClean="0"/>
              <a:t>Tad arī tie ir pazuduši, kas Kristū aizmiguši</a:t>
            </a:r>
            <a:r>
              <a:rPr lang="lv-LV" sz="2800" dirty="0" smtClean="0"/>
              <a:t>.” </a:t>
            </a:r>
            <a:r>
              <a:rPr lang="lv-LV" sz="2800" dirty="0" smtClean="0"/>
              <a:t>(1.Kor.15:14,18)</a:t>
            </a:r>
            <a:endParaRPr lang="lv-LV" sz="2800" dirty="0"/>
          </a:p>
        </p:txBody>
      </p:sp>
      <p:pic>
        <p:nvPicPr>
          <p:cNvPr id="1026" name="Picture 2" descr="7 Reasons Why the Resurrection of Jesus Christ Matters - Meredith Gould"/>
          <p:cNvPicPr>
            <a:picLocks noChangeAspect="1" noChangeArrowheads="1"/>
          </p:cNvPicPr>
          <p:nvPr/>
        </p:nvPicPr>
        <p:blipFill>
          <a:blip r:embed="rId2"/>
          <a:srcRect/>
          <a:stretch>
            <a:fillRect/>
          </a:stretch>
        </p:blipFill>
        <p:spPr bwMode="auto">
          <a:xfrm>
            <a:off x="1000100" y="3714752"/>
            <a:ext cx="7000924" cy="3143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84" y="152400"/>
            <a:ext cx="9429784" cy="1204913"/>
          </a:xfrm>
        </p:spPr>
        <p:txBody>
          <a:bodyPr/>
          <a:lstStyle/>
          <a:p>
            <a:pPr algn="just" eaLnBrk="1" hangingPunct="1">
              <a:lnSpc>
                <a:spcPct val="80000"/>
              </a:lnSpc>
              <a:buFontTx/>
              <a:buNone/>
            </a:pPr>
            <a:r>
              <a:rPr lang="lv-LV" sz="2000" i="1" dirty="0" smtClean="0"/>
              <a:t>     </a:t>
            </a:r>
            <a:r>
              <a:rPr lang="lv-LV" sz="2800" i="1" dirty="0" smtClean="0"/>
              <a:t>29 Jēzus viņam sacīja: "Tu tici tāpēc, ka Mani redzēji. Svētīgi tie, kas nav mani redzējuši un tomēr tic!"</a:t>
            </a:r>
            <a:endParaRPr lang="lv-LV" sz="2600" dirty="0" smtClean="0"/>
          </a:p>
        </p:txBody>
      </p:sp>
      <p:sp>
        <p:nvSpPr>
          <p:cNvPr id="7" name="Rectangle 6"/>
          <p:cNvSpPr>
            <a:spLocks noChangeArrowheads="1"/>
          </p:cNvSpPr>
          <p:nvPr/>
        </p:nvSpPr>
        <p:spPr bwMode="auto">
          <a:xfrm>
            <a:off x="0" y="928670"/>
            <a:ext cx="5143500" cy="5693866"/>
          </a:xfrm>
          <a:prstGeom prst="rect">
            <a:avLst/>
          </a:prstGeom>
          <a:noFill/>
          <a:ln w="9525">
            <a:noFill/>
            <a:miter lim="800000"/>
            <a:headEnd/>
            <a:tailEnd/>
          </a:ln>
        </p:spPr>
        <p:txBody>
          <a:bodyPr>
            <a:spAutoFit/>
          </a:bodyPr>
          <a:lstStyle/>
          <a:p>
            <a:pPr>
              <a:buFontTx/>
              <a:buChar char="•"/>
            </a:pPr>
            <a:r>
              <a:rPr lang="lv-LV" sz="2800" b="1" dirty="0" smtClean="0"/>
              <a:t>Mums </a:t>
            </a:r>
            <a:r>
              <a:rPr lang="lv-LV" sz="2800" dirty="0"/>
              <a:t>bieži vien </a:t>
            </a:r>
            <a:r>
              <a:rPr lang="lv-LV" sz="2800" b="1" dirty="0"/>
              <a:t>liekas</a:t>
            </a:r>
            <a:r>
              <a:rPr lang="lv-LV" sz="2800" dirty="0"/>
              <a:t>, ka tie, kas ir kādu </a:t>
            </a:r>
            <a:r>
              <a:rPr lang="lv-LV" sz="2800" b="1" dirty="0"/>
              <a:t>parādību redzējuši</a:t>
            </a:r>
            <a:r>
              <a:rPr lang="lv-LV" sz="2800" dirty="0"/>
              <a:t>, ka tie ir </a:t>
            </a:r>
            <a:r>
              <a:rPr lang="lv-LV" sz="2800" b="1" dirty="0" smtClean="0"/>
              <a:t>svētāki</a:t>
            </a:r>
            <a:r>
              <a:rPr lang="lv-LV" sz="2800" dirty="0" smtClean="0"/>
              <a:t> </a:t>
            </a:r>
            <a:r>
              <a:rPr lang="lv-LV" sz="2800" b="1" dirty="0"/>
              <a:t>par </a:t>
            </a:r>
            <a:r>
              <a:rPr lang="lv-LV" sz="2800" b="1" dirty="0" smtClean="0"/>
              <a:t>pārējiem.</a:t>
            </a:r>
            <a:endParaRPr lang="lv-LV" sz="2800" b="1" dirty="0"/>
          </a:p>
          <a:p>
            <a:pPr>
              <a:buFontTx/>
              <a:buChar char="•"/>
            </a:pPr>
            <a:r>
              <a:rPr lang="lv-LV" sz="2800" dirty="0"/>
              <a:t>B</a:t>
            </a:r>
            <a:r>
              <a:rPr lang="lv-LV" sz="2800" dirty="0" smtClean="0"/>
              <a:t>et </a:t>
            </a:r>
            <a:r>
              <a:rPr lang="lv-LV" sz="2800" dirty="0"/>
              <a:t>te Jēzus </a:t>
            </a:r>
            <a:r>
              <a:rPr lang="lv-LV" sz="2800" dirty="0" smtClean="0"/>
              <a:t>parādās </a:t>
            </a:r>
            <a:r>
              <a:rPr lang="lv-LV" sz="2800" b="1" dirty="0" smtClean="0"/>
              <a:t>Tomam</a:t>
            </a:r>
            <a:r>
              <a:rPr lang="lv-LV" sz="2800" dirty="0" smtClean="0"/>
              <a:t> </a:t>
            </a:r>
            <a:r>
              <a:rPr lang="lv-LV" sz="2800" b="1" dirty="0" smtClean="0"/>
              <a:t>nevis tāpēc</a:t>
            </a:r>
            <a:r>
              <a:rPr lang="lv-LV" sz="2800" dirty="0" smtClean="0"/>
              <a:t>, ka viņš būtu </a:t>
            </a:r>
            <a:r>
              <a:rPr lang="lv-LV" sz="2800" b="1" dirty="0" smtClean="0"/>
              <a:t>ticībā stiprs</a:t>
            </a:r>
            <a:r>
              <a:rPr lang="lv-LV" sz="2800" dirty="0" smtClean="0"/>
              <a:t>, bet </a:t>
            </a:r>
            <a:r>
              <a:rPr lang="lv-LV" sz="2800" b="1" dirty="0" smtClean="0"/>
              <a:t>taisni pretēji</a:t>
            </a:r>
            <a:r>
              <a:rPr lang="lv-LV" sz="2800" dirty="0" smtClean="0"/>
              <a:t>, lai </a:t>
            </a:r>
            <a:r>
              <a:rPr lang="lv-LV" sz="2800" b="1" dirty="0" smtClean="0"/>
              <a:t>augšāmceltu</a:t>
            </a:r>
            <a:r>
              <a:rPr lang="lv-LV" sz="2800" dirty="0" smtClean="0"/>
              <a:t> viņu no </a:t>
            </a:r>
            <a:r>
              <a:rPr lang="lv-LV" sz="2800" b="1" dirty="0" smtClean="0"/>
              <a:t>lielās</a:t>
            </a:r>
            <a:r>
              <a:rPr lang="lv-LV" sz="2800" dirty="0" smtClean="0"/>
              <a:t> </a:t>
            </a:r>
            <a:r>
              <a:rPr lang="lv-LV" sz="2800" b="1" dirty="0" smtClean="0"/>
              <a:t>neticības</a:t>
            </a:r>
            <a:r>
              <a:rPr lang="lv-LV" sz="2800" dirty="0" smtClean="0"/>
              <a:t>!</a:t>
            </a:r>
            <a:endParaRPr lang="lv-LV" sz="2800" b="1" dirty="0"/>
          </a:p>
          <a:p>
            <a:pPr>
              <a:buFontTx/>
              <a:buChar char="•"/>
            </a:pPr>
            <a:r>
              <a:rPr lang="lv-LV" sz="2800" b="1" dirty="0" smtClean="0"/>
              <a:t>S</a:t>
            </a:r>
            <a:r>
              <a:rPr lang="lv-LV" sz="2800" b="1" dirty="0" smtClean="0"/>
              <a:t>vētīgi</a:t>
            </a:r>
            <a:r>
              <a:rPr lang="lv-LV" sz="2800" dirty="0" smtClean="0"/>
              <a:t> </a:t>
            </a:r>
            <a:r>
              <a:rPr lang="lv-LV" sz="2800" dirty="0"/>
              <a:t>ir tie, kas </a:t>
            </a:r>
            <a:r>
              <a:rPr lang="lv-LV" sz="2800" b="1" dirty="0" smtClean="0"/>
              <a:t>nekādus brīnumus </a:t>
            </a:r>
            <a:r>
              <a:rPr lang="lv-LV" sz="2800" dirty="0" smtClean="0"/>
              <a:t>un</a:t>
            </a:r>
            <a:r>
              <a:rPr lang="lv-LV" sz="2800" b="1" dirty="0" smtClean="0"/>
              <a:t> </a:t>
            </a:r>
            <a:r>
              <a:rPr lang="lv-LV" sz="2800" b="1" dirty="0"/>
              <a:t>parādības</a:t>
            </a:r>
            <a:r>
              <a:rPr lang="lv-LV" sz="2800" dirty="0"/>
              <a:t> nav redzējuši </a:t>
            </a:r>
            <a:r>
              <a:rPr lang="lv-LV" sz="2800" b="1" dirty="0"/>
              <a:t>un tomēr tic</a:t>
            </a:r>
            <a:r>
              <a:rPr lang="lv-LV" sz="2800" dirty="0"/>
              <a:t>, </a:t>
            </a:r>
            <a:r>
              <a:rPr lang="lv-LV" sz="2800" b="1" dirty="0"/>
              <a:t>kā</a:t>
            </a:r>
            <a:r>
              <a:rPr lang="lv-LV" sz="2800" dirty="0"/>
              <a:t> rakstīts </a:t>
            </a:r>
            <a:r>
              <a:rPr lang="lv-LV" sz="2800" b="1" dirty="0"/>
              <a:t>Dieva vārdā</a:t>
            </a:r>
            <a:r>
              <a:rPr lang="lv-LV" sz="2800" dirty="0"/>
              <a:t>. </a:t>
            </a:r>
          </a:p>
        </p:txBody>
      </p:sp>
      <p:pic>
        <p:nvPicPr>
          <p:cNvPr id="4098" name="Picture 2" descr="Ērgļu Ev.Lut. draudze - 2013/2014. gads"/>
          <p:cNvPicPr>
            <a:picLocks noChangeAspect="1" noChangeArrowheads="1"/>
          </p:cNvPicPr>
          <p:nvPr/>
        </p:nvPicPr>
        <p:blipFill>
          <a:blip r:embed="rId2"/>
          <a:srcRect/>
          <a:stretch>
            <a:fillRect/>
          </a:stretch>
        </p:blipFill>
        <p:spPr bwMode="auto">
          <a:xfrm>
            <a:off x="5023440" y="1500174"/>
            <a:ext cx="4120560" cy="490346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42918"/>
            <a:ext cx="9144000" cy="4832092"/>
          </a:xfrm>
          <a:prstGeom prst="rect">
            <a:avLst/>
          </a:prstGeom>
          <a:noFill/>
          <a:ln w="9525">
            <a:noFill/>
            <a:miter lim="800000"/>
            <a:headEnd/>
            <a:tailEnd/>
          </a:ln>
        </p:spPr>
        <p:txBody>
          <a:bodyPr wrap="square">
            <a:spAutoFit/>
          </a:bodyPr>
          <a:lstStyle/>
          <a:p>
            <a:pPr>
              <a:buFontTx/>
              <a:buChar char="•"/>
            </a:pPr>
            <a:r>
              <a:rPr lang="lv-LV" sz="2800" dirty="0" smtClean="0"/>
              <a:t>Nu </a:t>
            </a:r>
            <a:r>
              <a:rPr lang="lv-LV" sz="2800" b="1" dirty="0" smtClean="0"/>
              <a:t>Toms</a:t>
            </a:r>
            <a:r>
              <a:rPr lang="lv-LV" sz="2800" dirty="0" smtClean="0"/>
              <a:t> </a:t>
            </a:r>
            <a:r>
              <a:rPr lang="lv-LV" sz="2800" dirty="0" smtClean="0"/>
              <a:t>ir </a:t>
            </a:r>
            <a:r>
              <a:rPr lang="lv-LV" sz="2800" b="1" dirty="0" smtClean="0"/>
              <a:t>pavisam cits cilvēks</a:t>
            </a:r>
            <a:r>
              <a:rPr lang="lv-LV" sz="2800" dirty="0" smtClean="0"/>
              <a:t>, ne tāds, kā viņš bija vēl pirms </a:t>
            </a:r>
            <a:r>
              <a:rPr lang="lv-LV" sz="2800" b="1" dirty="0" smtClean="0"/>
              <a:t>neilga laika</a:t>
            </a:r>
            <a:r>
              <a:rPr lang="lv-LV" sz="2800" dirty="0" smtClean="0"/>
              <a:t>, </a:t>
            </a:r>
            <a:r>
              <a:rPr lang="lv-LV" sz="2800" b="1" dirty="0" smtClean="0"/>
              <a:t>sastindzis</a:t>
            </a:r>
            <a:r>
              <a:rPr lang="lv-LV" sz="2800" dirty="0" smtClean="0"/>
              <a:t> un </a:t>
            </a:r>
            <a:r>
              <a:rPr lang="lv-LV" sz="2800" b="1" dirty="0" smtClean="0"/>
              <a:t>pamiris neticībā</a:t>
            </a:r>
            <a:r>
              <a:rPr lang="lv-LV" sz="2800" dirty="0" smtClean="0"/>
              <a:t>.</a:t>
            </a:r>
          </a:p>
          <a:p>
            <a:pPr>
              <a:buFontTx/>
              <a:buChar char="•"/>
            </a:pPr>
            <a:r>
              <a:rPr lang="lv-LV" sz="2800" b="1" dirty="0" smtClean="0"/>
              <a:t>Kristus</a:t>
            </a:r>
            <a:r>
              <a:rPr lang="lv-LV" sz="2800" dirty="0" smtClean="0"/>
              <a:t> </a:t>
            </a:r>
            <a:r>
              <a:rPr lang="lv-LV" sz="2800" b="1" dirty="0" smtClean="0"/>
              <a:t>augšāmcelšanās</a:t>
            </a:r>
            <a:r>
              <a:rPr lang="lv-LV" sz="2800" dirty="0" smtClean="0"/>
              <a:t> </a:t>
            </a:r>
            <a:r>
              <a:rPr lang="lv-LV" sz="2800" b="1" dirty="0" smtClean="0"/>
              <a:t>panāk</a:t>
            </a:r>
            <a:r>
              <a:rPr lang="lv-LV" sz="2800" dirty="0" smtClean="0"/>
              <a:t> to, ka </a:t>
            </a:r>
            <a:r>
              <a:rPr lang="lv-LV" sz="2800" b="1" dirty="0" smtClean="0"/>
              <a:t>Sv. Toms</a:t>
            </a:r>
            <a:r>
              <a:rPr lang="lv-LV" sz="2800" dirty="0" smtClean="0"/>
              <a:t>, kas bija </a:t>
            </a:r>
            <a:r>
              <a:rPr lang="lv-LV" sz="2800" b="1" dirty="0" smtClean="0"/>
              <a:t>neticībā nocietinājies </a:t>
            </a:r>
            <a:r>
              <a:rPr lang="lv-LV" sz="2800" dirty="0" smtClean="0"/>
              <a:t>vairāk nekā pārējie, tik </a:t>
            </a:r>
            <a:r>
              <a:rPr lang="lv-LV" sz="2800" b="1" dirty="0" smtClean="0"/>
              <a:t>pēkšņi pārvēršas</a:t>
            </a:r>
            <a:r>
              <a:rPr lang="lv-LV" sz="2800" dirty="0" smtClean="0"/>
              <a:t>, kļūstot </a:t>
            </a:r>
            <a:r>
              <a:rPr lang="lv-LV" sz="2800" b="1" dirty="0" smtClean="0"/>
              <a:t>pavisam cits cilvēks </a:t>
            </a:r>
            <a:r>
              <a:rPr lang="lv-LV" sz="2800" dirty="0" smtClean="0"/>
              <a:t>un droši </a:t>
            </a:r>
            <a:r>
              <a:rPr lang="lv-LV" sz="2800" b="1" dirty="0" smtClean="0"/>
              <a:t>apliecina</a:t>
            </a:r>
            <a:r>
              <a:rPr lang="lv-LV" sz="2800" dirty="0" smtClean="0"/>
              <a:t>, ka Jēzus ir </a:t>
            </a:r>
            <a:r>
              <a:rPr lang="lv-LV" sz="2800" b="1" dirty="0" smtClean="0"/>
              <a:t>patiesi ir</a:t>
            </a:r>
            <a:r>
              <a:rPr lang="lv-LV" sz="2800" dirty="0" smtClean="0"/>
              <a:t> </a:t>
            </a:r>
            <a:r>
              <a:rPr lang="lv-LV" sz="2800" b="1" dirty="0" smtClean="0"/>
              <a:t>Dieva Dēls</a:t>
            </a:r>
            <a:r>
              <a:rPr lang="lv-LV" sz="2800" dirty="0" smtClean="0"/>
              <a:t>.</a:t>
            </a:r>
          </a:p>
          <a:p>
            <a:pPr>
              <a:buFontTx/>
              <a:buChar char="•"/>
            </a:pPr>
            <a:r>
              <a:rPr lang="lv-LV" sz="2800" dirty="0" smtClean="0"/>
              <a:t>Tāpat, kā </a:t>
            </a:r>
            <a:r>
              <a:rPr lang="lv-LV" sz="2800" b="1" dirty="0" smtClean="0"/>
              <a:t>Toms</a:t>
            </a:r>
            <a:r>
              <a:rPr lang="lv-LV" sz="2800" dirty="0" smtClean="0"/>
              <a:t> ir </a:t>
            </a:r>
            <a:r>
              <a:rPr lang="lv-LV" sz="2800" b="1" dirty="0" smtClean="0"/>
              <a:t>cēlies no neticības</a:t>
            </a:r>
            <a:r>
              <a:rPr lang="lv-LV" sz="2800" dirty="0" smtClean="0"/>
              <a:t>, visu </a:t>
            </a:r>
            <a:r>
              <a:rPr lang="lv-LV" sz="2800" b="1" dirty="0" smtClean="0"/>
              <a:t>grēku avota</a:t>
            </a:r>
            <a:r>
              <a:rPr lang="lv-LV" sz="2800" dirty="0" smtClean="0"/>
              <a:t>, tā arī </a:t>
            </a:r>
            <a:r>
              <a:rPr lang="lv-LV" sz="2800" b="1" dirty="0" smtClean="0"/>
              <a:t>mūžībā celsies augšām visi</a:t>
            </a:r>
            <a:r>
              <a:rPr lang="lv-LV" sz="2800" dirty="0" smtClean="0"/>
              <a:t> tie, kas </a:t>
            </a:r>
            <a:r>
              <a:rPr lang="lv-LV" sz="2800" b="1" dirty="0" smtClean="0"/>
              <a:t>tic</a:t>
            </a:r>
            <a:r>
              <a:rPr lang="lv-LV" sz="2800" dirty="0" smtClean="0"/>
              <a:t> </a:t>
            </a:r>
            <a:r>
              <a:rPr lang="lv-LV" sz="2800" b="1" dirty="0" smtClean="0"/>
              <a:t>Kristus augšāmcelšanai</a:t>
            </a:r>
            <a:r>
              <a:rPr lang="lv-LV" sz="2800" dirty="0" smtClean="0"/>
              <a:t>, pat </a:t>
            </a:r>
            <a:r>
              <a:rPr lang="lv-LV" sz="2800" b="1" dirty="0" smtClean="0"/>
              <a:t>neredzēdami</a:t>
            </a:r>
            <a:r>
              <a:rPr lang="lv-LV" sz="2800" dirty="0" smtClean="0"/>
              <a:t> to ar </a:t>
            </a:r>
            <a:r>
              <a:rPr lang="lv-LV" sz="2800" b="1" dirty="0" smtClean="0"/>
              <a:t>savām acīm</a:t>
            </a:r>
            <a:r>
              <a:rPr lang="lv-LV" sz="2800" dirty="0" smtClean="0"/>
              <a:t>, kā Kristus saka: </a:t>
            </a:r>
            <a:r>
              <a:rPr lang="lv-LV" sz="2800" i="1" dirty="0" smtClean="0"/>
              <a:t>Svētīgi tie, kas nav mani redzējuši un tomēr tic!</a:t>
            </a:r>
            <a:endParaRPr lang="lv-LV" sz="2800" i="1" dirty="0"/>
          </a:p>
        </p:txBody>
      </p:sp>
      <p:sp>
        <p:nvSpPr>
          <p:cNvPr id="5" name="Rectangle 2"/>
          <p:cNvSpPr txBox="1">
            <a:spLocks noChangeArrowheads="1"/>
          </p:cNvSpPr>
          <p:nvPr/>
        </p:nvSpPr>
        <p:spPr bwMode="auto">
          <a:xfrm>
            <a:off x="468313" y="0"/>
            <a:ext cx="8229600" cy="78579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Noslēgums</a:t>
            </a:r>
          </a:p>
        </p:txBody>
      </p:sp>
      <p:pic>
        <p:nvPicPr>
          <p:cNvPr id="12290" name="Picture 2" descr="The Resurrection Story of Jesus Christ Study Guide"/>
          <p:cNvPicPr>
            <a:picLocks noChangeAspect="1" noChangeArrowheads="1"/>
          </p:cNvPicPr>
          <p:nvPr/>
        </p:nvPicPr>
        <p:blipFill>
          <a:blip r:embed="rId2"/>
          <a:srcRect/>
          <a:stretch>
            <a:fillRect/>
          </a:stretch>
        </p:blipFill>
        <p:spPr bwMode="auto">
          <a:xfrm>
            <a:off x="3786182" y="4929199"/>
            <a:ext cx="4886308" cy="192880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500063"/>
          </a:xfrm>
        </p:spPr>
        <p:txBody>
          <a:bodyPr/>
          <a:lstStyle/>
          <a:p>
            <a:pPr eaLnBrk="1" hangingPunct="1"/>
            <a:r>
              <a:rPr lang="lv-LV" sz="4000" b="1" dirty="0" smtClean="0">
                <a:solidFill>
                  <a:schemeClr val="tx1"/>
                </a:solidFill>
              </a:rPr>
              <a:t>Jņ.20:24-29 Neticīgais Toms</a:t>
            </a:r>
          </a:p>
        </p:txBody>
      </p:sp>
      <p:sp>
        <p:nvSpPr>
          <p:cNvPr id="3075" name="Rectangle 5"/>
          <p:cNvSpPr>
            <a:spLocks noChangeArrowheads="1"/>
          </p:cNvSpPr>
          <p:nvPr/>
        </p:nvSpPr>
        <p:spPr bwMode="auto">
          <a:xfrm>
            <a:off x="0" y="395288"/>
            <a:ext cx="9144000" cy="6555641"/>
          </a:xfrm>
          <a:prstGeom prst="rect">
            <a:avLst/>
          </a:prstGeom>
          <a:noFill/>
          <a:ln w="9525">
            <a:noFill/>
            <a:miter lim="800000"/>
            <a:headEnd/>
            <a:tailEnd/>
          </a:ln>
        </p:spPr>
        <p:txBody>
          <a:bodyPr>
            <a:spAutoFit/>
          </a:bodyPr>
          <a:lstStyle/>
          <a:p>
            <a:r>
              <a:rPr lang="lv-LV" sz="2800" dirty="0" smtClean="0"/>
              <a:t>24 </a:t>
            </a:r>
            <a:r>
              <a:rPr lang="lv-LV" sz="2800" dirty="0"/>
              <a:t>Bet Toms, viens no divpadsmit, saukts dvīnis, nebija pie viņiem, kad nāca Jēzus. 25 Tad pārējie mācekļi viņam stāstīja: "Mēs To Kungu esam redzējuši." Bet viņš tiem sacīja: "Ja es neredzu naglu zīmes Viņa rokās un savu pirkstu nelieku naglu rētās un savu roku nelieku Viņa sānos, es neticēšu.“ 26 Un pēc astoņām dienām mācekļi atkal bija kopā un arī Toms pie viņiem. Un durvis bija aizslēgtas. Tad Jēzus nāk un stājas viņu vidū un saka: "Miers ar jums!“ 27 Pēc tam Viņš Tomam saka: "Stiep šurp savu pirkstu un aplūko Manas rokas un dod šurp savu roku un liec to Manos sānos, un neesi neticīgs, bet ticīgs!“ 28 Toms atbildēja un sacīja Viņam: "Mans Kungs un Mans Dievs!“ 29 Jēzus viņam saka: "Tāpēc ka tu Mani redzēji, tu ticēji. Svētīgi tie, kas neredz un tomēr tic!“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690563"/>
            <a:ext cx="9144000" cy="2246769"/>
          </a:xfrm>
          <a:prstGeom prst="rect">
            <a:avLst/>
          </a:prstGeom>
          <a:noFill/>
          <a:ln w="9525">
            <a:noFill/>
            <a:miter lim="800000"/>
            <a:headEnd/>
            <a:tailEnd/>
          </a:ln>
        </p:spPr>
        <p:txBody>
          <a:bodyPr>
            <a:spAutoFit/>
          </a:bodyPr>
          <a:lstStyle/>
          <a:p>
            <a:pPr>
              <a:buFont typeface="Arial" pitchFamily="34" charset="0"/>
              <a:buChar char="•"/>
            </a:pPr>
            <a:r>
              <a:rPr lang="lv-LV" sz="2800" b="1" dirty="0" smtClean="0"/>
              <a:t>Kad</a:t>
            </a:r>
            <a:r>
              <a:rPr lang="lv-LV" sz="2800" dirty="0" smtClean="0"/>
              <a:t> </a:t>
            </a:r>
            <a:r>
              <a:rPr lang="lv-LV" sz="2800" b="1" dirty="0" smtClean="0"/>
              <a:t>Jēzus parādās mācekļiem </a:t>
            </a:r>
            <a:r>
              <a:rPr lang="lv-LV" sz="2800" dirty="0" smtClean="0"/>
              <a:t>augšāmcelšanās dienas vakarā. Viens no apustuļiem</a:t>
            </a:r>
            <a:r>
              <a:rPr lang="lv-LV" sz="2800" dirty="0" smtClean="0"/>
              <a:t> </a:t>
            </a:r>
            <a:r>
              <a:rPr lang="lv-LV" sz="2800" dirty="0" smtClean="0"/>
              <a:t>-</a:t>
            </a:r>
            <a:r>
              <a:rPr lang="lv-LV" sz="2800" dirty="0" smtClean="0"/>
              <a:t> </a:t>
            </a:r>
            <a:r>
              <a:rPr lang="lv-LV" sz="2800" b="1" dirty="0" smtClean="0"/>
              <a:t>Toms nebija klāt</a:t>
            </a:r>
            <a:r>
              <a:rPr lang="lv-LV" sz="2800" dirty="0" smtClean="0"/>
              <a:t>. </a:t>
            </a:r>
          </a:p>
          <a:p>
            <a:pPr>
              <a:buFont typeface="Arial" pitchFamily="34" charset="0"/>
              <a:buChar char="•"/>
            </a:pPr>
            <a:r>
              <a:rPr lang="lv-LV" sz="2800" b="1" dirty="0" smtClean="0"/>
              <a:t>Kāpēc</a:t>
            </a:r>
            <a:r>
              <a:rPr lang="lv-LV" sz="2800" dirty="0" smtClean="0"/>
              <a:t> Jēzus </a:t>
            </a:r>
            <a:r>
              <a:rPr lang="lv-LV" sz="2800" b="1" dirty="0" smtClean="0"/>
              <a:t>parādās mācekļiem tādā brīdī</a:t>
            </a:r>
            <a:r>
              <a:rPr lang="lv-LV" sz="2800" dirty="0" smtClean="0"/>
              <a:t>, kad Toms nav klātesošs? Viņš taču </a:t>
            </a:r>
            <a:r>
              <a:rPr lang="lv-LV" sz="2800" b="1" dirty="0" smtClean="0"/>
              <a:t>būtu varējis parādīties </a:t>
            </a:r>
            <a:r>
              <a:rPr lang="lv-LV" sz="2800" dirty="0" smtClean="0"/>
              <a:t>viņiem tādā brīdī, kad arī </a:t>
            </a:r>
            <a:r>
              <a:rPr lang="lv-LV" sz="2800" b="1" dirty="0" smtClean="0"/>
              <a:t>Toms ir kopā ar viņiem</a:t>
            </a:r>
            <a:r>
              <a:rPr lang="lv-LV" sz="2800" dirty="0" smtClean="0"/>
              <a:t>!</a:t>
            </a:r>
            <a:endParaRPr lang="lv-LV" sz="2800" dirty="0"/>
          </a:p>
        </p:txBody>
      </p:sp>
      <p:pic>
        <p:nvPicPr>
          <p:cNvPr id="3078" name="Picture 6" descr="http://2.bp.blogspot.com/_TkKZZyzUvio/SH7aCuQH9nI/AAAAAAAAAfE/A5EECOCTnZk/s400/Jesus+disciples4.jpg"/>
          <p:cNvPicPr>
            <a:picLocks noChangeAspect="1" noChangeArrowheads="1"/>
          </p:cNvPicPr>
          <p:nvPr/>
        </p:nvPicPr>
        <p:blipFill>
          <a:blip r:embed="rId2" cstate="print"/>
          <a:srcRect/>
          <a:stretch>
            <a:fillRect/>
          </a:stretch>
        </p:blipFill>
        <p:spPr bwMode="auto">
          <a:xfrm>
            <a:off x="1071538" y="2928934"/>
            <a:ext cx="6643734" cy="395187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Apustulis Toms</a:t>
            </a:r>
            <a:endParaRPr lang="lv-LV" b="1" dirty="0" smtClean="0">
              <a:solidFill>
                <a:schemeClr val="tx1"/>
              </a:solidFill>
            </a:endParaRPr>
          </a:p>
        </p:txBody>
      </p:sp>
      <p:sp>
        <p:nvSpPr>
          <p:cNvPr id="7" name="Rectangle 6"/>
          <p:cNvSpPr>
            <a:spLocks noChangeArrowheads="1"/>
          </p:cNvSpPr>
          <p:nvPr/>
        </p:nvSpPr>
        <p:spPr bwMode="auto">
          <a:xfrm>
            <a:off x="0" y="1055448"/>
            <a:ext cx="4643438" cy="5016758"/>
          </a:xfrm>
          <a:prstGeom prst="rect">
            <a:avLst/>
          </a:prstGeom>
          <a:noFill/>
          <a:ln w="9525">
            <a:noFill/>
            <a:miter lim="800000"/>
            <a:headEnd/>
            <a:tailEnd/>
          </a:ln>
        </p:spPr>
        <p:txBody>
          <a:bodyPr wrap="square">
            <a:spAutoFit/>
          </a:bodyPr>
          <a:lstStyle/>
          <a:p>
            <a:pPr>
              <a:buFont typeface="Arial" pitchFamily="34" charset="0"/>
              <a:buChar char="•"/>
            </a:pPr>
            <a:r>
              <a:rPr lang="lv-LV" sz="3200" b="1" dirty="0" smtClean="0"/>
              <a:t>Toms</a:t>
            </a:r>
            <a:r>
              <a:rPr lang="lv-LV" sz="3200" dirty="0" smtClean="0"/>
              <a:t> ir bijis viens no </a:t>
            </a:r>
            <a:r>
              <a:rPr lang="lv-LV" sz="3200" b="1" dirty="0" smtClean="0"/>
              <a:t>drošsirdīgākajiem</a:t>
            </a:r>
            <a:r>
              <a:rPr lang="lv-LV" sz="3200" dirty="0" smtClean="0"/>
              <a:t> </a:t>
            </a:r>
            <a:r>
              <a:rPr lang="lv-LV" sz="3200" b="1" dirty="0" smtClean="0"/>
              <a:t>Jēzus mācekļiem</a:t>
            </a:r>
            <a:r>
              <a:rPr lang="lv-LV" sz="3200" dirty="0" smtClean="0"/>
              <a:t>.</a:t>
            </a:r>
          </a:p>
          <a:p>
            <a:pPr>
              <a:buFont typeface="Arial" pitchFamily="34" charset="0"/>
              <a:buChar char="•"/>
            </a:pPr>
            <a:r>
              <a:rPr lang="lv-LV" sz="3200" dirty="0" smtClean="0"/>
              <a:t>Jņ.11:16 ir rakstīts, ka tad, kad </a:t>
            </a:r>
            <a:r>
              <a:rPr lang="lv-LV" sz="3200" b="1" dirty="0" smtClean="0"/>
              <a:t>Kristus</a:t>
            </a:r>
            <a:r>
              <a:rPr lang="lv-LV" sz="3200" dirty="0" smtClean="0"/>
              <a:t> ir gribējis atgriezties Jūdejā pie </a:t>
            </a:r>
            <a:r>
              <a:rPr lang="lv-LV" sz="3200" b="1" dirty="0" smtClean="0"/>
              <a:t>mirušā</a:t>
            </a:r>
            <a:r>
              <a:rPr lang="lv-LV" sz="3200" dirty="0" smtClean="0"/>
              <a:t> </a:t>
            </a:r>
            <a:r>
              <a:rPr lang="lv-LV" sz="3200" b="1" dirty="0" smtClean="0"/>
              <a:t>Lācara</a:t>
            </a:r>
            <a:r>
              <a:rPr lang="lv-LV" sz="3200" dirty="0" smtClean="0"/>
              <a:t>, Toms </a:t>
            </a:r>
            <a:r>
              <a:rPr lang="lv-LV" sz="3200" dirty="0" smtClean="0"/>
              <a:t>ir sacījis: “</a:t>
            </a:r>
            <a:r>
              <a:rPr lang="lv-LV" sz="3200" i="1" dirty="0" smtClean="0"/>
              <a:t>Iesim arī mēs, lai kopā ar Viņu mirtu</a:t>
            </a:r>
            <a:r>
              <a:rPr lang="lv-LV" sz="3200" i="1" dirty="0" smtClean="0"/>
              <a:t>!</a:t>
            </a:r>
            <a:r>
              <a:rPr lang="lv-LV" sz="3200" dirty="0" smtClean="0"/>
              <a:t>”</a:t>
            </a:r>
            <a:endParaRPr lang="lv-LV" sz="3200" dirty="0"/>
          </a:p>
        </p:txBody>
      </p:sp>
      <p:pic>
        <p:nvPicPr>
          <p:cNvPr id="6" name="Picture 2" descr="upload.wikimedia.org/wikipedia/commons/thumb/8/..."/>
          <p:cNvPicPr>
            <a:picLocks noChangeAspect="1" noChangeArrowheads="1"/>
          </p:cNvPicPr>
          <p:nvPr/>
        </p:nvPicPr>
        <p:blipFill>
          <a:blip r:embed="rId2"/>
          <a:srcRect/>
          <a:stretch>
            <a:fillRect/>
          </a:stretch>
        </p:blipFill>
        <p:spPr bwMode="auto">
          <a:xfrm>
            <a:off x="4500562" y="723448"/>
            <a:ext cx="4643438" cy="599425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222" y="-24"/>
            <a:ext cx="9501223" cy="1052512"/>
          </a:xfrm>
        </p:spPr>
        <p:txBody>
          <a:bodyPr/>
          <a:lstStyle/>
          <a:p>
            <a:pPr algn="just" eaLnBrk="1" hangingPunct="1">
              <a:lnSpc>
                <a:spcPct val="80000"/>
              </a:lnSpc>
              <a:buFontTx/>
              <a:buNone/>
            </a:pPr>
            <a:r>
              <a:rPr lang="lv-LV" sz="2000" i="1" dirty="0" smtClean="0"/>
              <a:t>     </a:t>
            </a:r>
            <a:r>
              <a:rPr lang="lv-LV" sz="2800" i="1" dirty="0" smtClean="0"/>
              <a:t>24 Kad Jēzus atnāca, Toms, saukts dvīnis, viens no divpadsmit, nebija ar viņiem. 25 Citi mācekļi viņam stāstīja: "Mēs redzējām Kungu." Bet viņš tiem sacīja: "Kamēr es neredzēšu naglu brūces Viņa rokās un kamēr es nelikšu savu pirkstu Viņa naglu brūcēs un kamēr savu roku nelieku Viņa sānos, es neticēšu."</a:t>
            </a:r>
            <a:endParaRPr lang="lv-LV" sz="2600" dirty="0" smtClean="0"/>
          </a:p>
        </p:txBody>
      </p:sp>
      <p:sp>
        <p:nvSpPr>
          <p:cNvPr id="7" name="Rectangle 6"/>
          <p:cNvSpPr>
            <a:spLocks noChangeArrowheads="1"/>
          </p:cNvSpPr>
          <p:nvPr/>
        </p:nvSpPr>
        <p:spPr bwMode="auto">
          <a:xfrm>
            <a:off x="0" y="2243138"/>
            <a:ext cx="5500694" cy="4401205"/>
          </a:xfrm>
          <a:prstGeom prst="rect">
            <a:avLst/>
          </a:prstGeom>
          <a:noFill/>
          <a:ln w="9525">
            <a:noFill/>
            <a:miter lim="800000"/>
            <a:headEnd/>
            <a:tailEnd/>
          </a:ln>
        </p:spPr>
        <p:txBody>
          <a:bodyPr wrap="square">
            <a:spAutoFit/>
          </a:bodyPr>
          <a:lstStyle/>
          <a:p>
            <a:pPr>
              <a:buFontTx/>
              <a:buChar char="•"/>
            </a:pPr>
            <a:r>
              <a:rPr lang="lv-LV" sz="2800" dirty="0" smtClean="0"/>
              <a:t>Tur </a:t>
            </a:r>
            <a:r>
              <a:rPr lang="lv-LV" sz="2800" dirty="0"/>
              <a:t>pirms tam </a:t>
            </a:r>
            <a:r>
              <a:rPr lang="lv-LV" sz="2800" b="1" dirty="0"/>
              <a:t>10</a:t>
            </a:r>
            <a:r>
              <a:rPr lang="lv-LV" sz="2800" dirty="0"/>
              <a:t> ir </a:t>
            </a:r>
            <a:r>
              <a:rPr lang="lv-LV" sz="2800" b="1" dirty="0"/>
              <a:t>redzējuši Jēzu</a:t>
            </a:r>
            <a:r>
              <a:rPr lang="lv-LV" sz="2800" dirty="0"/>
              <a:t> un viņi </a:t>
            </a:r>
            <a:r>
              <a:rPr lang="lv-LV" sz="2800" b="1" dirty="0"/>
              <a:t>nevar 1 Tomu</a:t>
            </a:r>
            <a:r>
              <a:rPr lang="lv-LV" sz="2800" dirty="0"/>
              <a:t> </a:t>
            </a:r>
            <a:r>
              <a:rPr lang="lv-LV" sz="2800" b="1" dirty="0"/>
              <a:t>pārliecināt</a:t>
            </a:r>
            <a:r>
              <a:rPr lang="lv-LV" sz="2400" dirty="0"/>
              <a:t>. </a:t>
            </a:r>
            <a:endParaRPr lang="lv-LV" sz="2400" dirty="0" smtClean="0"/>
          </a:p>
          <a:p>
            <a:pPr>
              <a:buFontTx/>
              <a:buChar char="•"/>
            </a:pPr>
            <a:r>
              <a:rPr lang="lv-LV" sz="2800" dirty="0" smtClean="0"/>
              <a:t>Turklāt </a:t>
            </a:r>
            <a:r>
              <a:rPr lang="lv-LV" sz="2800" b="1" dirty="0" smtClean="0"/>
              <a:t>mācekļi</a:t>
            </a:r>
            <a:r>
              <a:rPr lang="lv-LV" sz="2800" dirty="0" smtClean="0"/>
              <a:t> vēl </a:t>
            </a:r>
            <a:r>
              <a:rPr lang="lv-LV" sz="2800" b="1" dirty="0" smtClean="0"/>
              <a:t>nesen</a:t>
            </a:r>
            <a:r>
              <a:rPr lang="lv-LV" sz="2800" dirty="0" smtClean="0"/>
              <a:t> bija redzējuši kā </a:t>
            </a:r>
            <a:r>
              <a:rPr lang="lv-LV" sz="2800" b="1" dirty="0" smtClean="0"/>
              <a:t>Jēzus</a:t>
            </a:r>
            <a:r>
              <a:rPr lang="lv-LV" sz="2800" dirty="0" smtClean="0"/>
              <a:t> </a:t>
            </a:r>
            <a:r>
              <a:rPr lang="lv-LV" sz="2800" b="1" dirty="0" smtClean="0"/>
              <a:t>augšāmcēla</a:t>
            </a:r>
            <a:r>
              <a:rPr lang="lv-LV" sz="2800" dirty="0" smtClean="0"/>
              <a:t> no mirušajiem </a:t>
            </a:r>
            <a:r>
              <a:rPr lang="lv-LV" sz="2800" b="1" dirty="0" smtClean="0"/>
              <a:t>L</a:t>
            </a:r>
            <a:r>
              <a:rPr lang="lv-LV" sz="2800" b="1" dirty="0" smtClean="0"/>
              <a:t>ācaru</a:t>
            </a:r>
            <a:r>
              <a:rPr lang="lv-LV" sz="2800" dirty="0" smtClean="0"/>
              <a:t>, viņi arī bija </a:t>
            </a:r>
            <a:r>
              <a:rPr lang="lv-LV" sz="2800" b="1" dirty="0" smtClean="0"/>
              <a:t>ēduši</a:t>
            </a:r>
            <a:r>
              <a:rPr lang="lv-LV" sz="2800" dirty="0" smtClean="0"/>
              <a:t> un </a:t>
            </a:r>
            <a:r>
              <a:rPr lang="lv-LV" sz="2800" b="1" dirty="0" smtClean="0"/>
              <a:t>dzēruši</a:t>
            </a:r>
            <a:r>
              <a:rPr lang="lv-LV" sz="2800" dirty="0" smtClean="0"/>
              <a:t> kopā ar </a:t>
            </a:r>
            <a:r>
              <a:rPr lang="lv-LV" sz="2800" b="1" dirty="0" smtClean="0"/>
              <a:t>Lācaru</a:t>
            </a:r>
            <a:r>
              <a:rPr lang="lv-LV" sz="2800" dirty="0" smtClean="0"/>
              <a:t>, bet </a:t>
            </a:r>
            <a:r>
              <a:rPr lang="lv-LV" sz="2800" b="1" dirty="0" smtClean="0"/>
              <a:t>tagad</a:t>
            </a:r>
            <a:r>
              <a:rPr lang="lv-LV" sz="2800" dirty="0" smtClean="0"/>
              <a:t> viņš </a:t>
            </a:r>
            <a:r>
              <a:rPr lang="lv-LV" sz="2800" b="1" dirty="0" smtClean="0"/>
              <a:t>nespēj noticēt</a:t>
            </a:r>
            <a:r>
              <a:rPr lang="lv-LV" sz="2800" dirty="0" smtClean="0"/>
              <a:t>, ka </a:t>
            </a:r>
            <a:r>
              <a:rPr lang="lv-LV" sz="2800" b="1" dirty="0" smtClean="0"/>
              <a:t>arī</a:t>
            </a:r>
            <a:r>
              <a:rPr lang="lv-LV" sz="2800" dirty="0" smtClean="0"/>
              <a:t> </a:t>
            </a:r>
            <a:r>
              <a:rPr lang="lv-LV" sz="2800" b="1" dirty="0" smtClean="0"/>
              <a:t>Jēzus</a:t>
            </a:r>
            <a:r>
              <a:rPr lang="lv-LV" sz="2800" dirty="0" smtClean="0"/>
              <a:t> ir </a:t>
            </a:r>
            <a:r>
              <a:rPr lang="lv-LV" sz="2800" b="1" dirty="0" smtClean="0"/>
              <a:t>augšāmcēlies</a:t>
            </a:r>
            <a:r>
              <a:rPr lang="lv-LV" sz="2800" dirty="0" smtClean="0"/>
              <a:t> no </a:t>
            </a:r>
            <a:r>
              <a:rPr lang="lv-LV" sz="2800" b="1" dirty="0" smtClean="0"/>
              <a:t>mirušajiem</a:t>
            </a:r>
            <a:r>
              <a:rPr lang="lv-LV" sz="2800" dirty="0" smtClean="0"/>
              <a:t>.</a:t>
            </a:r>
            <a:endParaRPr lang="lv-LV" sz="3200" dirty="0"/>
          </a:p>
        </p:txBody>
      </p:sp>
      <p:pic>
        <p:nvPicPr>
          <p:cNvPr id="8" name="Picture 2" descr="Feast of St Thomas, Apostle of Christ, Martyr – 3 July – AnaStpaul"/>
          <p:cNvPicPr>
            <a:picLocks noChangeAspect="1" noChangeArrowheads="1"/>
          </p:cNvPicPr>
          <p:nvPr/>
        </p:nvPicPr>
        <p:blipFill>
          <a:blip r:embed="rId2"/>
          <a:srcRect/>
          <a:stretch>
            <a:fillRect/>
          </a:stretch>
        </p:blipFill>
        <p:spPr bwMode="auto">
          <a:xfrm>
            <a:off x="5572132" y="2214554"/>
            <a:ext cx="3375427" cy="45005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56"/>
          </a:xfrm>
        </p:spPr>
        <p:txBody>
          <a:bodyPr/>
          <a:lstStyle/>
          <a:p>
            <a:pPr eaLnBrk="1" hangingPunct="1"/>
            <a:r>
              <a:rPr lang="lv-LV" b="1" dirty="0" smtClean="0">
                <a:solidFill>
                  <a:schemeClr val="tx1"/>
                </a:solidFill>
              </a:rPr>
              <a:t>Neticīgais Toms</a:t>
            </a:r>
            <a:endParaRPr lang="lv-LV" b="1" dirty="0" smtClean="0">
              <a:solidFill>
                <a:schemeClr val="tx1"/>
              </a:solidFill>
            </a:endParaRPr>
          </a:p>
        </p:txBody>
      </p:sp>
      <p:sp>
        <p:nvSpPr>
          <p:cNvPr id="7" name="Rectangle 6"/>
          <p:cNvSpPr>
            <a:spLocks noChangeArrowheads="1"/>
          </p:cNvSpPr>
          <p:nvPr/>
        </p:nvSpPr>
        <p:spPr bwMode="auto">
          <a:xfrm>
            <a:off x="0" y="642918"/>
            <a:ext cx="6858016" cy="6324808"/>
          </a:xfrm>
          <a:prstGeom prst="rect">
            <a:avLst/>
          </a:prstGeom>
          <a:noFill/>
          <a:ln w="9525">
            <a:noFill/>
            <a:miter lim="800000"/>
            <a:headEnd/>
            <a:tailEnd/>
          </a:ln>
        </p:spPr>
        <p:txBody>
          <a:bodyPr wrap="square">
            <a:spAutoFit/>
          </a:bodyPr>
          <a:lstStyle/>
          <a:p>
            <a:pPr>
              <a:buFont typeface="Arial" pitchFamily="34" charset="0"/>
              <a:buChar char="•"/>
            </a:pPr>
            <a:r>
              <a:rPr lang="lv-LV" sz="2700" dirty="0" smtClean="0"/>
              <a:t>M</a:t>
            </a:r>
            <a:r>
              <a:rPr lang="lv-LV" sz="2700" dirty="0" smtClean="0"/>
              <a:t>ēs redzam cik </a:t>
            </a:r>
            <a:r>
              <a:rPr lang="lv-LV" sz="2700" b="1" dirty="0" smtClean="0"/>
              <a:t>stūrgalvīgi Toms </a:t>
            </a:r>
            <a:r>
              <a:rPr lang="lv-LV" sz="2700" dirty="0" smtClean="0"/>
              <a:t>turas pie savas </a:t>
            </a:r>
            <a:r>
              <a:rPr lang="lv-LV" sz="2700" b="1" dirty="0" smtClean="0"/>
              <a:t>neticības</a:t>
            </a:r>
            <a:r>
              <a:rPr lang="lv-LV" sz="2700" dirty="0" smtClean="0"/>
              <a:t>, lai </a:t>
            </a:r>
            <a:r>
              <a:rPr lang="lv-LV" sz="2700" dirty="0" smtClean="0"/>
              <a:t>gan </a:t>
            </a:r>
            <a:r>
              <a:rPr lang="lv-LV" sz="2700" b="1" dirty="0" smtClean="0"/>
              <a:t>sievas</a:t>
            </a:r>
            <a:r>
              <a:rPr lang="lv-LV" sz="2700" dirty="0" smtClean="0"/>
              <a:t> un pārējie </a:t>
            </a:r>
            <a:r>
              <a:rPr lang="lv-LV" sz="2700" b="1" dirty="0" smtClean="0"/>
              <a:t>mācekļi</a:t>
            </a:r>
            <a:r>
              <a:rPr lang="lv-LV" sz="2700" dirty="0" smtClean="0"/>
              <a:t> apliecina, ka ir </a:t>
            </a:r>
            <a:r>
              <a:rPr lang="lv-LV" sz="2700" b="1" dirty="0" smtClean="0"/>
              <a:t>redzējuši</a:t>
            </a:r>
            <a:r>
              <a:rPr lang="lv-LV" sz="2700" dirty="0" smtClean="0"/>
              <a:t> </a:t>
            </a:r>
            <a:r>
              <a:rPr lang="lv-LV" sz="2700" b="1" dirty="0" smtClean="0"/>
              <a:t>augšāmcelto Kristu</a:t>
            </a:r>
            <a:r>
              <a:rPr lang="lv-LV" sz="2700" dirty="0" smtClean="0"/>
              <a:t>, tomēr </a:t>
            </a:r>
            <a:r>
              <a:rPr lang="lv-LV" sz="2700" b="1" dirty="0" smtClean="0"/>
              <a:t>Toms</a:t>
            </a:r>
            <a:r>
              <a:rPr lang="lv-LV" sz="2700" dirty="0" smtClean="0"/>
              <a:t>   </a:t>
            </a:r>
            <a:r>
              <a:rPr lang="lv-LV" sz="2700" b="1" dirty="0" smtClean="0"/>
              <a:t>vienkārši negrib </a:t>
            </a:r>
            <a:r>
              <a:rPr lang="lv-LV" sz="2700" dirty="0" smtClean="0"/>
              <a:t>tam </a:t>
            </a:r>
            <a:r>
              <a:rPr lang="lv-LV" sz="2700" b="1" dirty="0" smtClean="0"/>
              <a:t>ticēt</a:t>
            </a:r>
            <a:r>
              <a:rPr lang="lv-LV" sz="2700" dirty="0" smtClean="0"/>
              <a:t>.</a:t>
            </a:r>
          </a:p>
          <a:p>
            <a:pPr>
              <a:buFont typeface="Arial" pitchFamily="34" charset="0"/>
              <a:buChar char="•"/>
            </a:pPr>
            <a:r>
              <a:rPr lang="lv-LV" sz="2700" b="1" dirty="0" smtClean="0"/>
              <a:t>Toms</a:t>
            </a:r>
            <a:r>
              <a:rPr lang="lv-LV" sz="2700" dirty="0" smtClean="0"/>
              <a:t> ir bijis </a:t>
            </a:r>
            <a:r>
              <a:rPr lang="lv-LV" sz="2700" b="1" dirty="0" smtClean="0"/>
              <a:t>krietns</a:t>
            </a:r>
            <a:r>
              <a:rPr lang="lv-LV" sz="2700" dirty="0" smtClean="0"/>
              <a:t> un </a:t>
            </a:r>
            <a:r>
              <a:rPr lang="lv-LV" sz="2700" b="1" dirty="0" smtClean="0"/>
              <a:t>drosmīgs vīrs</a:t>
            </a:r>
            <a:r>
              <a:rPr lang="lv-LV" sz="2700" dirty="0" smtClean="0"/>
              <a:t>, kas mēdzis </a:t>
            </a:r>
            <a:r>
              <a:rPr lang="lv-LV" sz="2700" b="1" dirty="0" smtClean="0"/>
              <a:t>katru lietu labi pārdomāt </a:t>
            </a:r>
            <a:r>
              <a:rPr lang="lv-LV" sz="2700" dirty="0" smtClean="0"/>
              <a:t>un </a:t>
            </a:r>
            <a:r>
              <a:rPr lang="lv-LV" sz="2700" b="1" dirty="0" smtClean="0"/>
              <a:t>nav gribējis </a:t>
            </a:r>
            <a:r>
              <a:rPr lang="lv-LV" sz="2700" dirty="0" smtClean="0"/>
              <a:t>uzreiz </a:t>
            </a:r>
            <a:r>
              <a:rPr lang="lv-LV" sz="2700" b="1" dirty="0" smtClean="0"/>
              <a:t>ticēt</a:t>
            </a:r>
            <a:r>
              <a:rPr lang="lv-LV" sz="2700" dirty="0" smtClean="0"/>
              <a:t> citu </a:t>
            </a:r>
            <a:r>
              <a:rPr lang="lv-LV" sz="2700" b="1" dirty="0" smtClean="0"/>
              <a:t>sacītajam</a:t>
            </a:r>
            <a:r>
              <a:rPr lang="lv-LV" sz="2700" dirty="0" smtClean="0"/>
              <a:t>.</a:t>
            </a:r>
          </a:p>
          <a:p>
            <a:pPr>
              <a:buFont typeface="Arial" pitchFamily="34" charset="0"/>
              <a:buChar char="•"/>
            </a:pPr>
            <a:r>
              <a:rPr lang="lv-LV" sz="2700" dirty="0" smtClean="0"/>
              <a:t>Tā </a:t>
            </a:r>
            <a:r>
              <a:rPr lang="lv-LV" sz="2700" b="1" dirty="0" smtClean="0"/>
              <a:t>Toms stipri pārspīlē </a:t>
            </a:r>
            <a:r>
              <a:rPr lang="lv-LV" sz="2700" dirty="0" smtClean="0"/>
              <a:t>– viņš ne vien </a:t>
            </a:r>
            <a:r>
              <a:rPr lang="lv-LV" sz="2700" b="1" dirty="0" smtClean="0"/>
              <a:t>atsakās ticēt </a:t>
            </a:r>
            <a:r>
              <a:rPr lang="lv-LV" sz="2700" dirty="0" smtClean="0"/>
              <a:t>savām</a:t>
            </a:r>
            <a:r>
              <a:rPr lang="lv-LV" sz="2700" dirty="0" smtClean="0"/>
              <a:t> </a:t>
            </a:r>
            <a:r>
              <a:rPr lang="lv-LV" sz="2700" b="1" dirty="0" smtClean="0"/>
              <a:t>acīm</a:t>
            </a:r>
            <a:r>
              <a:rPr lang="lv-LV" sz="2700" dirty="0" smtClean="0"/>
              <a:t>, bet grib </a:t>
            </a:r>
            <a:r>
              <a:rPr lang="lv-LV" sz="2700" b="1" dirty="0" smtClean="0"/>
              <a:t>aptaustīt</a:t>
            </a:r>
            <a:r>
              <a:rPr lang="lv-LV" sz="2700" dirty="0" smtClean="0"/>
              <a:t> </a:t>
            </a:r>
            <a:r>
              <a:rPr lang="lv-LV" sz="2700" b="1" dirty="0" smtClean="0"/>
              <a:t>Kristu</a:t>
            </a:r>
            <a:r>
              <a:rPr lang="lv-LV" sz="2700" dirty="0" smtClean="0"/>
              <a:t> ar rokām, itin kā gribētu sacīt: </a:t>
            </a:r>
            <a:r>
              <a:rPr lang="lv-LV" sz="2700" b="1" dirty="0" smtClean="0"/>
              <a:t>neviens</a:t>
            </a:r>
            <a:r>
              <a:rPr lang="lv-LV" sz="2700" dirty="0" smtClean="0"/>
              <a:t> mani </a:t>
            </a:r>
            <a:r>
              <a:rPr lang="lv-LV" sz="2700" b="1" dirty="0" smtClean="0"/>
              <a:t>nepierunās ticēt</a:t>
            </a:r>
            <a:r>
              <a:rPr lang="lv-LV" sz="2700" dirty="0" smtClean="0"/>
              <a:t>, es </a:t>
            </a:r>
            <a:r>
              <a:rPr lang="lv-LV" sz="2700" b="1" dirty="0" smtClean="0"/>
              <a:t>palikšu</a:t>
            </a:r>
            <a:r>
              <a:rPr lang="lv-LV" sz="2700" dirty="0" smtClean="0"/>
              <a:t> pie </a:t>
            </a:r>
            <a:r>
              <a:rPr lang="lv-LV" sz="2700" b="1" dirty="0" smtClean="0"/>
              <a:t>sava “nē” </a:t>
            </a:r>
            <a:r>
              <a:rPr lang="lv-LV" sz="2700" dirty="0" smtClean="0"/>
              <a:t>tik </a:t>
            </a:r>
            <a:r>
              <a:rPr lang="lv-LV" sz="2700" b="1" dirty="0" smtClean="0"/>
              <a:t>nelokāmi</a:t>
            </a:r>
            <a:r>
              <a:rPr lang="lv-LV" sz="2700" dirty="0" smtClean="0"/>
              <a:t>, ka </a:t>
            </a:r>
            <a:r>
              <a:rPr lang="lv-LV" sz="2700" b="1" dirty="0" smtClean="0"/>
              <a:t>neticēšu</a:t>
            </a:r>
            <a:r>
              <a:rPr lang="lv-LV" sz="2700" dirty="0" smtClean="0"/>
              <a:t> pats </a:t>
            </a:r>
            <a:r>
              <a:rPr lang="lv-LV" sz="2700" b="1" dirty="0" smtClean="0"/>
              <a:t>savām</a:t>
            </a:r>
            <a:r>
              <a:rPr lang="lv-LV" sz="2700" dirty="0" smtClean="0"/>
              <a:t> </a:t>
            </a:r>
            <a:r>
              <a:rPr lang="lv-LV" sz="2700" b="1" dirty="0" smtClean="0"/>
              <a:t>acīm</a:t>
            </a:r>
            <a:r>
              <a:rPr lang="lv-LV" sz="2700" dirty="0" smtClean="0"/>
              <a:t>, kaut redzēšu – kā jūs sakāt – ka </a:t>
            </a:r>
            <a:r>
              <a:rPr lang="lv-LV" sz="2700" b="1" dirty="0" smtClean="0"/>
              <a:t>Kristus</a:t>
            </a:r>
            <a:r>
              <a:rPr lang="lv-LV" sz="2700" dirty="0" smtClean="0"/>
              <a:t> ir </a:t>
            </a:r>
            <a:r>
              <a:rPr lang="lv-LV" sz="2700" b="1" dirty="0" smtClean="0"/>
              <a:t>augšāmcēlies</a:t>
            </a:r>
            <a:r>
              <a:rPr lang="lv-LV" sz="2700" dirty="0" smtClean="0"/>
              <a:t>.</a:t>
            </a:r>
            <a:endParaRPr lang="lv-LV" sz="2700" dirty="0"/>
          </a:p>
        </p:txBody>
      </p:sp>
      <p:pic>
        <p:nvPicPr>
          <p:cNvPr id="6150" name="Picture 6" descr="26 idee su St. Thomas the Apostle | arte cristiana, dipinti cristiani, arte  biblica"/>
          <p:cNvPicPr>
            <a:picLocks noChangeAspect="1" noChangeArrowheads="1"/>
          </p:cNvPicPr>
          <p:nvPr/>
        </p:nvPicPr>
        <p:blipFill>
          <a:blip r:embed="rId2"/>
          <a:srcRect/>
          <a:stretch>
            <a:fillRect/>
          </a:stretch>
        </p:blipFill>
        <p:spPr bwMode="auto">
          <a:xfrm>
            <a:off x="6332438" y="1214422"/>
            <a:ext cx="2811562" cy="41434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Neticības lielums</a:t>
            </a:r>
            <a:endParaRPr lang="lv-LV" b="1" dirty="0" smtClean="0">
              <a:solidFill>
                <a:schemeClr val="tx1"/>
              </a:solidFill>
            </a:endParaRPr>
          </a:p>
        </p:txBody>
      </p:sp>
      <p:sp>
        <p:nvSpPr>
          <p:cNvPr id="7" name="Rectangle 6"/>
          <p:cNvSpPr>
            <a:spLocks noChangeArrowheads="1"/>
          </p:cNvSpPr>
          <p:nvPr/>
        </p:nvSpPr>
        <p:spPr bwMode="auto">
          <a:xfrm>
            <a:off x="0" y="690563"/>
            <a:ext cx="9358346" cy="2677656"/>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Rakstos</a:t>
            </a:r>
            <a:r>
              <a:rPr lang="lv-LV" sz="2800" dirty="0" smtClean="0"/>
              <a:t> redzami </a:t>
            </a:r>
            <a:r>
              <a:rPr lang="lv-LV" sz="2800" b="1" dirty="0" smtClean="0"/>
              <a:t>daudzi piemēri cietām sirdīm </a:t>
            </a:r>
            <a:r>
              <a:rPr lang="lv-LV" sz="2800" dirty="0" smtClean="0"/>
              <a:t>un </a:t>
            </a:r>
            <a:r>
              <a:rPr lang="lv-LV" sz="2800" b="1" dirty="0" smtClean="0"/>
              <a:t>ietiepīgu negribēšanu ticēt</a:t>
            </a:r>
            <a:r>
              <a:rPr lang="lv-LV" sz="2800" dirty="0" smtClean="0"/>
              <a:t>. </a:t>
            </a:r>
          </a:p>
          <a:p>
            <a:r>
              <a:rPr lang="lv-LV" sz="2800" dirty="0" smtClean="0"/>
              <a:t>1. </a:t>
            </a:r>
            <a:r>
              <a:rPr lang="lv-LV" sz="2800" b="1" dirty="0" smtClean="0"/>
              <a:t>Mozus</a:t>
            </a:r>
            <a:r>
              <a:rPr lang="lv-LV" sz="2800" dirty="0" smtClean="0"/>
              <a:t> veica daudz </a:t>
            </a:r>
            <a:r>
              <a:rPr lang="lv-LV" sz="2800" b="1" dirty="0" smtClean="0"/>
              <a:t>brīnumu</a:t>
            </a:r>
            <a:r>
              <a:rPr lang="lv-LV" sz="2800" dirty="0" smtClean="0"/>
              <a:t> Ēģiptiešu </a:t>
            </a:r>
            <a:r>
              <a:rPr lang="lv-LV" sz="2800" b="1" dirty="0" smtClean="0"/>
              <a:t>faraona</a:t>
            </a:r>
            <a:r>
              <a:rPr lang="lv-LV" sz="2800" dirty="0" smtClean="0"/>
              <a:t> priekšā. Viņš </a:t>
            </a:r>
            <a:r>
              <a:rPr lang="lv-LV" sz="2800" b="1" dirty="0" smtClean="0"/>
              <a:t>saprata</a:t>
            </a:r>
            <a:r>
              <a:rPr lang="lv-LV" sz="2800" dirty="0" smtClean="0"/>
              <a:t>, ka tas ir </a:t>
            </a:r>
            <a:r>
              <a:rPr lang="lv-LV" sz="2800" b="1" dirty="0" smtClean="0"/>
              <a:t>Dieva pirksts</a:t>
            </a:r>
            <a:r>
              <a:rPr lang="lv-LV" sz="2800" dirty="0" smtClean="0"/>
              <a:t>, viņš pat </a:t>
            </a:r>
            <a:r>
              <a:rPr lang="lv-LV" sz="2800" b="1" dirty="0" smtClean="0"/>
              <a:t>atzina</a:t>
            </a:r>
            <a:r>
              <a:rPr lang="lv-LV" sz="2800" dirty="0" smtClean="0"/>
              <a:t>, ka </a:t>
            </a:r>
            <a:r>
              <a:rPr lang="lv-LV" sz="2800" b="1" dirty="0" smtClean="0"/>
              <a:t>grēkojis</a:t>
            </a:r>
            <a:r>
              <a:rPr lang="lv-LV" sz="2800" dirty="0" smtClean="0"/>
              <a:t> pret </a:t>
            </a:r>
            <a:r>
              <a:rPr lang="lv-LV" sz="2800" b="1" dirty="0" smtClean="0"/>
              <a:t>Dievu</a:t>
            </a:r>
            <a:r>
              <a:rPr lang="lv-LV" sz="2800" dirty="0" smtClean="0"/>
              <a:t> un </a:t>
            </a:r>
            <a:r>
              <a:rPr lang="lv-LV" sz="2800" b="1" dirty="0" smtClean="0"/>
              <a:t>jūdu tautu</a:t>
            </a:r>
            <a:r>
              <a:rPr lang="lv-LV" sz="2800" dirty="0" smtClean="0"/>
              <a:t>, tomēr viņa </a:t>
            </a:r>
            <a:r>
              <a:rPr lang="lv-LV" sz="2800" b="1" dirty="0" smtClean="0"/>
              <a:t>sirds nocietinājās arvien vairāk</a:t>
            </a:r>
            <a:r>
              <a:rPr lang="lv-LV" sz="2800" dirty="0" smtClean="0"/>
              <a:t>, līdz viņš </a:t>
            </a:r>
            <a:r>
              <a:rPr lang="lv-LV" sz="2800" b="1" dirty="0" smtClean="0"/>
              <a:t>noslīka jūrā</a:t>
            </a:r>
            <a:r>
              <a:rPr lang="lv-LV" sz="2800" dirty="0" smtClean="0"/>
              <a:t>.</a:t>
            </a:r>
          </a:p>
        </p:txBody>
      </p:sp>
      <p:pic>
        <p:nvPicPr>
          <p:cNvPr id="3074" name="Picture 2" descr="Pin on Bible"/>
          <p:cNvPicPr>
            <a:picLocks noChangeAspect="1" noChangeArrowheads="1"/>
          </p:cNvPicPr>
          <p:nvPr/>
        </p:nvPicPr>
        <p:blipFill>
          <a:blip r:embed="rId2"/>
          <a:srcRect/>
          <a:stretch>
            <a:fillRect/>
          </a:stretch>
        </p:blipFill>
        <p:spPr bwMode="auto">
          <a:xfrm>
            <a:off x="0" y="3286114"/>
            <a:ext cx="9144000" cy="35718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Neticības lielums</a:t>
            </a:r>
            <a:endParaRPr lang="lv-LV" b="1" dirty="0" smtClean="0">
              <a:solidFill>
                <a:schemeClr val="tx1"/>
              </a:solidFill>
            </a:endParaRPr>
          </a:p>
        </p:txBody>
      </p:sp>
      <p:sp>
        <p:nvSpPr>
          <p:cNvPr id="7" name="Rectangle 6"/>
          <p:cNvSpPr>
            <a:spLocks noChangeArrowheads="1"/>
          </p:cNvSpPr>
          <p:nvPr/>
        </p:nvSpPr>
        <p:spPr bwMode="auto">
          <a:xfrm>
            <a:off x="0" y="690563"/>
            <a:ext cx="9144000" cy="3108543"/>
          </a:xfrm>
          <a:prstGeom prst="rect">
            <a:avLst/>
          </a:prstGeom>
          <a:noFill/>
          <a:ln w="9525">
            <a:noFill/>
            <a:miter lim="800000"/>
            <a:headEnd/>
            <a:tailEnd/>
          </a:ln>
        </p:spPr>
        <p:txBody>
          <a:bodyPr>
            <a:spAutoFit/>
          </a:bodyPr>
          <a:lstStyle/>
          <a:p>
            <a:r>
              <a:rPr lang="lv-LV" sz="2800" dirty="0" smtClean="0"/>
              <a:t>2. Tāpat notika arī </a:t>
            </a:r>
            <a:r>
              <a:rPr lang="lv-LV" sz="2800" b="1" dirty="0" smtClean="0"/>
              <a:t>jūdiem</a:t>
            </a:r>
            <a:r>
              <a:rPr lang="lv-LV" sz="2800" dirty="0" smtClean="0"/>
              <a:t> – jo </a:t>
            </a:r>
            <a:r>
              <a:rPr lang="lv-LV" sz="2800" b="1" dirty="0" smtClean="0"/>
              <a:t>spēcīgāk</a:t>
            </a:r>
            <a:r>
              <a:rPr lang="lv-LV" sz="2800" dirty="0" smtClean="0"/>
              <a:t> Jēzus </a:t>
            </a:r>
            <a:r>
              <a:rPr lang="lv-LV" sz="2800" b="1" dirty="0" smtClean="0"/>
              <a:t>apliecināja</a:t>
            </a:r>
            <a:r>
              <a:rPr lang="lv-LV" sz="2800" dirty="0" smtClean="0"/>
              <a:t> savu </a:t>
            </a:r>
            <a:r>
              <a:rPr lang="lv-LV" sz="2800" b="1" dirty="0" smtClean="0"/>
              <a:t>dievišķumu</a:t>
            </a:r>
            <a:r>
              <a:rPr lang="lv-LV" sz="2800" dirty="0" smtClean="0"/>
              <a:t> ar </a:t>
            </a:r>
            <a:r>
              <a:rPr lang="lv-LV" sz="2800" b="1" dirty="0" smtClean="0"/>
              <a:t>vārdiem</a:t>
            </a:r>
            <a:r>
              <a:rPr lang="lv-LV" sz="2800" dirty="0" smtClean="0"/>
              <a:t> un </a:t>
            </a:r>
            <a:r>
              <a:rPr lang="lv-LV" sz="2800" b="1" dirty="0" smtClean="0"/>
              <a:t>darbiem</a:t>
            </a:r>
            <a:r>
              <a:rPr lang="lv-LV" sz="2800" dirty="0" smtClean="0"/>
              <a:t>, jo </a:t>
            </a:r>
            <a:r>
              <a:rPr lang="lv-LV" sz="2800" b="1" dirty="0" smtClean="0"/>
              <a:t>vairāk jūdi iedegās naidā </a:t>
            </a:r>
            <a:r>
              <a:rPr lang="lv-LV" sz="2800" dirty="0" smtClean="0"/>
              <a:t>pret Viņu. </a:t>
            </a:r>
          </a:p>
          <a:p>
            <a:r>
              <a:rPr lang="lv-LV" sz="2800" dirty="0" smtClean="0"/>
              <a:t>Tiesnesis </a:t>
            </a:r>
            <a:r>
              <a:rPr lang="lv-LV" sz="2800" b="1" dirty="0" smtClean="0"/>
              <a:t>Pilāts</a:t>
            </a:r>
            <a:r>
              <a:rPr lang="lv-LV" sz="2800" dirty="0" smtClean="0"/>
              <a:t> apliecina, ka </a:t>
            </a:r>
            <a:r>
              <a:rPr lang="lv-LV" sz="2800" b="1" dirty="0" smtClean="0"/>
              <a:t>neredz</a:t>
            </a:r>
            <a:r>
              <a:rPr lang="lv-LV" sz="2800" dirty="0" smtClean="0"/>
              <a:t> </a:t>
            </a:r>
            <a:r>
              <a:rPr lang="lv-LV" sz="2800" b="1" dirty="0" smtClean="0"/>
              <a:t>nekādas vainas.</a:t>
            </a:r>
          </a:p>
          <a:p>
            <a:r>
              <a:rPr lang="lv-LV" sz="2800" dirty="0" smtClean="0"/>
              <a:t>Kad </a:t>
            </a:r>
            <a:r>
              <a:rPr lang="lv-LV" sz="2800" b="1" dirty="0" smtClean="0"/>
              <a:t>Jēzus</a:t>
            </a:r>
            <a:r>
              <a:rPr lang="lv-LV" sz="2800" dirty="0" smtClean="0"/>
              <a:t> ir piesists </a:t>
            </a:r>
            <a:r>
              <a:rPr lang="lv-LV" sz="2800" b="1" dirty="0" smtClean="0"/>
              <a:t>pie krusta</a:t>
            </a:r>
            <a:r>
              <a:rPr lang="lv-LV" sz="2800" dirty="0" smtClean="0"/>
              <a:t>, </a:t>
            </a:r>
            <a:r>
              <a:rPr lang="lv-LV" sz="2800" b="1" dirty="0" smtClean="0"/>
              <a:t>Radītājs</a:t>
            </a:r>
            <a:r>
              <a:rPr lang="lv-LV" sz="2800" dirty="0" smtClean="0"/>
              <a:t> rada </a:t>
            </a:r>
            <a:r>
              <a:rPr lang="lv-LV" sz="2800" b="1" dirty="0" smtClean="0"/>
              <a:t>saules aptumsumu</a:t>
            </a:r>
            <a:r>
              <a:rPr lang="lv-LV" sz="2800" dirty="0" smtClean="0"/>
              <a:t> un </a:t>
            </a:r>
            <a:r>
              <a:rPr lang="lv-LV" sz="2800" b="1" dirty="0" smtClean="0"/>
              <a:t>zemestrīci</a:t>
            </a:r>
            <a:r>
              <a:rPr lang="lv-LV" sz="2800" dirty="0" smtClean="0"/>
              <a:t>, </a:t>
            </a:r>
            <a:r>
              <a:rPr lang="lv-LV" sz="2800" b="1" dirty="0" smtClean="0"/>
              <a:t>priekškars templī pārplīst</a:t>
            </a:r>
            <a:r>
              <a:rPr lang="lv-LV" sz="2800" dirty="0" smtClean="0"/>
              <a:t>, tomēr </a:t>
            </a:r>
            <a:r>
              <a:rPr lang="lv-LV" sz="2800" b="1" dirty="0" smtClean="0"/>
              <a:t>jūdi spītīgi </a:t>
            </a:r>
            <a:r>
              <a:rPr lang="lv-LV" sz="2800" dirty="0" smtClean="0"/>
              <a:t>paliek pie </a:t>
            </a:r>
            <a:r>
              <a:rPr lang="lv-LV" sz="2800" b="1" dirty="0" smtClean="0"/>
              <a:t>savas neticības</a:t>
            </a:r>
            <a:r>
              <a:rPr lang="lv-LV" sz="2800" dirty="0" smtClean="0"/>
              <a:t>.  </a:t>
            </a:r>
          </a:p>
        </p:txBody>
      </p:sp>
      <p:pic>
        <p:nvPicPr>
          <p:cNvPr id="30723" name="Picture 3"/>
          <p:cNvPicPr>
            <a:picLocks noChangeAspect="1" noChangeArrowheads="1"/>
          </p:cNvPicPr>
          <p:nvPr/>
        </p:nvPicPr>
        <p:blipFill>
          <a:blip r:embed="rId2"/>
          <a:srcRect/>
          <a:stretch>
            <a:fillRect/>
          </a:stretch>
        </p:blipFill>
        <p:spPr bwMode="auto">
          <a:xfrm>
            <a:off x="1071538" y="3643314"/>
            <a:ext cx="7215238" cy="32146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fade">
                                      <p:cBhvr>
                                        <p:cTn id="11" dur="2000"/>
                                        <p:tgtEl>
                                          <p:spTgt spid="307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Neticības lielums</a:t>
            </a:r>
            <a:endParaRPr lang="lv-LV" b="1" dirty="0" smtClean="0">
              <a:solidFill>
                <a:schemeClr val="tx1"/>
              </a:solidFill>
            </a:endParaRPr>
          </a:p>
        </p:txBody>
      </p:sp>
      <p:sp>
        <p:nvSpPr>
          <p:cNvPr id="7" name="Rectangle 6"/>
          <p:cNvSpPr>
            <a:spLocks noChangeArrowheads="1"/>
          </p:cNvSpPr>
          <p:nvPr/>
        </p:nvSpPr>
        <p:spPr bwMode="auto">
          <a:xfrm>
            <a:off x="0" y="690563"/>
            <a:ext cx="9286908" cy="3108543"/>
          </a:xfrm>
          <a:prstGeom prst="rect">
            <a:avLst/>
          </a:prstGeom>
          <a:noFill/>
          <a:ln w="9525">
            <a:noFill/>
            <a:miter lim="800000"/>
            <a:headEnd/>
            <a:tailEnd/>
          </a:ln>
        </p:spPr>
        <p:txBody>
          <a:bodyPr wrap="square">
            <a:spAutoFit/>
          </a:bodyPr>
          <a:lstStyle/>
          <a:p>
            <a:r>
              <a:rPr lang="lv-LV" sz="2800" dirty="0" smtClean="0"/>
              <a:t>3. Tāpat ir arī </a:t>
            </a:r>
            <a:r>
              <a:rPr lang="lv-LV" sz="2800" b="1" dirty="0" smtClean="0"/>
              <a:t>bezdievīgo pasauli šodien</a:t>
            </a:r>
            <a:r>
              <a:rPr lang="lv-LV" sz="2800" dirty="0" smtClean="0"/>
              <a:t>. Jo vairāk </a:t>
            </a:r>
            <a:r>
              <a:rPr lang="lv-LV" sz="2800" b="1" dirty="0" smtClean="0"/>
              <a:t>Dievs</a:t>
            </a:r>
            <a:r>
              <a:rPr lang="lv-LV" sz="2800" dirty="0" smtClean="0"/>
              <a:t> </a:t>
            </a:r>
            <a:r>
              <a:rPr lang="lv-LV" sz="2800" b="1" dirty="0" smtClean="0"/>
              <a:t>dara labu </a:t>
            </a:r>
            <a:r>
              <a:rPr lang="lv-LV" sz="2800" dirty="0" smtClean="0"/>
              <a:t>šai </a:t>
            </a:r>
            <a:r>
              <a:rPr lang="lv-LV" sz="2800" b="1" dirty="0" smtClean="0"/>
              <a:t>pasaulei</a:t>
            </a:r>
            <a:r>
              <a:rPr lang="lv-LV" sz="2800" dirty="0" smtClean="0"/>
              <a:t>, jo </a:t>
            </a:r>
            <a:r>
              <a:rPr lang="lv-LV" sz="2800" b="1" dirty="0" smtClean="0"/>
              <a:t>vairāk Dieva Vārds </a:t>
            </a:r>
            <a:r>
              <a:rPr lang="lv-LV" sz="2800" dirty="0" smtClean="0"/>
              <a:t>tiek </a:t>
            </a:r>
            <a:r>
              <a:rPr lang="lv-LV" sz="2800" b="1" dirty="0" smtClean="0"/>
              <a:t>pasludināts</a:t>
            </a:r>
            <a:r>
              <a:rPr lang="lv-LV" sz="2800" dirty="0" smtClean="0"/>
              <a:t>, jo </a:t>
            </a:r>
            <a:r>
              <a:rPr lang="lv-LV" sz="2800" b="1" dirty="0" smtClean="0"/>
              <a:t>niknākas</a:t>
            </a:r>
            <a:r>
              <a:rPr lang="lv-LV" sz="2800" dirty="0" smtClean="0"/>
              <a:t> un </a:t>
            </a:r>
            <a:r>
              <a:rPr lang="lv-LV" sz="2800" b="1" dirty="0" smtClean="0"/>
              <a:t>nepateicīgākas</a:t>
            </a:r>
            <a:r>
              <a:rPr lang="lv-LV" sz="2800" dirty="0" smtClean="0"/>
              <a:t> kļūst </a:t>
            </a:r>
            <a:r>
              <a:rPr lang="lv-LV" sz="2800" b="1" dirty="0" smtClean="0"/>
              <a:t>cilvēku sirdis</a:t>
            </a:r>
            <a:r>
              <a:rPr lang="lv-LV" sz="2800" dirty="0" smtClean="0"/>
              <a:t>. Tās nemaz </a:t>
            </a:r>
            <a:r>
              <a:rPr lang="lv-LV" sz="2800" b="1" dirty="0" smtClean="0"/>
              <a:t>neraizējas</a:t>
            </a:r>
            <a:r>
              <a:rPr lang="lv-LV" sz="2800" dirty="0" smtClean="0"/>
              <a:t> par </a:t>
            </a:r>
            <a:r>
              <a:rPr lang="lv-LV" sz="2800" b="1" dirty="0" smtClean="0"/>
              <a:t>Dieva sodu mūžībā</a:t>
            </a:r>
            <a:r>
              <a:rPr lang="lv-LV" sz="2800" dirty="0" smtClean="0"/>
              <a:t> un paliek </a:t>
            </a:r>
            <a:r>
              <a:rPr lang="lv-LV" sz="2800" b="1" dirty="0" smtClean="0"/>
              <a:t>arvien pārdrošākas </a:t>
            </a:r>
            <a:r>
              <a:rPr lang="lv-LV" sz="2800" dirty="0" smtClean="0"/>
              <a:t>un </a:t>
            </a:r>
            <a:r>
              <a:rPr lang="lv-LV" sz="2800" b="1" dirty="0" smtClean="0"/>
              <a:t>cietsirdīgākas</a:t>
            </a:r>
            <a:r>
              <a:rPr lang="lv-LV" sz="2800" dirty="0" smtClean="0"/>
              <a:t> </a:t>
            </a:r>
          </a:p>
          <a:p>
            <a:pPr>
              <a:buFont typeface="Arial" pitchFamily="34" charset="0"/>
              <a:buChar char="•"/>
            </a:pPr>
            <a:r>
              <a:rPr lang="lv-LV" sz="2800" dirty="0" smtClean="0"/>
              <a:t>Bet </a:t>
            </a:r>
            <a:r>
              <a:rPr lang="lv-LV" sz="2800" b="1" dirty="0" smtClean="0"/>
              <a:t>tiklīdz</a:t>
            </a:r>
            <a:r>
              <a:rPr lang="lv-LV" sz="2800" dirty="0" smtClean="0"/>
              <a:t>, kāda </a:t>
            </a:r>
            <a:r>
              <a:rPr lang="lv-LV" sz="2800" b="1" dirty="0" smtClean="0"/>
              <a:t>sirds izbīstas Dieva soda</a:t>
            </a:r>
            <a:r>
              <a:rPr lang="lv-LV" sz="2800" dirty="0" smtClean="0"/>
              <a:t>, tā kļūst </a:t>
            </a:r>
            <a:r>
              <a:rPr lang="lv-LV" sz="2800" b="1" dirty="0" smtClean="0"/>
              <a:t>mīkstāka par zīdu </a:t>
            </a:r>
            <a:r>
              <a:rPr lang="lv-LV" sz="2800" dirty="0" smtClean="0"/>
              <a:t>un </a:t>
            </a:r>
            <a:r>
              <a:rPr lang="lv-LV" sz="2800" b="1" dirty="0" smtClean="0"/>
              <a:t>atvērta Dieva mīlestības vēstij</a:t>
            </a:r>
            <a:r>
              <a:rPr lang="lv-LV" sz="2800" dirty="0" smtClean="0"/>
              <a:t>.</a:t>
            </a:r>
            <a:endParaRPr lang="lv-LV" sz="2800" dirty="0" smtClean="0"/>
          </a:p>
        </p:txBody>
      </p:sp>
      <p:pic>
        <p:nvPicPr>
          <p:cNvPr id="2051" name="Picture 3"/>
          <p:cNvPicPr>
            <a:picLocks noChangeAspect="1" noChangeArrowheads="1"/>
          </p:cNvPicPr>
          <p:nvPr/>
        </p:nvPicPr>
        <p:blipFill>
          <a:blip r:embed="rId2"/>
          <a:srcRect/>
          <a:stretch>
            <a:fillRect/>
          </a:stretch>
        </p:blipFill>
        <p:spPr bwMode="auto">
          <a:xfrm>
            <a:off x="642910" y="3786190"/>
            <a:ext cx="7858180" cy="30718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4" name="Picture 6"/>
          <p:cNvPicPr>
            <a:picLocks noChangeAspect="1" noChangeArrowheads="1"/>
          </p:cNvPicPr>
          <p:nvPr/>
        </p:nvPicPr>
        <p:blipFill>
          <a:blip r:embed="rId3"/>
          <a:srcRect/>
          <a:stretch>
            <a:fillRect/>
          </a:stretch>
        </p:blipFill>
        <p:spPr bwMode="auto">
          <a:xfrm>
            <a:off x="1064232" y="3786191"/>
            <a:ext cx="2483807" cy="30718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fade">
                                      <p:cBhvr>
                                        <p:cTn id="11" dur="2000"/>
                                        <p:tgtEl>
                                          <p:spTgt spid="2051"/>
                                        </p:tgtEl>
                                      </p:cBhvr>
                                    </p:animEffect>
                                  </p:childTnLst>
                                </p:cTn>
                              </p:par>
                              <p:par>
                                <p:cTn id="12" presetID="10" presetClass="entr" presetSubtype="0" fill="hold" nodeType="withEffect">
                                  <p:stCondLst>
                                    <p:cond delay="0"/>
                                  </p:stCondLst>
                                  <p:childTnLst>
                                    <p:set>
                                      <p:cBhvr>
                                        <p:cTn id="13" dur="1" fill="hold">
                                          <p:stCondLst>
                                            <p:cond delay="0"/>
                                          </p:stCondLst>
                                        </p:cTn>
                                        <p:tgtEl>
                                          <p:spTgt spid="2054"/>
                                        </p:tgtEl>
                                        <p:attrNameLst>
                                          <p:attrName>style.visibility</p:attrName>
                                        </p:attrNameLst>
                                      </p:cBhvr>
                                      <p:to>
                                        <p:strVal val="visible"/>
                                      </p:to>
                                    </p:set>
                                    <p:animEffect transition="in" filter="fade">
                                      <p:cBhvr>
                                        <p:cTn id="14" dur="2000"/>
                                        <p:tgtEl>
                                          <p:spTgt spid="2054"/>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2273</TotalTime>
  <Words>1344</Words>
  <Application>Microsoft Office PowerPoint</Application>
  <PresentationFormat>On-screen Show (4:3)</PresentationFormat>
  <Paragraphs>55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Jņ.20:24-29 Neticīgais Toms</vt:lpstr>
      <vt:lpstr>Jņ.20:24-29 Neticīgais Toms</vt:lpstr>
      <vt:lpstr>Ievads</vt:lpstr>
      <vt:lpstr>Apustulis Toms</vt:lpstr>
      <vt:lpstr>Slide 5</vt:lpstr>
      <vt:lpstr>Neticīgais Toms</vt:lpstr>
      <vt:lpstr>Neticības lielums</vt:lpstr>
      <vt:lpstr>Neticības lielums</vt:lpstr>
      <vt:lpstr>Neticības lielums</vt:lpstr>
      <vt:lpstr>Toma piemērs</vt:lpstr>
      <vt:lpstr>Slide 11</vt:lpstr>
      <vt:lpstr>Otrā parādīšanās</vt:lpstr>
      <vt:lpstr>Slide 13</vt:lpstr>
      <vt:lpstr>Kristus augšāmcelšanās nozīme</vt:lpstr>
      <vt:lpstr>Slide 15</vt:lpstr>
      <vt:lpstr>Slide 16</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101</cp:revision>
  <dcterms:created xsi:type="dcterms:W3CDTF">2010-10-07T14:46:11Z</dcterms:created>
  <dcterms:modified xsi:type="dcterms:W3CDTF">2021-04-17T08:09:48Z</dcterms:modified>
</cp:coreProperties>
</file>